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1" r:id="rId6"/>
    <p:sldId id="263" r:id="rId7"/>
    <p:sldId id="262" r:id="rId8"/>
    <p:sldId id="26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547" y="42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28D435-FA73-4C2E-84F3-062FF88E398B}" type="datetimeFigureOut">
              <a:rPr lang="en-IN" smtClean="0"/>
              <a:pPr/>
              <a:t>24-02-2021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C70975-807C-4901-AEC9-2E515C930D3A}"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hyperlink" Target="2.pptx"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cstate="print">
            <a:alphaModFix/>
          </a:blip>
          <a:srcRect/>
          <a:stretch/>
        </p:blipFill>
        <p:spPr>
          <a:xfrm>
            <a:off x="0" y="5036853"/>
            <a:ext cx="9144000" cy="1821147"/>
          </a:xfrm>
          <a:prstGeom prst="rect">
            <a:avLst/>
          </a:prstGeom>
          <a:noFill/>
          <a:ln>
            <a:noFill/>
          </a:ln>
        </p:spPr>
      </p:pic>
      <p:pic>
        <p:nvPicPr>
          <p:cNvPr id="55" name="Google Shape;55;p13"/>
          <p:cNvPicPr preferRelativeResize="0"/>
          <p:nvPr/>
        </p:nvPicPr>
        <p:blipFill rotWithShape="1">
          <a:blip r:embed="rId4" cstate="print">
            <a:alphaModFix/>
          </a:blip>
          <a:srcRect/>
          <a:stretch/>
        </p:blipFill>
        <p:spPr>
          <a:xfrm>
            <a:off x="222676" y="285634"/>
            <a:ext cx="1578401" cy="1044767"/>
          </a:xfrm>
          <a:prstGeom prst="rect">
            <a:avLst/>
          </a:prstGeom>
          <a:noFill/>
          <a:ln>
            <a:noFill/>
          </a:ln>
        </p:spPr>
      </p:pic>
      <p:sp>
        <p:nvSpPr>
          <p:cNvPr id="56" name="Google Shape;56;p13"/>
          <p:cNvSpPr txBox="1"/>
          <p:nvPr/>
        </p:nvSpPr>
        <p:spPr>
          <a:xfrm>
            <a:off x="222675" y="2141800"/>
            <a:ext cx="8763000" cy="25744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i="0" strike="noStrike" cap="none" dirty="0" smtClean="0">
                <a:solidFill>
                  <a:srgbClr val="FF0000"/>
                </a:solidFill>
                <a:ea typeface="Calibri"/>
                <a:cs typeface="Calibri"/>
                <a:sym typeface="Calibri"/>
              </a:rPr>
              <a:t>THE ESTABLISHMENT OF COMPANY POWER</a:t>
            </a:r>
            <a:endParaRPr sz="2900" b="1" i="0" strike="noStrike" cap="none" dirty="0">
              <a:solidFill>
                <a:srgbClr val="FF0000"/>
              </a:solidFill>
              <a:ea typeface="Calibri"/>
              <a:cs typeface="Calibri"/>
              <a:sym typeface="Calibri"/>
            </a:endParaRPr>
          </a:p>
          <a:p>
            <a:pPr lvl="0" algn="ctr"/>
            <a:r>
              <a:rPr lang="en-IN" sz="2400" dirty="0" smtClean="0"/>
              <a:t>The Anglo Sikh War,</a:t>
            </a:r>
            <a:r>
              <a:rPr lang="en-IN" sz="2400" dirty="0" smtClean="0">
                <a:ea typeface="Arial Unicode MS" pitchFamily="34" charset="-128"/>
                <a:cs typeface="Arial Unicode MS" pitchFamily="34" charset="-128"/>
              </a:rPr>
              <a:t> Reasons for the success of British</a:t>
            </a:r>
            <a:endParaRPr lang="en-US" sz="2400" dirty="0" smtClean="0">
              <a:ea typeface="Arial Unicode MS" pitchFamily="34" charset="-128"/>
              <a:cs typeface="Arial Unicode MS" pitchFamily="34" charset="-128"/>
            </a:endParaRPr>
          </a:p>
          <a:p>
            <a:pPr algn="ctr"/>
            <a:endParaRPr lang="en-IN" sz="2400" dirty="0" smtClean="0"/>
          </a:p>
        </p:txBody>
      </p:sp>
      <p:sp>
        <p:nvSpPr>
          <p:cNvPr id="57" name="Google Shape;57;p13"/>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371600" y="3428984"/>
            <a:ext cx="5943599" cy="1289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HISTORY</a:t>
            </a:r>
            <a:endParaRPr b="1" dirty="0"/>
          </a:p>
          <a:p>
            <a:pPr marL="0" lvl="0" indent="0" algn="l" rtl="0">
              <a:spcBef>
                <a:spcPts val="0"/>
              </a:spcBef>
              <a:spcAft>
                <a:spcPts val="0"/>
              </a:spcAft>
              <a:buNone/>
            </a:pPr>
            <a:r>
              <a:rPr lang="en" b="1" dirty="0"/>
              <a:t>CHAPTER </a:t>
            </a:r>
            <a:r>
              <a:rPr lang="en" b="1" dirty="0" smtClean="0"/>
              <a:t>NUMBER:2</a:t>
            </a:r>
            <a:endParaRPr b="1" dirty="0"/>
          </a:p>
          <a:p>
            <a:pPr marL="0" lvl="0" indent="0" algn="l" rtl="0">
              <a:spcBef>
                <a:spcPts val="0"/>
              </a:spcBef>
              <a:spcAft>
                <a:spcPts val="0"/>
              </a:spcAft>
              <a:buNone/>
            </a:pPr>
            <a:r>
              <a:rPr lang="en" b="1" dirty="0"/>
              <a:t>CHAPTER NAME </a:t>
            </a:r>
            <a:r>
              <a:rPr lang="en" b="1" dirty="0" smtClean="0"/>
              <a:t>:THE ESTABLISHMENT OF COMPANY POWER</a:t>
            </a:r>
            <a:endParaRP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ownload.jpg"/>
          <p:cNvPicPr/>
          <p:nvPr/>
        </p:nvPicPr>
        <p:blipFill>
          <a:blip r:embed="rId2" cstate="print"/>
          <a:stretch>
            <a:fillRect/>
          </a:stretch>
        </p:blipFill>
        <p:spPr>
          <a:xfrm>
            <a:off x="5791200" y="228600"/>
            <a:ext cx="3119234" cy="3744416"/>
          </a:xfrm>
          <a:prstGeom prst="rect">
            <a:avLst/>
          </a:prstGeom>
        </p:spPr>
      </p:pic>
      <p:sp>
        <p:nvSpPr>
          <p:cNvPr id="3" name="Rectangle 2"/>
          <p:cNvSpPr/>
          <p:nvPr/>
        </p:nvSpPr>
        <p:spPr>
          <a:xfrm>
            <a:off x="228601" y="838201"/>
            <a:ext cx="5181600" cy="5324535"/>
          </a:xfrm>
          <a:prstGeom prst="rect">
            <a:avLst/>
          </a:prstGeom>
        </p:spPr>
        <p:txBody>
          <a:bodyPr wrap="square">
            <a:spAutoFit/>
          </a:bodyPr>
          <a:lstStyle/>
          <a:p>
            <a:r>
              <a:rPr lang="en-IN" sz="2000" dirty="0" smtClean="0"/>
              <a:t>British also annexed Punjab through war came to be known as Anglo Sikh War</a:t>
            </a:r>
          </a:p>
          <a:p>
            <a:pPr>
              <a:buFont typeface="Arial" pitchFamily="34" charset="0"/>
              <a:buChar char="•"/>
            </a:pPr>
            <a:r>
              <a:rPr lang="en-IN" sz="2000" dirty="0" smtClean="0"/>
              <a:t>Taking advantage of the declining power of the Mughal Empire, the Sikhs established a powerful empire in the 18</a:t>
            </a:r>
            <a:r>
              <a:rPr lang="en-IN" sz="2000" baseline="30000" dirty="0" smtClean="0"/>
              <a:t>th</a:t>
            </a:r>
            <a:r>
              <a:rPr lang="en-IN" sz="2000" dirty="0" smtClean="0"/>
              <a:t> century under the leadership of Ranjit Singh.</a:t>
            </a:r>
          </a:p>
          <a:p>
            <a:pPr>
              <a:buFont typeface="Arial" pitchFamily="34" charset="0"/>
              <a:buChar char="•"/>
            </a:pPr>
            <a:r>
              <a:rPr lang="en-IN" sz="2000" dirty="0" smtClean="0"/>
              <a:t>He maintained a friendly relationship with British. After his death, there was anarchy in Punjab and Khalsa became powerful.</a:t>
            </a:r>
          </a:p>
          <a:p>
            <a:pPr>
              <a:buFont typeface="Arial" pitchFamily="34" charset="0"/>
              <a:buChar char="•"/>
            </a:pPr>
            <a:r>
              <a:rPr lang="en-IN" sz="2000" dirty="0" smtClean="0"/>
              <a:t>The Khalsa distrusted the British and at the same time the British wanted to annex Punjab. Two wars fought between Punjab and the British under the leadership of Lord Dalhousie.</a:t>
            </a:r>
          </a:p>
          <a:p>
            <a:pPr>
              <a:buFont typeface="Arial" pitchFamily="34" charset="0"/>
              <a:buChar char="•"/>
            </a:pPr>
            <a:r>
              <a:rPr lang="en-IN" sz="2000" dirty="0" smtClean="0"/>
              <a:t>During the second Anglo Sikh war the Sikhs were defeated and Punjab became a vassal state of British.</a:t>
            </a:r>
          </a:p>
          <a:p>
            <a:endParaRPr lang="en-IN" sz="2000" dirty="0"/>
          </a:p>
        </p:txBody>
      </p:sp>
      <p:sp>
        <p:nvSpPr>
          <p:cNvPr id="4" name="Rectangle 3"/>
          <p:cNvSpPr/>
          <p:nvPr/>
        </p:nvSpPr>
        <p:spPr>
          <a:xfrm>
            <a:off x="228600" y="304800"/>
            <a:ext cx="3888432" cy="400110"/>
          </a:xfrm>
          <a:prstGeom prst="rect">
            <a:avLst/>
          </a:prstGeom>
        </p:spPr>
        <p:txBody>
          <a:bodyPr wrap="square">
            <a:spAutoFit/>
          </a:bodyPr>
          <a:lstStyle/>
          <a:p>
            <a:pPr algn="ctr"/>
            <a:r>
              <a:rPr lang="en-IN" sz="2000" u="sng" dirty="0" smtClean="0"/>
              <a:t>The Anglo Sikh War</a:t>
            </a:r>
          </a:p>
        </p:txBody>
      </p:sp>
      <p:pic>
        <p:nvPicPr>
          <p:cNvPr id="1026" name="Picture 2" descr="C:\Users\Jancy Tom\Downloads\400px-The_Battle_of_Gujrat.jpg"/>
          <p:cNvPicPr>
            <a:picLocks noChangeAspect="1" noChangeArrowheads="1"/>
          </p:cNvPicPr>
          <p:nvPr/>
        </p:nvPicPr>
        <p:blipFill>
          <a:blip r:embed="rId3" cstate="print"/>
          <a:srcRect/>
          <a:stretch>
            <a:fillRect/>
          </a:stretch>
        </p:blipFill>
        <p:spPr bwMode="auto">
          <a:xfrm>
            <a:off x="5181600" y="4114800"/>
            <a:ext cx="3752912" cy="2743200"/>
          </a:xfrm>
          <a:prstGeom prst="rect">
            <a:avLst/>
          </a:prstGeom>
          <a:noFill/>
        </p:spPr>
      </p:pic>
      <p:sp>
        <p:nvSpPr>
          <p:cNvPr id="6" name="TextBox 5"/>
          <p:cNvSpPr txBox="1"/>
          <p:nvPr/>
        </p:nvSpPr>
        <p:spPr>
          <a:xfrm>
            <a:off x="457200" y="5791200"/>
            <a:ext cx="4267200" cy="923330"/>
          </a:xfrm>
          <a:prstGeom prst="rect">
            <a:avLst/>
          </a:prstGeom>
          <a:noFill/>
        </p:spPr>
        <p:txBody>
          <a:bodyPr wrap="square" rtlCol="0">
            <a:spAutoFit/>
          </a:bodyPr>
          <a:lstStyle/>
          <a:p>
            <a:r>
              <a:rPr lang="en-US" dirty="0" smtClean="0"/>
              <a:t>Video link:</a:t>
            </a:r>
          </a:p>
          <a:p>
            <a:r>
              <a:rPr lang="en-IN" dirty="0" smtClean="0">
                <a:hlinkClick r:id="rId4" action="ppaction://hlinkpres?slideindex=1&amp;slidetitle="/>
              </a:rPr>
              <a:t>https://www.youtube.com/watch?v=mNt0-ePzUG8&amp;feature=youtu.be</a:t>
            </a:r>
            <a:endParaRPr lang="en-IN"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0" y="153888"/>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lnSpc>
                <a:spcPct val="150000"/>
              </a:lnSpc>
              <a:spcBef>
                <a:spcPct val="0"/>
              </a:spcBef>
              <a:spcAft>
                <a:spcPct val="0"/>
              </a:spcAft>
            </a:pPr>
            <a:r>
              <a:rPr lang="en-IN" sz="2000" b="1" dirty="0" smtClean="0">
                <a:ea typeface="Arial Unicode MS" pitchFamily="34" charset="-128"/>
                <a:cs typeface="Arial Unicode MS" pitchFamily="34" charset="-128"/>
              </a:rPr>
              <a:t>Reasons for the success of British</a:t>
            </a:r>
            <a:endParaRPr lang="en-US" sz="2000" b="1" dirty="0" smtClean="0">
              <a:ea typeface="Roboto" pitchFamily="2" charset="0"/>
              <a:cs typeface="Roboto" pitchFamily="2" charset="0"/>
            </a:endParaRPr>
          </a:p>
          <a:p>
            <a:pPr marL="0" marR="0" lvl="0" indent="0" algn="l" defTabSz="914400" rtl="0" eaLnBrk="1" fontAlgn="base" latinLnBrk="0" hangingPunct="1">
              <a:lnSpc>
                <a:spcPct val="150000"/>
              </a:lnSpc>
              <a:spcBef>
                <a:spcPct val="0"/>
              </a:spcBef>
              <a:spcAft>
                <a:spcPct val="0"/>
              </a:spcAft>
              <a:buClrTx/>
              <a:buSzTx/>
              <a:buFont typeface="Arial" pitchFamily="34" charset="0"/>
              <a:buChar char="•"/>
              <a:tabLst/>
            </a:pPr>
            <a:r>
              <a:rPr kumimoji="0" lang="en-US" sz="2000" b="0" i="0" u="none" strike="noStrike" cap="none" normalizeH="0" baseline="0" dirty="0" smtClean="0">
                <a:ln>
                  <a:noFill/>
                </a:ln>
                <a:solidFill>
                  <a:schemeClr val="tx1"/>
                </a:solidFill>
                <a:effectLst/>
                <a:ea typeface="Roboto" pitchFamily="2" charset="0"/>
                <a:cs typeface="Roboto" pitchFamily="2" charset="0"/>
              </a:rPr>
              <a:t>Absence of Strong Central Leadership- Mughal Empire Decline</a:t>
            </a:r>
            <a:endParaRPr lang="en-US" sz="2000" dirty="0" smtClean="0">
              <a:cs typeface="Arial" pitchFamily="34" charset="0"/>
            </a:endParaRPr>
          </a:p>
          <a:p>
            <a:pPr marL="0" marR="0" lvl="0" indent="0" algn="l" defTabSz="914400" rtl="0" eaLnBrk="1" fontAlgn="base" latinLnBrk="0" hangingPunct="1">
              <a:spcBef>
                <a:spcPct val="0"/>
              </a:spcBef>
              <a:spcAft>
                <a:spcPct val="0"/>
              </a:spcAft>
              <a:buClrTx/>
              <a:buSzTx/>
              <a:buFont typeface="Arial" pitchFamily="34" charset="0"/>
              <a:buChar char="•"/>
              <a:tabLst/>
            </a:pPr>
            <a:r>
              <a:rPr kumimoji="0" lang="en-US" sz="2000" b="0" i="0" u="none" strike="noStrike" cap="none" normalizeH="0" baseline="0" dirty="0" smtClean="0">
                <a:ln>
                  <a:noFill/>
                </a:ln>
                <a:solidFill>
                  <a:schemeClr val="tx1"/>
                </a:solidFill>
                <a:effectLst/>
                <a:ea typeface="Roboto" pitchFamily="2" charset="0"/>
                <a:cs typeface="Roboto" pitchFamily="2" charset="0"/>
              </a:rPr>
              <a:t>Lack of Unity among the Indian States- Most of the Princely states and educated Indians Favoring British</a:t>
            </a:r>
            <a:endParaRPr lang="en-US" sz="2000" dirty="0" smtClean="0">
              <a:cs typeface="Arial" pitchFamily="34" charset="0"/>
            </a:endParaRPr>
          </a:p>
          <a:p>
            <a:pPr marL="0" marR="0" lvl="0" indent="0" algn="l" defTabSz="914400" rtl="0" eaLnBrk="1" fontAlgn="base" latinLnBrk="0" hangingPunct="1">
              <a:lnSpc>
                <a:spcPct val="150000"/>
              </a:lnSpc>
              <a:spcBef>
                <a:spcPct val="0"/>
              </a:spcBef>
              <a:spcAft>
                <a:spcPct val="0"/>
              </a:spcAft>
              <a:buClrTx/>
              <a:buSzTx/>
              <a:buFont typeface="Arial" pitchFamily="34" charset="0"/>
              <a:buChar char="•"/>
              <a:tabLst/>
            </a:pPr>
            <a:r>
              <a:rPr kumimoji="0" lang="en-US" sz="2000" b="0" i="0" u="none" strike="noStrike" cap="none" normalizeH="0" baseline="0" dirty="0" smtClean="0">
                <a:ln>
                  <a:noFill/>
                </a:ln>
                <a:solidFill>
                  <a:schemeClr val="tx1"/>
                </a:solidFill>
                <a:effectLst/>
                <a:ea typeface="Roboto" pitchFamily="2" charset="0"/>
                <a:cs typeface="Roboto" pitchFamily="2" charset="0"/>
              </a:rPr>
              <a:t>Weakness of the Indian Rulers- Indian Rulers Comfortably lived under British.</a:t>
            </a:r>
            <a:endParaRPr lang="en-US" sz="2000" dirty="0" smtClean="0">
              <a:cs typeface="Arial" pitchFamily="34" charset="0"/>
            </a:endParaRPr>
          </a:p>
          <a:p>
            <a:pPr marL="0" marR="0" lvl="0" indent="0" algn="l" defTabSz="914400" rtl="0" eaLnBrk="1" fontAlgn="base" latinLnBrk="0" hangingPunct="1">
              <a:lnSpc>
                <a:spcPct val="150000"/>
              </a:lnSpc>
              <a:spcBef>
                <a:spcPct val="0"/>
              </a:spcBef>
              <a:spcAft>
                <a:spcPct val="0"/>
              </a:spcAft>
              <a:buClrTx/>
              <a:buSzTx/>
              <a:buFont typeface="Arial" pitchFamily="34" charset="0"/>
              <a:buChar char="•"/>
              <a:tabLst/>
            </a:pPr>
            <a:r>
              <a:rPr kumimoji="0" lang="en-US" sz="2000" b="0" i="0" u="none" strike="noStrike" cap="none" normalizeH="0" baseline="0" dirty="0" smtClean="0">
                <a:ln>
                  <a:noFill/>
                </a:ln>
                <a:solidFill>
                  <a:schemeClr val="tx1"/>
                </a:solidFill>
                <a:effectLst/>
                <a:ea typeface="Roboto" pitchFamily="2" charset="0"/>
                <a:cs typeface="Roboto" pitchFamily="2" charset="0"/>
              </a:rPr>
              <a:t>Britain superior army and Navy-The British soldiers had better fire arms than Indians </a:t>
            </a:r>
            <a:endParaRPr kumimoji="0" lang="en-US" sz="2000" b="0" i="0" u="none" strike="noStrike" cap="none" normalizeH="0" baseline="0" dirty="0" smtClean="0">
              <a:ln>
                <a:noFill/>
              </a:ln>
              <a:solidFill>
                <a:schemeClr val="tx1"/>
              </a:solidFill>
              <a:effectLst/>
              <a:cs typeface="Arial" pitchFamily="34" charset="0"/>
            </a:endParaRPr>
          </a:p>
        </p:txBody>
      </p:sp>
      <p:pic>
        <p:nvPicPr>
          <p:cNvPr id="2050" name="Picture 2" descr="C:\Users\Jancy Tom\Downloads\1_jc79EZ4b1ZND32Ma1l_AwQ.jpeg"/>
          <p:cNvPicPr>
            <a:picLocks noChangeAspect="1" noChangeArrowheads="1"/>
          </p:cNvPicPr>
          <p:nvPr/>
        </p:nvPicPr>
        <p:blipFill>
          <a:blip r:embed="rId2" cstate="print"/>
          <a:srcRect/>
          <a:stretch>
            <a:fillRect/>
          </a:stretch>
        </p:blipFill>
        <p:spPr bwMode="auto">
          <a:xfrm>
            <a:off x="228599" y="2590800"/>
            <a:ext cx="8685143" cy="41148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9592" y="620688"/>
            <a:ext cx="7488832" cy="4555093"/>
          </a:xfrm>
          <a:prstGeom prst="rect">
            <a:avLst/>
          </a:prstGeom>
          <a:ln>
            <a:solidFill>
              <a:schemeClr val="accent1"/>
            </a:solidFill>
          </a:ln>
        </p:spPr>
        <p:txBody>
          <a:bodyPr wrap="square">
            <a:spAutoFit/>
          </a:bodyPr>
          <a:lstStyle/>
          <a:p>
            <a:pPr algn="ctr"/>
            <a:r>
              <a:rPr lang="en-IN" sz="3200" u="sng" dirty="0" smtClean="0"/>
              <a:t>Questions</a:t>
            </a:r>
          </a:p>
          <a:p>
            <a:pPr marL="342900" indent="-342900">
              <a:buFont typeface="+mj-lt"/>
              <a:buAutoNum type="arabicPeriod"/>
            </a:pPr>
            <a:r>
              <a:rPr lang="en-IN" sz="2400" dirty="0" smtClean="0"/>
              <a:t>Name the joint forces which defeated </a:t>
            </a:r>
            <a:r>
              <a:rPr lang="en-IN" sz="2400" dirty="0" err="1" smtClean="0"/>
              <a:t>Tipu</a:t>
            </a:r>
            <a:r>
              <a:rPr lang="en-IN" sz="2400" dirty="0" smtClean="0"/>
              <a:t> Sultan?</a:t>
            </a:r>
          </a:p>
          <a:p>
            <a:pPr marL="342900" indent="-342900">
              <a:buFont typeface="+mj-lt"/>
              <a:buAutoNum type="arabicPeriod"/>
            </a:pPr>
            <a:r>
              <a:rPr lang="en-IN" sz="2400" dirty="0" smtClean="0"/>
              <a:t>What do you mean by Doctrine of Lapse?</a:t>
            </a:r>
          </a:p>
          <a:p>
            <a:pPr marL="342900" indent="-342900">
              <a:buFont typeface="+mj-lt"/>
              <a:buAutoNum type="arabicPeriod"/>
            </a:pPr>
            <a:r>
              <a:rPr lang="en-IN" sz="2400" dirty="0" smtClean="0"/>
              <a:t>What do you mean by Subsidiary Alliance system?</a:t>
            </a:r>
          </a:p>
          <a:p>
            <a:pPr marL="342900" indent="-342900">
              <a:buFont typeface="+mj-lt"/>
              <a:buAutoNum type="arabicPeriod"/>
            </a:pPr>
            <a:r>
              <a:rPr lang="en-IN" sz="2400" dirty="0" smtClean="0"/>
              <a:t>What do you mean Annexation?</a:t>
            </a:r>
          </a:p>
          <a:p>
            <a:pPr marL="342900" indent="-342900">
              <a:buFont typeface="+mj-lt"/>
              <a:buAutoNum type="arabicPeriod"/>
            </a:pPr>
            <a:r>
              <a:rPr lang="en-IN" sz="2400" dirty="0" smtClean="0"/>
              <a:t>Name the king who unified Punjab?</a:t>
            </a:r>
          </a:p>
          <a:p>
            <a:pPr marL="342900" indent="-342900">
              <a:buFont typeface="+mj-lt"/>
              <a:buAutoNum type="arabicPeriod"/>
            </a:pPr>
            <a:r>
              <a:rPr lang="en-IN" sz="2400" dirty="0" smtClean="0"/>
              <a:t>Who annexed </a:t>
            </a:r>
            <a:r>
              <a:rPr lang="en-IN" sz="2400" dirty="0" err="1" smtClean="0"/>
              <a:t>Awadh</a:t>
            </a:r>
            <a:r>
              <a:rPr lang="en-IN" sz="2400" dirty="0" smtClean="0"/>
              <a:t> in 1856?</a:t>
            </a:r>
          </a:p>
          <a:p>
            <a:pPr marL="342900" indent="-342900">
              <a:buFont typeface="+mj-lt"/>
              <a:buAutoNum type="arabicPeriod"/>
            </a:pPr>
            <a:r>
              <a:rPr lang="en-IN" sz="2400" dirty="0" smtClean="0"/>
              <a:t>Discuss and Explain the different strategies of the British to acquire new territories in the country?</a:t>
            </a:r>
          </a:p>
          <a:p>
            <a:pPr marL="342900" indent="-342900">
              <a:buFont typeface="+mj-lt"/>
              <a:buAutoNum type="arabicPeriod"/>
            </a:pPr>
            <a:r>
              <a:rPr lang="en-IN" sz="2400" dirty="0" smtClean="0"/>
              <a:t>What were the different reasons for the success of British?</a:t>
            </a:r>
          </a:p>
          <a:p>
            <a:pPr marL="342900" indent="-342900">
              <a:buFont typeface="+mj-lt"/>
              <a:buAutoNum type="arabicPeriod"/>
            </a:pP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2590800" y="381000"/>
            <a:ext cx="4191000" cy="762000"/>
          </a:xfrm>
          <a:prstGeom prst="roundRect">
            <a:avLst>
              <a:gd name="adj" fmla="val 16667"/>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IN" sz="1600" b="0" i="0" u="sng" strike="noStrike" cap="none" normalizeH="0" baseline="0" dirty="0" smtClean="0">
                <a:ln>
                  <a:noFill/>
                </a:ln>
                <a:solidFill>
                  <a:schemeClr val="tx1"/>
                </a:solidFill>
                <a:effectLst/>
                <a:latin typeface="Calibri" pitchFamily="34" charset="0"/>
                <a:cs typeface="Arial" pitchFamily="34" charset="0"/>
              </a:rPr>
              <a:t>Chapter-2</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n-IN" sz="1600" b="0" i="0" u="sng" strike="noStrike" cap="none" normalizeH="0" baseline="0" dirty="0" smtClean="0">
                <a:ln>
                  <a:noFill/>
                </a:ln>
                <a:solidFill>
                  <a:schemeClr val="tx1"/>
                </a:solidFill>
                <a:effectLst/>
                <a:latin typeface="Calibri" pitchFamily="34" charset="0"/>
                <a:cs typeface="Arial" pitchFamily="34" charset="0"/>
              </a:rPr>
              <a:t>The Establishment of Company Power</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1" name="AutoShape 3"/>
          <p:cNvSpPr>
            <a:spLocks noChangeArrowheads="1"/>
          </p:cNvSpPr>
          <p:nvPr/>
        </p:nvSpPr>
        <p:spPr bwMode="auto">
          <a:xfrm>
            <a:off x="2209800" y="2819400"/>
            <a:ext cx="1600200" cy="1998662"/>
          </a:xfrm>
          <a:prstGeom prst="roundRect">
            <a:avLst>
              <a:gd name="adj" fmla="val 16667"/>
            </a:avLst>
          </a:prstGeom>
          <a:solidFill>
            <a:srgbClr val="B8CCE4"/>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b="1" i="0" u="none" strike="noStrike" cap="none" normalizeH="0" baseline="0" dirty="0" smtClean="0">
                <a:ln>
                  <a:noFill/>
                </a:ln>
                <a:solidFill>
                  <a:schemeClr val="tx1"/>
                </a:solidFill>
                <a:effectLst/>
                <a:latin typeface="Calibri" pitchFamily="34" charset="0"/>
                <a:cs typeface="Arial" pitchFamily="34" charset="0"/>
              </a:rPr>
              <a:t>Dutch </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IN" sz="1100" b="0" i="0" u="none" strike="noStrike" cap="none" normalizeH="0" baseline="0" dirty="0" smtClean="0">
                <a:ln>
                  <a:noFill/>
                </a:ln>
                <a:solidFill>
                  <a:schemeClr val="tx1"/>
                </a:solidFill>
                <a:effectLst/>
                <a:latin typeface="Calibri Light" pitchFamily="34" charset="0"/>
                <a:cs typeface="Arial" pitchFamily="34" charset="0"/>
              </a:rPr>
              <a:t>The Dutch East India Company was formed in 1602 and established factories in </a:t>
            </a:r>
            <a:r>
              <a:rPr kumimoji="0" lang="en-IN" sz="1100" b="0" i="0" u="none" strike="noStrike" cap="none" normalizeH="0" baseline="0" dirty="0" err="1" smtClean="0">
                <a:ln>
                  <a:noFill/>
                </a:ln>
                <a:solidFill>
                  <a:schemeClr val="tx1"/>
                </a:solidFill>
                <a:effectLst/>
                <a:latin typeface="Calibri Light" pitchFamily="34" charset="0"/>
                <a:cs typeface="Arial" pitchFamily="34" charset="0"/>
              </a:rPr>
              <a:t>Masulipatanam</a:t>
            </a:r>
            <a:r>
              <a:rPr kumimoji="0" lang="en-IN" sz="1100" b="0" i="0" u="none" strike="noStrike" cap="none" normalizeH="0" baseline="0" dirty="0" smtClean="0">
                <a:ln>
                  <a:noFill/>
                </a:ln>
                <a:solidFill>
                  <a:schemeClr val="tx1"/>
                </a:solidFill>
                <a:effectLst/>
                <a:latin typeface="Calibri Light" pitchFamily="34" charset="0"/>
                <a:cs typeface="Arial" pitchFamily="34" charset="0"/>
              </a:rPr>
              <a:t>, </a:t>
            </a:r>
            <a:r>
              <a:rPr kumimoji="0" lang="en-IN" sz="1100" b="0" i="0" u="none" strike="noStrike" cap="none" normalizeH="0" baseline="0" dirty="0" err="1" smtClean="0">
                <a:ln>
                  <a:noFill/>
                </a:ln>
                <a:solidFill>
                  <a:schemeClr val="tx1"/>
                </a:solidFill>
                <a:effectLst/>
                <a:latin typeface="Calibri Light" pitchFamily="34" charset="0"/>
                <a:cs typeface="Arial" pitchFamily="34" charset="0"/>
              </a:rPr>
              <a:t>Surat</a:t>
            </a:r>
            <a:r>
              <a:rPr kumimoji="0" lang="en-IN" sz="1100" b="0" i="0" u="none" strike="noStrike" cap="none" normalizeH="0" baseline="0" dirty="0" smtClean="0">
                <a:ln>
                  <a:noFill/>
                </a:ln>
                <a:solidFill>
                  <a:schemeClr val="tx1"/>
                </a:solidFill>
                <a:effectLst/>
                <a:latin typeface="Calibri Light" pitchFamily="34" charset="0"/>
                <a:cs typeface="Arial" pitchFamily="34" charset="0"/>
              </a:rPr>
              <a:t>, and Cochin.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9" name="AutoShape 11"/>
          <p:cNvSpPr>
            <a:spLocks noChangeArrowheads="1"/>
          </p:cNvSpPr>
          <p:nvPr/>
        </p:nvSpPr>
        <p:spPr bwMode="auto">
          <a:xfrm>
            <a:off x="2946400" y="1293812"/>
            <a:ext cx="1993900" cy="1233093"/>
          </a:xfrm>
          <a:prstGeom prst="roundRect">
            <a:avLst>
              <a:gd name="adj" fmla="val 16667"/>
            </a:avLst>
          </a:prstGeom>
          <a:solidFill>
            <a:srgbClr val="08F2D6"/>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IN" sz="1100" b="1" i="0" u="none" strike="noStrike" cap="none" normalizeH="0" baseline="0" dirty="0" smtClean="0">
                <a:ln>
                  <a:noFill/>
                </a:ln>
                <a:solidFill>
                  <a:schemeClr val="tx1"/>
                </a:solidFill>
                <a:effectLst/>
                <a:latin typeface="Calibri" pitchFamily="34" charset="0"/>
                <a:cs typeface="Arial" pitchFamily="34" charset="0"/>
              </a:rPr>
              <a:t>Voyages of Discovery</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n-IN" sz="1100" b="1" i="0" u="none" strike="noStrike" cap="none" normalizeH="0" baseline="0" dirty="0" smtClean="0">
                <a:ln>
                  <a:noFill/>
                </a:ln>
                <a:solidFill>
                  <a:schemeClr val="tx1"/>
                </a:solidFill>
                <a:effectLst/>
                <a:latin typeface="Calibri" pitchFamily="34" charset="0"/>
                <a:cs typeface="Arial" pitchFamily="34" charset="0"/>
              </a:rPr>
              <a:t>Vasco </a:t>
            </a:r>
            <a:r>
              <a:rPr kumimoji="0" lang="en-IN" sz="1100" b="1" i="0" u="none" strike="noStrike" cap="none" normalizeH="0" baseline="0" dirty="0" err="1" smtClean="0">
                <a:ln>
                  <a:noFill/>
                </a:ln>
                <a:solidFill>
                  <a:schemeClr val="tx1"/>
                </a:solidFill>
                <a:effectLst/>
                <a:latin typeface="Calibri" pitchFamily="34" charset="0"/>
                <a:cs typeface="Arial" pitchFamily="34" charset="0"/>
              </a:rPr>
              <a:t>Da</a:t>
            </a:r>
            <a:r>
              <a:rPr kumimoji="0" lang="en-IN" sz="1100" b="1" i="0" u="none" strike="noStrike" cap="none" normalizeH="0" baseline="0" dirty="0" smtClean="0">
                <a:ln>
                  <a:noFill/>
                </a:ln>
                <a:solidFill>
                  <a:schemeClr val="tx1"/>
                </a:solidFill>
                <a:effectLst/>
                <a:latin typeface="Calibri" pitchFamily="34" charset="0"/>
                <a:cs typeface="Arial" pitchFamily="34" charset="0"/>
              </a:rPr>
              <a:t> Gama, Portuguese landed at </a:t>
            </a:r>
            <a:r>
              <a:rPr kumimoji="0" lang="en-IN" sz="1400" b="1" i="0" u="none" strike="noStrike" cap="none" normalizeH="0" baseline="0" dirty="0" smtClean="0">
                <a:ln>
                  <a:noFill/>
                </a:ln>
                <a:solidFill>
                  <a:schemeClr val="tx1"/>
                </a:solidFill>
                <a:effectLst/>
                <a:latin typeface="Calibri" pitchFamily="34" charset="0"/>
                <a:cs typeface="Arial" pitchFamily="34" charset="0"/>
              </a:rPr>
              <a:t>Calicut</a:t>
            </a:r>
            <a:endParaRPr kumimoji="0" lang="en-IN" sz="1100" b="1" i="0" u="none" strike="noStrike" cap="none" normalizeH="0" baseline="0" dirty="0" smtClean="0">
              <a:ln>
                <a:noFill/>
              </a:ln>
              <a:solidFill>
                <a:schemeClr val="tx1"/>
              </a:solidFill>
              <a:effectLst/>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n-IN" sz="1100" b="1" i="0" u="none" strike="noStrike" cap="none" normalizeH="0" baseline="0" dirty="0" smtClean="0">
                <a:ln>
                  <a:noFill/>
                </a:ln>
                <a:solidFill>
                  <a:schemeClr val="tx1"/>
                </a:solidFill>
                <a:effectLst/>
                <a:latin typeface="Calibri" pitchFamily="34" charset="0"/>
                <a:cs typeface="Arial" pitchFamily="34" charset="0"/>
              </a:rPr>
              <a:t>And discovered a sea route to East</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0" name="AutoShape 12"/>
          <p:cNvSpPr>
            <a:spLocks noChangeArrowheads="1"/>
          </p:cNvSpPr>
          <p:nvPr/>
        </p:nvSpPr>
        <p:spPr bwMode="auto">
          <a:xfrm>
            <a:off x="4419600" y="2743200"/>
            <a:ext cx="1219200" cy="1794121"/>
          </a:xfrm>
          <a:prstGeom prst="roundRect">
            <a:avLst>
              <a:gd name="adj" fmla="val 16667"/>
            </a:avLst>
          </a:prstGeom>
          <a:solidFill>
            <a:srgbClr val="B8CCE4"/>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IN" sz="1600" b="1" i="0" u="none" strike="noStrike" cap="none" normalizeH="0" baseline="0" smtClean="0">
                <a:ln>
                  <a:noFill/>
                </a:ln>
                <a:solidFill>
                  <a:schemeClr val="tx1"/>
                </a:solidFill>
                <a:effectLst/>
                <a:latin typeface="Calibri" pitchFamily="34" charset="0"/>
                <a:cs typeface="Arial" pitchFamily="34" charset="0"/>
              </a:rPr>
              <a:t>Britain</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n-IN" sz="1100" b="1" i="0" u="none" strike="noStrike" cap="none" normalizeH="0" baseline="0" smtClean="0">
                <a:ln>
                  <a:noFill/>
                </a:ln>
                <a:solidFill>
                  <a:schemeClr val="tx1"/>
                </a:solidFill>
                <a:effectLst/>
                <a:latin typeface="Calibri" pitchFamily="34" charset="0"/>
                <a:cs typeface="Arial" pitchFamily="34" charset="0"/>
              </a:rPr>
              <a:t> </a:t>
            </a:r>
            <a:r>
              <a:rPr kumimoji="0" lang="en-IN" sz="1050" b="0" i="0" u="none" strike="noStrike" cap="none" normalizeH="0" baseline="0" smtClean="0">
                <a:ln>
                  <a:noFill/>
                </a:ln>
                <a:solidFill>
                  <a:schemeClr val="tx1"/>
                </a:solidFill>
                <a:effectLst/>
                <a:latin typeface="Calibri" pitchFamily="34" charset="0"/>
                <a:cs typeface="Arial" pitchFamily="34" charset="0"/>
              </a:rPr>
              <a:t>Established Supremacy In India through wars</a:t>
            </a:r>
            <a:endParaRPr kumimoji="0" lang="en-US" sz="2800" b="0" i="0" u="none" strike="noStrike" cap="none" normalizeH="0" baseline="0" smtClean="0">
              <a:ln>
                <a:noFill/>
              </a:ln>
              <a:solidFill>
                <a:schemeClr val="tx1"/>
              </a:solidFill>
              <a:effectLst/>
              <a:latin typeface="Arial" pitchFamily="34" charset="0"/>
              <a:cs typeface="Arial" pitchFamily="34" charset="0"/>
            </a:endParaRPr>
          </a:p>
        </p:txBody>
      </p:sp>
      <p:sp>
        <p:nvSpPr>
          <p:cNvPr id="2061" name="AutoShape 13"/>
          <p:cNvSpPr>
            <a:spLocks noChangeArrowheads="1"/>
          </p:cNvSpPr>
          <p:nvPr/>
        </p:nvSpPr>
        <p:spPr bwMode="auto">
          <a:xfrm>
            <a:off x="6026150" y="1736725"/>
            <a:ext cx="2127250" cy="2024959"/>
          </a:xfrm>
          <a:prstGeom prst="roundRect">
            <a:avLst>
              <a:gd name="adj" fmla="val 16667"/>
            </a:avLst>
          </a:prstGeom>
          <a:solidFill>
            <a:srgbClr val="B8CCE4"/>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IN" sz="1600" b="1" i="0" u="none" strike="noStrike" cap="none" normalizeH="0" baseline="0" dirty="0" smtClean="0">
                <a:ln>
                  <a:noFill/>
                </a:ln>
                <a:solidFill>
                  <a:schemeClr val="tx1"/>
                </a:solidFill>
                <a:effectLst/>
                <a:latin typeface="Calibri" pitchFamily="34" charset="0"/>
                <a:cs typeface="Arial" pitchFamily="34" charset="0"/>
              </a:rPr>
              <a:t>France</a:t>
            </a:r>
          </a:p>
          <a:p>
            <a:pPr marL="0" marR="0" lvl="0" indent="0" algn="r" defTabSz="914400" rtl="0" eaLnBrk="1" fontAlgn="base" latinLnBrk="0" hangingPunct="1">
              <a:lnSpc>
                <a:spcPct val="100000"/>
              </a:lnSpc>
              <a:spcBef>
                <a:spcPct val="0"/>
              </a:spcBef>
              <a:spcAft>
                <a:spcPts val="1000"/>
              </a:spcAft>
              <a:buClrTx/>
              <a:buSzTx/>
              <a:buFontTx/>
              <a:buNone/>
              <a:tabLst/>
            </a:pPr>
            <a:r>
              <a:rPr kumimoji="0" lang="en-IN" sz="1050" b="0" i="0" u="none" strike="noStrike" cap="none" normalizeH="0" baseline="0" dirty="0" smtClean="0">
                <a:ln>
                  <a:noFill/>
                </a:ln>
                <a:solidFill>
                  <a:schemeClr val="tx1"/>
                </a:solidFill>
                <a:effectLst/>
                <a:latin typeface="Calibri Light" pitchFamily="34" charset="0"/>
                <a:cs typeface="Arial" pitchFamily="34" charset="0"/>
              </a:rPr>
              <a:t>The French who were the last European power to enter India set up factory at </a:t>
            </a:r>
            <a:r>
              <a:rPr kumimoji="0" lang="en-IN" sz="1050" b="0" i="0" u="none" strike="noStrike" cap="none" normalizeH="0" baseline="0" dirty="0" err="1" smtClean="0">
                <a:ln>
                  <a:noFill/>
                </a:ln>
                <a:solidFill>
                  <a:schemeClr val="tx1"/>
                </a:solidFill>
                <a:effectLst/>
                <a:latin typeface="Calibri Light" pitchFamily="34" charset="0"/>
                <a:cs typeface="Arial" pitchFamily="34" charset="0"/>
              </a:rPr>
              <a:t>Surat</a:t>
            </a:r>
            <a:r>
              <a:rPr kumimoji="0" lang="en-IN" sz="1050" b="0" i="0" u="none" strike="noStrike" cap="none" normalizeH="0" baseline="0" dirty="0" smtClean="0">
                <a:ln>
                  <a:noFill/>
                </a:ln>
                <a:solidFill>
                  <a:schemeClr val="tx1"/>
                </a:solidFill>
                <a:effectLst/>
                <a:latin typeface="Calibri Light" pitchFamily="34" charset="0"/>
                <a:cs typeface="Arial" pitchFamily="34" charset="0"/>
              </a:rPr>
              <a:t> and acquired </a:t>
            </a:r>
            <a:r>
              <a:rPr kumimoji="0" lang="en-IN" sz="1050" b="0" i="0" u="none" strike="noStrike" cap="none" normalizeH="0" baseline="0" dirty="0" err="1" smtClean="0">
                <a:ln>
                  <a:noFill/>
                </a:ln>
                <a:solidFill>
                  <a:schemeClr val="tx1"/>
                </a:solidFill>
                <a:effectLst/>
                <a:latin typeface="Calibri Light" pitchFamily="34" charset="0"/>
                <a:cs typeface="Arial" pitchFamily="34" charset="0"/>
              </a:rPr>
              <a:t>Mahe</a:t>
            </a:r>
            <a:r>
              <a:rPr kumimoji="0" lang="en-IN" sz="1050" b="0" i="0" u="none" strike="noStrike" cap="none" normalizeH="0" baseline="0" dirty="0" smtClean="0">
                <a:ln>
                  <a:noFill/>
                </a:ln>
                <a:solidFill>
                  <a:schemeClr val="tx1"/>
                </a:solidFill>
                <a:effectLst/>
                <a:latin typeface="Calibri Light" pitchFamily="34" charset="0"/>
                <a:cs typeface="Arial" pitchFamily="34" charset="0"/>
              </a:rPr>
              <a:t> in Malabar on the west coast</a:t>
            </a:r>
            <a:r>
              <a:rPr kumimoji="0" lang="en-IN" sz="900" b="0" i="0" u="none" strike="noStrike" cap="none" normalizeH="0" baseline="0" dirty="0" smtClean="0">
                <a:ln>
                  <a:noFill/>
                </a:ln>
                <a:solidFill>
                  <a:schemeClr val="tx1"/>
                </a:solidFill>
                <a:effectLst/>
                <a:latin typeface="Roboto" pitchFamily="2" charset="0"/>
                <a:cs typeface="Arial" pitchFamily="34" charset="0"/>
              </a:rPr>
              <a: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2" name="AutoShape 14"/>
          <p:cNvSpPr>
            <a:spLocks noChangeArrowheads="1"/>
          </p:cNvSpPr>
          <p:nvPr/>
        </p:nvSpPr>
        <p:spPr bwMode="auto">
          <a:xfrm>
            <a:off x="152400" y="1371600"/>
            <a:ext cx="1819275" cy="2211969"/>
          </a:xfrm>
          <a:prstGeom prst="roundRect">
            <a:avLst>
              <a:gd name="adj" fmla="val 16667"/>
            </a:avLst>
          </a:prstGeom>
          <a:solidFill>
            <a:srgbClr val="B8CCE4"/>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600" b="1" i="0" u="none" strike="noStrike" cap="none" normalizeH="0" baseline="0" dirty="0" smtClean="0">
                <a:ln>
                  <a:noFill/>
                </a:ln>
                <a:solidFill>
                  <a:schemeClr val="tx1"/>
                </a:solidFill>
                <a:effectLst/>
                <a:latin typeface="Calibri" pitchFamily="34" charset="0"/>
                <a:cs typeface="Arial" pitchFamily="34" charset="0"/>
              </a:rPr>
              <a:t>Portuguese</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IN" sz="1600" b="0" i="0" u="none" strike="noStrike" cap="none" normalizeH="0" baseline="0" dirty="0" smtClean="0">
                <a:ln>
                  <a:noFill/>
                </a:ln>
                <a:solidFill>
                  <a:schemeClr val="tx1"/>
                </a:solidFill>
                <a:effectLst/>
                <a:latin typeface="Calibri Light" pitchFamily="34" charset="0"/>
                <a:cs typeface="Arial" pitchFamily="34" charset="0"/>
              </a:rPr>
              <a:t>The Portuguese had trading settlements at Goa, Diu, </a:t>
            </a:r>
            <a:r>
              <a:rPr kumimoji="0" lang="en-IN" sz="1600" b="0" i="0" u="none" strike="noStrike" cap="none" normalizeH="0" baseline="0" dirty="0" err="1" smtClean="0">
                <a:ln>
                  <a:noFill/>
                </a:ln>
                <a:solidFill>
                  <a:schemeClr val="tx1"/>
                </a:solidFill>
                <a:effectLst/>
                <a:latin typeface="Calibri Light" pitchFamily="34" charset="0"/>
                <a:cs typeface="Arial" pitchFamily="34" charset="0"/>
              </a:rPr>
              <a:t>Salsette</a:t>
            </a:r>
            <a:r>
              <a:rPr kumimoji="0" lang="en-IN" sz="1600" b="0" i="0" u="none" strike="noStrike" cap="none" normalizeH="0" baseline="0" dirty="0" smtClean="0">
                <a:ln>
                  <a:noFill/>
                </a:ln>
                <a:solidFill>
                  <a:schemeClr val="tx1"/>
                </a:solidFill>
                <a:effectLst/>
                <a:latin typeface="Calibri Light" pitchFamily="34" charset="0"/>
                <a:cs typeface="Arial" pitchFamily="34" charset="0"/>
              </a:rPr>
              <a:t>, </a:t>
            </a:r>
            <a:r>
              <a:rPr kumimoji="0" lang="en-IN" sz="1600" b="0" i="0" u="none" strike="noStrike" cap="none" normalizeH="0" baseline="0" dirty="0" err="1" smtClean="0">
                <a:ln>
                  <a:noFill/>
                </a:ln>
                <a:solidFill>
                  <a:schemeClr val="tx1"/>
                </a:solidFill>
                <a:effectLst/>
                <a:latin typeface="Calibri Light" pitchFamily="34" charset="0"/>
                <a:cs typeface="Arial" pitchFamily="34" charset="0"/>
              </a:rPr>
              <a:t>Bassein</a:t>
            </a:r>
            <a:r>
              <a:rPr kumimoji="0" lang="en-IN" sz="1600" b="0" i="0" u="none" strike="noStrike" cap="none" normalizeH="0" baseline="0" dirty="0" smtClean="0">
                <a:ln>
                  <a:noFill/>
                </a:ln>
                <a:solidFill>
                  <a:schemeClr val="tx1"/>
                </a:solidFill>
                <a:effectLst/>
                <a:latin typeface="Calibri Light" pitchFamily="34" charset="0"/>
                <a:cs typeface="Arial" pitchFamily="34" charset="0"/>
              </a:rPr>
              <a:t> and </a:t>
            </a:r>
            <a:r>
              <a:rPr kumimoji="0" lang="en-IN" sz="1600" b="0" i="0" u="none" strike="noStrike" cap="none" normalizeH="0" baseline="0" dirty="0" err="1" smtClean="0">
                <a:ln>
                  <a:noFill/>
                </a:ln>
                <a:solidFill>
                  <a:schemeClr val="tx1"/>
                </a:solidFill>
                <a:effectLst/>
                <a:latin typeface="Calibri Light" pitchFamily="34" charset="0"/>
                <a:cs typeface="Arial" pitchFamily="34" charset="0"/>
              </a:rPr>
              <a:t>Santhome</a:t>
            </a:r>
            <a:endParaRPr kumimoji="0" lang="en-IN" sz="1600" b="0" i="0" u="none" strike="noStrike" cap="none" normalizeH="0" baseline="0" dirty="0" smtClean="0">
              <a:ln>
                <a:noFill/>
              </a:ln>
              <a:solidFill>
                <a:schemeClr val="tx1"/>
              </a:solidFill>
              <a:effectLst/>
              <a:latin typeface="Calibri Light"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078" name="AutoShape 30"/>
          <p:cNvCxnSpPr>
            <a:cxnSpLocks noChangeShapeType="1"/>
          </p:cNvCxnSpPr>
          <p:nvPr/>
        </p:nvCxnSpPr>
        <p:spPr bwMode="auto">
          <a:xfrm flipH="1">
            <a:off x="1995487" y="1625600"/>
            <a:ext cx="976313" cy="0"/>
          </a:xfrm>
          <a:prstGeom prst="straightConnector1">
            <a:avLst/>
          </a:prstGeom>
          <a:noFill/>
          <a:ln w="9525">
            <a:solidFill>
              <a:srgbClr val="000000"/>
            </a:solidFill>
            <a:round/>
            <a:headEnd/>
            <a:tailEnd type="triangle" w="med" len="med"/>
          </a:ln>
        </p:spPr>
      </p:cxnSp>
      <p:cxnSp>
        <p:nvCxnSpPr>
          <p:cNvPr id="2079" name="AutoShape 31"/>
          <p:cNvCxnSpPr>
            <a:cxnSpLocks noChangeShapeType="1"/>
          </p:cNvCxnSpPr>
          <p:nvPr/>
        </p:nvCxnSpPr>
        <p:spPr bwMode="auto">
          <a:xfrm>
            <a:off x="4724400" y="2514600"/>
            <a:ext cx="0" cy="239713"/>
          </a:xfrm>
          <a:prstGeom prst="straightConnector1">
            <a:avLst/>
          </a:prstGeom>
          <a:noFill/>
          <a:ln w="9525">
            <a:solidFill>
              <a:srgbClr val="000000"/>
            </a:solidFill>
            <a:round/>
            <a:headEnd/>
            <a:tailEnd type="triangle" w="med" len="med"/>
          </a:ln>
        </p:spPr>
      </p:cxnSp>
      <p:cxnSp>
        <p:nvCxnSpPr>
          <p:cNvPr id="2080" name="AutoShape 32"/>
          <p:cNvCxnSpPr>
            <a:cxnSpLocks noChangeShapeType="1"/>
          </p:cNvCxnSpPr>
          <p:nvPr/>
        </p:nvCxnSpPr>
        <p:spPr bwMode="auto">
          <a:xfrm>
            <a:off x="4992688" y="1820863"/>
            <a:ext cx="1103312" cy="0"/>
          </a:xfrm>
          <a:prstGeom prst="straightConnector1">
            <a:avLst/>
          </a:prstGeom>
          <a:noFill/>
          <a:ln w="9525">
            <a:solidFill>
              <a:srgbClr val="000000"/>
            </a:solidFill>
            <a:round/>
            <a:headEnd/>
            <a:tailEnd type="triangle" w="med" len="med"/>
          </a:ln>
        </p:spPr>
      </p:cxnSp>
      <p:cxnSp>
        <p:nvCxnSpPr>
          <p:cNvPr id="38" name="AutoShape 31"/>
          <p:cNvCxnSpPr>
            <a:cxnSpLocks noChangeShapeType="1"/>
          </p:cNvCxnSpPr>
          <p:nvPr/>
        </p:nvCxnSpPr>
        <p:spPr bwMode="auto">
          <a:xfrm>
            <a:off x="3276600" y="2579687"/>
            <a:ext cx="0" cy="239713"/>
          </a:xfrm>
          <a:prstGeom prst="straightConnector1">
            <a:avLst/>
          </a:prstGeom>
          <a:noFill/>
          <a:ln w="9525">
            <a:solidFill>
              <a:srgbClr val="000000"/>
            </a:solidFill>
            <a:round/>
            <a:headEnd/>
            <a:tailEnd type="triangle" w="med" len="med"/>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4"/>
          <p:cNvSpPr>
            <a:spLocks noChangeArrowheads="1"/>
          </p:cNvSpPr>
          <p:nvPr/>
        </p:nvSpPr>
        <p:spPr bwMode="auto">
          <a:xfrm>
            <a:off x="0" y="609601"/>
            <a:ext cx="2819400" cy="1905000"/>
          </a:xfrm>
          <a:prstGeom prst="roundRect">
            <a:avLst>
              <a:gd name="adj" fmla="val 16667"/>
            </a:avLst>
          </a:prstGeom>
          <a:solidFill>
            <a:srgbClr val="33CC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050" b="1" i="0" u="none" strike="noStrike" cap="none" normalizeH="0" baseline="0" dirty="0" smtClean="0">
                <a:ln>
                  <a:noFill/>
                </a:ln>
                <a:solidFill>
                  <a:schemeClr val="tx1"/>
                </a:solidFill>
                <a:effectLst/>
                <a:latin typeface="Calibri" pitchFamily="34" charset="0"/>
                <a:cs typeface="Arial" pitchFamily="34" charset="0"/>
              </a:rPr>
              <a:t>The </a:t>
            </a:r>
            <a:r>
              <a:rPr kumimoji="0" lang="en-IN" sz="1050" b="1" i="0" u="none" strike="noStrike" cap="none" normalizeH="0" baseline="0" dirty="0" err="1" smtClean="0">
                <a:ln>
                  <a:noFill/>
                </a:ln>
                <a:solidFill>
                  <a:schemeClr val="tx1"/>
                </a:solidFill>
                <a:effectLst/>
                <a:latin typeface="Calibri" pitchFamily="34" charset="0"/>
                <a:cs typeface="Arial" pitchFamily="34" charset="0"/>
              </a:rPr>
              <a:t>Carnatic</a:t>
            </a:r>
            <a:r>
              <a:rPr kumimoji="0" lang="en-IN" sz="1050" b="1" i="0" u="none" strike="noStrike" cap="none" normalizeH="0" baseline="0" dirty="0" smtClean="0">
                <a:ln>
                  <a:noFill/>
                </a:ln>
                <a:solidFill>
                  <a:schemeClr val="tx1"/>
                </a:solidFill>
                <a:effectLst/>
                <a:latin typeface="Calibri" pitchFamily="34" charset="0"/>
                <a:cs typeface="Arial" pitchFamily="34" charset="0"/>
              </a:rPr>
              <a:t> </a:t>
            </a:r>
            <a:r>
              <a:rPr kumimoji="0" lang="en-IN" sz="1050" b="1" i="0" u="none" strike="noStrike" cap="none" normalizeH="0" baseline="0" dirty="0" err="1" smtClean="0">
                <a:ln>
                  <a:noFill/>
                </a:ln>
                <a:solidFill>
                  <a:schemeClr val="tx1"/>
                </a:solidFill>
                <a:effectLst/>
                <a:latin typeface="Calibri" pitchFamily="34" charset="0"/>
                <a:cs typeface="Arial" pitchFamily="34" charset="0"/>
              </a:rPr>
              <a:t>War</a:t>
            </a:r>
            <a:r>
              <a:rPr kumimoji="0" lang="en-IN" sz="1050" b="0" i="0" u="none" strike="noStrike" cap="none" normalizeH="0" baseline="0" dirty="0" err="1" smtClean="0">
                <a:ln>
                  <a:noFill/>
                </a:ln>
                <a:solidFill>
                  <a:schemeClr val="tx1"/>
                </a:solidFill>
                <a:effectLst/>
                <a:latin typeface="Calibri Light" pitchFamily="34" charset="0"/>
                <a:cs typeface="Arial" pitchFamily="34" charset="0"/>
              </a:rPr>
              <a:t>The</a:t>
            </a:r>
            <a:r>
              <a:rPr kumimoji="0" lang="en-IN" sz="1050" b="0" i="0" u="none" strike="noStrike" cap="none" normalizeH="0" baseline="0" dirty="0" smtClean="0">
                <a:ln>
                  <a:noFill/>
                </a:ln>
                <a:solidFill>
                  <a:schemeClr val="tx1"/>
                </a:solidFill>
                <a:effectLst/>
                <a:latin typeface="Calibri Light" pitchFamily="34" charset="0"/>
                <a:cs typeface="Arial" pitchFamily="34" charset="0"/>
              </a:rPr>
              <a:t> wars which fought with French to eliminate them from India came to known as </a:t>
            </a:r>
            <a:r>
              <a:rPr kumimoji="0" lang="en-IN" sz="1050" b="0" i="0" u="none" strike="noStrike" cap="none" normalizeH="0" baseline="0" dirty="0" err="1" smtClean="0">
                <a:ln>
                  <a:noFill/>
                </a:ln>
                <a:solidFill>
                  <a:schemeClr val="tx1"/>
                </a:solidFill>
                <a:effectLst/>
                <a:latin typeface="Calibri Light" pitchFamily="34" charset="0"/>
                <a:cs typeface="Arial" pitchFamily="34" charset="0"/>
              </a:rPr>
              <a:t>Carnatic</a:t>
            </a:r>
            <a:r>
              <a:rPr kumimoji="0" lang="en-IN" sz="1050" b="0" i="0" u="none" strike="noStrike" cap="none" normalizeH="0" baseline="0" dirty="0" smtClean="0">
                <a:ln>
                  <a:noFill/>
                </a:ln>
                <a:solidFill>
                  <a:schemeClr val="tx1"/>
                </a:solidFill>
                <a:effectLst/>
                <a:latin typeface="Calibri Light" pitchFamily="34" charset="0"/>
                <a:cs typeface="Arial" pitchFamily="34" charset="0"/>
              </a:rPr>
              <a:t> Wars. The three states of </a:t>
            </a:r>
            <a:r>
              <a:rPr kumimoji="0" lang="en-IN" sz="1050" b="0" i="0" u="none" strike="noStrike" cap="none" normalizeH="0" baseline="0" dirty="0" err="1" smtClean="0">
                <a:ln>
                  <a:noFill/>
                </a:ln>
                <a:solidFill>
                  <a:schemeClr val="tx1"/>
                </a:solidFill>
                <a:effectLst/>
                <a:latin typeface="Calibri Light" pitchFamily="34" charset="0"/>
                <a:cs typeface="Arial" pitchFamily="34" charset="0"/>
              </a:rPr>
              <a:t>Carnatic</a:t>
            </a:r>
            <a:r>
              <a:rPr kumimoji="0" lang="en-IN" sz="1050" b="0" i="0" u="none" strike="noStrike" cap="none" normalizeH="0" baseline="0" dirty="0" smtClean="0">
                <a:ln>
                  <a:noFill/>
                </a:ln>
                <a:solidFill>
                  <a:schemeClr val="tx1"/>
                </a:solidFill>
                <a:effectLst/>
                <a:latin typeface="Calibri Light" pitchFamily="34" charset="0"/>
                <a:cs typeface="Arial" pitchFamily="34" charset="0"/>
              </a:rPr>
              <a:t> region—Hyderabad, </a:t>
            </a:r>
            <a:r>
              <a:rPr kumimoji="0" lang="en-IN" sz="1050" b="0" i="0" u="none" strike="noStrike" cap="none" normalizeH="0" baseline="0" dirty="0" err="1" smtClean="0">
                <a:ln>
                  <a:noFill/>
                </a:ln>
                <a:solidFill>
                  <a:schemeClr val="tx1"/>
                </a:solidFill>
                <a:effectLst/>
                <a:latin typeface="Calibri Light" pitchFamily="34" charset="0"/>
                <a:cs typeface="Arial" pitchFamily="34" charset="0"/>
              </a:rPr>
              <a:t>Carnatic</a:t>
            </a:r>
            <a:r>
              <a:rPr kumimoji="0" lang="en-IN" sz="1050" b="0" i="0" u="none" strike="noStrike" cap="none" normalizeH="0" baseline="0" dirty="0" smtClean="0">
                <a:ln>
                  <a:noFill/>
                </a:ln>
                <a:solidFill>
                  <a:schemeClr val="tx1"/>
                </a:solidFill>
                <a:effectLst/>
                <a:latin typeface="Calibri Light" pitchFamily="34" charset="0"/>
                <a:cs typeface="Arial" pitchFamily="34" charset="0"/>
              </a:rPr>
              <a:t>, and Mysore were in constant conflict with each other Taking advantage of this conflict both British and French fought three wars between 1746 and 1763. The British defeated French and the British became the main European power in India</a:t>
            </a: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IN" sz="1050" b="0" i="0" u="none" strike="noStrike" cap="none" normalizeH="0" baseline="0" dirty="0" smtClean="0">
              <a:ln>
                <a:noFill/>
              </a:ln>
              <a:solidFill>
                <a:schemeClr val="tx1"/>
              </a:solidFill>
              <a:effectLst/>
              <a:latin typeface="Calibri Light"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AutoShape 5"/>
          <p:cNvSpPr>
            <a:spLocks noChangeArrowheads="1"/>
          </p:cNvSpPr>
          <p:nvPr/>
        </p:nvSpPr>
        <p:spPr bwMode="auto">
          <a:xfrm>
            <a:off x="0" y="2895600"/>
            <a:ext cx="2438400" cy="3429000"/>
          </a:xfrm>
          <a:prstGeom prst="roundRect">
            <a:avLst>
              <a:gd name="adj" fmla="val 16667"/>
            </a:avLst>
          </a:prstGeom>
          <a:solidFill>
            <a:srgbClr val="33CC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000" b="1" i="0" u="none" strike="noStrike" cap="none" normalizeH="0" baseline="0" dirty="0" smtClean="0">
                <a:ln>
                  <a:noFill/>
                </a:ln>
                <a:solidFill>
                  <a:schemeClr val="tx1"/>
                </a:solidFill>
                <a:effectLst/>
                <a:latin typeface="Calibri" pitchFamily="34" charset="0"/>
                <a:cs typeface="Arial" pitchFamily="34" charset="0"/>
              </a:rPr>
              <a:t>The Battle of </a:t>
            </a:r>
            <a:r>
              <a:rPr kumimoji="0" lang="en-IN" sz="1000" b="1" i="0" u="none" strike="noStrike" cap="none" normalizeH="0" baseline="0" dirty="0" err="1" smtClean="0">
                <a:ln>
                  <a:noFill/>
                </a:ln>
                <a:solidFill>
                  <a:schemeClr val="tx1"/>
                </a:solidFill>
                <a:effectLst/>
                <a:latin typeface="Calibri" pitchFamily="34" charset="0"/>
                <a:cs typeface="Arial" pitchFamily="34" charset="0"/>
              </a:rPr>
              <a:t>Buxar</a:t>
            </a:r>
            <a:endParaRPr kumimoji="0" lang="en-IN" sz="1000" b="1" i="0" u="none" strike="noStrike" cap="none" normalizeH="0" baseline="0" dirty="0" smtClean="0">
              <a:ln>
                <a:noFill/>
              </a:ln>
              <a:solidFill>
                <a:schemeClr val="tx1"/>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en-IN" sz="1000" b="0" i="0" u="none" strike="noStrike" cap="none" normalizeH="0" baseline="0" dirty="0" smtClean="0">
                <a:ln>
                  <a:noFill/>
                </a:ln>
                <a:solidFill>
                  <a:schemeClr val="tx1"/>
                </a:solidFill>
                <a:effectLst/>
                <a:latin typeface="Calibri Light" pitchFamily="34" charset="0"/>
                <a:cs typeface="Arial" pitchFamily="34" charset="0"/>
              </a:rPr>
              <a:t>Mir-</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Qasim</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soon grew tired of British control and set about consolidating his power and position. To improve his finances he tried to force the employees of East India Company to pay duty for their private trade. When he was unable to do so, he granted free trade to all Indians.In1763, Mir-</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Qasim</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went to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Awadh</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and entered into an alliance with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nawab</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Shujauddaula</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and the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Mughal</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emperor Shah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Alam</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who was a refugee after the third battle of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Panipat</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In 1764, the combined forces of Mir-</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Qasim</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Shujauddaula</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and Shah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Alam</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met the British at the Battle of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Buxar</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AutoShape 6"/>
          <p:cNvSpPr>
            <a:spLocks noChangeArrowheads="1"/>
          </p:cNvSpPr>
          <p:nvPr/>
        </p:nvSpPr>
        <p:spPr bwMode="auto">
          <a:xfrm>
            <a:off x="7086600" y="838200"/>
            <a:ext cx="1905000" cy="1839913"/>
          </a:xfrm>
          <a:prstGeom prst="roundRect">
            <a:avLst>
              <a:gd name="adj" fmla="val 16667"/>
            </a:avLst>
          </a:prstGeom>
          <a:solidFill>
            <a:srgbClr val="33CC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IN" sz="1000" b="1" i="0" u="none" strike="noStrike" cap="none" normalizeH="0" baseline="0" dirty="0" smtClean="0">
                <a:ln>
                  <a:noFill/>
                </a:ln>
                <a:solidFill>
                  <a:schemeClr val="tx1"/>
                </a:solidFill>
                <a:effectLst/>
                <a:latin typeface="Calibri Light" pitchFamily="34" charset="0"/>
                <a:cs typeface="Arial" pitchFamily="34" charset="0"/>
              </a:rPr>
              <a:t>The Anglo Maratha War</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n-IN" sz="1000" b="0" i="0" u="none" strike="noStrike" cap="none" normalizeH="0" baseline="0" dirty="0" smtClean="0">
                <a:ln>
                  <a:noFill/>
                </a:ln>
                <a:solidFill>
                  <a:schemeClr val="tx1"/>
                </a:solidFill>
                <a:effectLst/>
                <a:latin typeface="Calibri Light" pitchFamily="34" charset="0"/>
                <a:cs typeface="Arial" pitchFamily="34" charset="0"/>
              </a:rPr>
              <a:t>After the death of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Shivaji</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the governors of different provinces called as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Peshwas</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started to rule </a:t>
            </a:r>
            <a:r>
              <a:rPr kumimoji="0" lang="en-IN" sz="1050" b="0" i="0" u="none" strike="noStrike" cap="none" normalizeH="0" baseline="0" dirty="0" smtClean="0">
                <a:ln>
                  <a:noFill/>
                </a:ln>
                <a:solidFill>
                  <a:schemeClr val="tx1"/>
                </a:solidFill>
                <a:effectLst/>
                <a:latin typeface="Calibri Light" pitchFamily="34" charset="0"/>
                <a:cs typeface="Arial" pitchFamily="34" charset="0"/>
              </a:rPr>
              <a:t>Maratha</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Kingdom. The British wanted to annex Maratha Kingdom so they fought three wars that came to be known as The Anglo Maratha wars.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AutoShape 7"/>
          <p:cNvSpPr>
            <a:spLocks noChangeArrowheads="1"/>
          </p:cNvSpPr>
          <p:nvPr/>
        </p:nvSpPr>
        <p:spPr bwMode="auto">
          <a:xfrm>
            <a:off x="4191000" y="2590800"/>
            <a:ext cx="1925638" cy="2590800"/>
          </a:xfrm>
          <a:prstGeom prst="roundRect">
            <a:avLst>
              <a:gd name="adj" fmla="val 16667"/>
            </a:avLst>
          </a:prstGeom>
          <a:solidFill>
            <a:srgbClr val="33CC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000" b="1" i="0" u="none" strike="noStrike" cap="none" normalizeH="0" baseline="0" dirty="0" smtClean="0">
                <a:ln>
                  <a:noFill/>
                </a:ln>
                <a:solidFill>
                  <a:schemeClr val="tx1"/>
                </a:solidFill>
                <a:effectLst/>
                <a:latin typeface="Calibri" pitchFamily="34" charset="0"/>
                <a:cs typeface="Arial" pitchFamily="34" charset="0"/>
              </a:rPr>
              <a:t>The Anglo Sikh </a:t>
            </a:r>
            <a:r>
              <a:rPr kumimoji="0" lang="en-IN" sz="1000" b="1" i="0" u="none" strike="noStrike" cap="none" normalizeH="0" baseline="0" dirty="0" err="1" smtClean="0">
                <a:ln>
                  <a:noFill/>
                </a:ln>
                <a:solidFill>
                  <a:schemeClr val="tx1"/>
                </a:solidFill>
                <a:effectLst/>
                <a:latin typeface="Calibri" pitchFamily="34" charset="0"/>
                <a:cs typeface="Arial" pitchFamily="34" charset="0"/>
              </a:rPr>
              <a:t>war:</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British</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also annexed Punjab through war came to be known as Anglo Sikh War Taking advantage of the declining power of the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Mughal</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Empire, the Sikhs established a powerful empire in the 18</a:t>
            </a:r>
            <a:r>
              <a:rPr kumimoji="0" lang="en-IN" sz="1000" b="0" i="0" u="none" strike="noStrike" cap="none" normalizeH="0" baseline="30000" dirty="0" smtClean="0">
                <a:ln>
                  <a:noFill/>
                </a:ln>
                <a:solidFill>
                  <a:schemeClr val="tx1"/>
                </a:solidFill>
                <a:effectLst/>
                <a:latin typeface="Calibri Light" pitchFamily="34" charset="0"/>
                <a:cs typeface="Arial" pitchFamily="34" charset="0"/>
              </a:rPr>
              <a:t>th</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century under the leadership of Ranjit Singh. He maintained a friendly relationship with British. After his death, there was anarchy in Punjab and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Khalsa</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became powerful</a:t>
            </a:r>
            <a:endParaRPr kumimoji="0" lang="en-IN" sz="1000" b="0" i="0" u="none" strike="noStrike" cap="none" normalizeH="0" baseline="0" dirty="0" smtClean="0">
              <a:ln>
                <a:noFill/>
              </a:ln>
              <a:solidFill>
                <a:schemeClr val="tx1"/>
              </a:solidFill>
              <a:effectLst/>
              <a:latin typeface="Roboto" pitchFamily="2"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AutoShape 8"/>
          <p:cNvSpPr>
            <a:spLocks noChangeArrowheads="1"/>
          </p:cNvSpPr>
          <p:nvPr/>
        </p:nvSpPr>
        <p:spPr bwMode="auto">
          <a:xfrm>
            <a:off x="6273800" y="2819400"/>
            <a:ext cx="2870200" cy="2286000"/>
          </a:xfrm>
          <a:prstGeom prst="roundRect">
            <a:avLst>
              <a:gd name="adj" fmla="val 16667"/>
            </a:avLst>
          </a:prstGeom>
          <a:solidFill>
            <a:srgbClr val="33CC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IN" sz="1050" b="1" i="0" u="none" strike="noStrike" cap="none" normalizeH="0" baseline="0" dirty="0" smtClean="0">
                <a:ln>
                  <a:noFill/>
                </a:ln>
                <a:solidFill>
                  <a:schemeClr val="tx1"/>
                </a:solidFill>
                <a:effectLst/>
                <a:latin typeface="Calibri Light" pitchFamily="34" charset="0"/>
                <a:cs typeface="Arial" pitchFamily="34" charset="0"/>
              </a:rPr>
              <a:t>The Anglo Mysore War</a:t>
            </a:r>
          </a:p>
          <a:p>
            <a:pPr marL="0" marR="0" lvl="0" indent="0" algn="r" defTabSz="914400" rtl="0" eaLnBrk="1" fontAlgn="base" latinLnBrk="0" hangingPunct="1">
              <a:lnSpc>
                <a:spcPct val="100000"/>
              </a:lnSpc>
              <a:spcBef>
                <a:spcPct val="0"/>
              </a:spcBef>
              <a:spcAft>
                <a:spcPts val="1000"/>
              </a:spcAft>
              <a:buClrTx/>
              <a:buSzTx/>
              <a:buFontTx/>
              <a:buNone/>
              <a:tabLst/>
            </a:pPr>
            <a:r>
              <a:rPr kumimoji="0" lang="en-IN" sz="1000" b="0" i="0" u="none" strike="noStrike" cap="none" normalizeH="0" baseline="0" dirty="0" smtClean="0">
                <a:ln>
                  <a:noFill/>
                </a:ln>
                <a:solidFill>
                  <a:schemeClr val="tx1"/>
                </a:solidFill>
                <a:effectLst/>
                <a:latin typeface="Calibri Light" pitchFamily="34" charset="0"/>
                <a:cs typeface="Arial" pitchFamily="34" charset="0"/>
              </a:rPr>
              <a:t>In order to annex Mysore four battles were fought between the British and the kingdom of Mysore.</a:t>
            </a:r>
          </a:p>
          <a:p>
            <a:pPr marL="0" marR="0" lvl="0" indent="0" algn="r" defTabSz="914400" rtl="0" eaLnBrk="1" fontAlgn="base" latinLnBrk="0" hangingPunct="1">
              <a:lnSpc>
                <a:spcPct val="100000"/>
              </a:lnSpc>
              <a:spcBef>
                <a:spcPct val="0"/>
              </a:spcBef>
              <a:spcAft>
                <a:spcPts val="1000"/>
              </a:spcAft>
              <a:buClrTx/>
              <a:buSzTx/>
              <a:buFontTx/>
              <a:buNone/>
              <a:tabLst/>
            </a:pPr>
            <a:r>
              <a:rPr kumimoji="0" lang="en-IN" sz="1000" b="0" i="0" u="none" strike="noStrike" cap="none" normalizeH="0" baseline="0" dirty="0" smtClean="0">
                <a:ln>
                  <a:noFill/>
                </a:ln>
                <a:solidFill>
                  <a:schemeClr val="tx1"/>
                </a:solidFill>
                <a:effectLst/>
                <a:latin typeface="Calibri Light" pitchFamily="34" charset="0"/>
                <a:cs typeface="Arial" pitchFamily="34" charset="0"/>
              </a:rPr>
              <a:t>In the third Anglo Mysore war (1790-1792) Lord Cornwallis, the Governor General of British entered into an alliance with Marathas and the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Nizam</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of Hyderabad. Their joint forces defeated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Tipu</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Sultan. In 1799 the British defeated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Tipu</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at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Seringapatam</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in the fourth Anglo Mysore war</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AutoShape 10"/>
          <p:cNvSpPr>
            <a:spLocks noChangeArrowheads="1"/>
          </p:cNvSpPr>
          <p:nvPr/>
        </p:nvSpPr>
        <p:spPr bwMode="auto">
          <a:xfrm>
            <a:off x="2590800" y="2971800"/>
            <a:ext cx="1539875" cy="2362200"/>
          </a:xfrm>
          <a:prstGeom prst="roundRect">
            <a:avLst>
              <a:gd name="adj" fmla="val 16667"/>
            </a:avLst>
          </a:prstGeom>
          <a:solidFill>
            <a:srgbClr val="33CC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050" b="1" i="0" u="none" strike="noStrike" cap="none" normalizeH="0" baseline="0" dirty="0" smtClean="0">
                <a:ln>
                  <a:noFill/>
                </a:ln>
                <a:solidFill>
                  <a:schemeClr val="tx1"/>
                </a:solidFill>
                <a:effectLst/>
                <a:latin typeface="Calibri Light" pitchFamily="34" charset="0"/>
                <a:cs typeface="Arial" pitchFamily="34" charset="0"/>
              </a:rPr>
              <a:t>The Battle of Plassey</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IN" sz="1000" b="0" i="0" u="none" strike="noStrike" cap="none" normalizeH="0" baseline="0" dirty="0" smtClean="0">
                <a:ln>
                  <a:noFill/>
                </a:ln>
                <a:solidFill>
                  <a:schemeClr val="tx1"/>
                </a:solidFill>
                <a:effectLst/>
                <a:latin typeface="Calibri Light" pitchFamily="34" charset="0"/>
                <a:cs typeface="Arial" pitchFamily="34" charset="0"/>
              </a:rPr>
              <a:t>The war between British and the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nawab</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of Bengal came to known as Plassey war. The British started fortifying their factory at Fort William in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Calcutta.Sirajuddaulah</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the </a:t>
            </a:r>
            <a:r>
              <a:rPr kumimoji="0" lang="en-IN" sz="1000" b="0" i="0" u="none" strike="noStrike" cap="none" normalizeH="0" baseline="0" dirty="0" err="1" smtClean="0">
                <a:ln>
                  <a:noFill/>
                </a:ln>
                <a:solidFill>
                  <a:schemeClr val="tx1"/>
                </a:solidFill>
                <a:effectLst/>
                <a:latin typeface="Calibri Light" pitchFamily="34" charset="0"/>
                <a:cs typeface="Arial" pitchFamily="34" charset="0"/>
              </a:rPr>
              <a:t>Nawab</a:t>
            </a:r>
            <a:r>
              <a:rPr kumimoji="0" lang="en-IN" sz="1000" b="0" i="0" u="none" strike="noStrike" cap="none" normalizeH="0" baseline="0" dirty="0" smtClean="0">
                <a:ln>
                  <a:noFill/>
                </a:ln>
                <a:solidFill>
                  <a:schemeClr val="tx1"/>
                </a:solidFill>
                <a:effectLst/>
                <a:latin typeface="Calibri Light" pitchFamily="34" charset="0"/>
                <a:cs typeface="Arial" pitchFamily="34" charset="0"/>
              </a:rPr>
              <a:t> of Bengal, asked British to demolish the fortifications.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Oval 15"/>
          <p:cNvSpPr>
            <a:spLocks noChangeArrowheads="1"/>
          </p:cNvSpPr>
          <p:nvPr/>
        </p:nvSpPr>
        <p:spPr bwMode="auto">
          <a:xfrm>
            <a:off x="3486150" y="1279525"/>
            <a:ext cx="1725613" cy="1101725"/>
          </a:xfrm>
          <a:prstGeom prst="ellipse">
            <a:avLst/>
          </a:prstGeom>
          <a:solidFill>
            <a:srgbClr val="FF66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IN" sz="1600" b="0" i="0" u="none" strike="noStrike" cap="none" normalizeH="0" baseline="0" smtClean="0">
                <a:ln>
                  <a:noFill/>
                </a:ln>
                <a:solidFill>
                  <a:schemeClr val="tx1"/>
                </a:solidFill>
                <a:effectLst/>
                <a:latin typeface="Calibri" pitchFamily="34" charset="0"/>
                <a:cs typeface="Arial" pitchFamily="34" charset="0"/>
              </a:rPr>
              <a:t>The British Conquest of India</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cxnSp>
        <p:nvCxnSpPr>
          <p:cNvPr id="9" name="AutoShape 16"/>
          <p:cNvCxnSpPr>
            <a:cxnSpLocks noChangeShapeType="1"/>
          </p:cNvCxnSpPr>
          <p:nvPr/>
        </p:nvCxnSpPr>
        <p:spPr bwMode="auto">
          <a:xfrm flipH="1">
            <a:off x="2819400" y="1676400"/>
            <a:ext cx="666750" cy="0"/>
          </a:xfrm>
          <a:prstGeom prst="straightConnector1">
            <a:avLst/>
          </a:prstGeom>
          <a:noFill/>
          <a:ln w="9525">
            <a:solidFill>
              <a:srgbClr val="000000"/>
            </a:solidFill>
            <a:round/>
            <a:headEnd/>
            <a:tailEnd type="triangle" w="med" len="med"/>
          </a:ln>
        </p:spPr>
      </p:cxnSp>
      <p:cxnSp>
        <p:nvCxnSpPr>
          <p:cNvPr id="10" name="AutoShape 17"/>
          <p:cNvCxnSpPr>
            <a:cxnSpLocks noChangeShapeType="1"/>
          </p:cNvCxnSpPr>
          <p:nvPr/>
        </p:nvCxnSpPr>
        <p:spPr bwMode="auto">
          <a:xfrm>
            <a:off x="5097463" y="2116138"/>
            <a:ext cx="1684337" cy="703262"/>
          </a:xfrm>
          <a:prstGeom prst="straightConnector1">
            <a:avLst/>
          </a:prstGeom>
          <a:noFill/>
          <a:ln w="9525">
            <a:solidFill>
              <a:srgbClr val="000000"/>
            </a:solidFill>
            <a:round/>
            <a:headEnd/>
            <a:tailEnd type="triangle" w="med" len="med"/>
          </a:ln>
        </p:spPr>
      </p:cxnSp>
      <p:cxnSp>
        <p:nvCxnSpPr>
          <p:cNvPr id="11" name="AutoShape 18"/>
          <p:cNvCxnSpPr>
            <a:cxnSpLocks noChangeShapeType="1"/>
          </p:cNvCxnSpPr>
          <p:nvPr/>
        </p:nvCxnSpPr>
        <p:spPr bwMode="auto">
          <a:xfrm flipV="1">
            <a:off x="5202238" y="1524000"/>
            <a:ext cx="2112962" cy="211138"/>
          </a:xfrm>
          <a:prstGeom prst="straightConnector1">
            <a:avLst/>
          </a:prstGeom>
          <a:noFill/>
          <a:ln w="9525">
            <a:solidFill>
              <a:srgbClr val="000000"/>
            </a:solidFill>
            <a:round/>
            <a:headEnd/>
            <a:tailEnd type="triangle" w="med" len="med"/>
          </a:ln>
        </p:spPr>
      </p:cxnSp>
      <p:cxnSp>
        <p:nvCxnSpPr>
          <p:cNvPr id="12" name="AutoShape 19"/>
          <p:cNvCxnSpPr>
            <a:cxnSpLocks noChangeShapeType="1"/>
            <a:endCxn id="5" idx="0"/>
          </p:cNvCxnSpPr>
          <p:nvPr/>
        </p:nvCxnSpPr>
        <p:spPr bwMode="auto">
          <a:xfrm>
            <a:off x="4953000" y="2286000"/>
            <a:ext cx="200819" cy="304800"/>
          </a:xfrm>
          <a:prstGeom prst="straightConnector1">
            <a:avLst/>
          </a:prstGeom>
          <a:noFill/>
          <a:ln w="9525">
            <a:solidFill>
              <a:srgbClr val="000000"/>
            </a:solidFill>
            <a:round/>
            <a:headEnd/>
            <a:tailEnd type="triangle" w="med" len="med"/>
          </a:ln>
        </p:spPr>
      </p:cxnSp>
      <p:cxnSp>
        <p:nvCxnSpPr>
          <p:cNvPr id="13" name="AutoShape 20"/>
          <p:cNvCxnSpPr>
            <a:cxnSpLocks noChangeShapeType="1"/>
          </p:cNvCxnSpPr>
          <p:nvPr/>
        </p:nvCxnSpPr>
        <p:spPr bwMode="auto">
          <a:xfrm>
            <a:off x="3733800" y="2209800"/>
            <a:ext cx="0" cy="762000"/>
          </a:xfrm>
          <a:prstGeom prst="straightConnector1">
            <a:avLst/>
          </a:prstGeom>
          <a:noFill/>
          <a:ln w="9525">
            <a:solidFill>
              <a:srgbClr val="000000"/>
            </a:solidFill>
            <a:round/>
            <a:headEnd/>
            <a:tailEnd type="triangle" w="med" len="med"/>
          </a:ln>
        </p:spPr>
      </p:cxnSp>
      <p:cxnSp>
        <p:nvCxnSpPr>
          <p:cNvPr id="14" name="AutoShape 21"/>
          <p:cNvCxnSpPr>
            <a:cxnSpLocks noChangeShapeType="1"/>
          </p:cNvCxnSpPr>
          <p:nvPr/>
        </p:nvCxnSpPr>
        <p:spPr bwMode="auto">
          <a:xfrm flipH="1">
            <a:off x="2286000" y="2024063"/>
            <a:ext cx="1243014" cy="1100137"/>
          </a:xfrm>
          <a:prstGeom prst="straightConnector1">
            <a:avLst/>
          </a:prstGeom>
          <a:noFill/>
          <a:ln w="9525">
            <a:solidFill>
              <a:srgbClr val="000000"/>
            </a:solidFill>
            <a:round/>
            <a:headEnd/>
            <a:tailEnd type="triangle" w="med" len="med"/>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9"/>
          <p:cNvSpPr>
            <a:spLocks noChangeArrowheads="1"/>
          </p:cNvSpPr>
          <p:nvPr/>
        </p:nvSpPr>
        <p:spPr bwMode="auto">
          <a:xfrm>
            <a:off x="5105400" y="1752600"/>
            <a:ext cx="2052637" cy="1524000"/>
          </a:xfrm>
          <a:prstGeom prst="roundRect">
            <a:avLst>
              <a:gd name="adj" fmla="val 16667"/>
            </a:avLst>
          </a:prstGeom>
          <a:solidFill>
            <a:srgbClr val="D8D8D8"/>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100" b="0" i="0" u="none" strike="noStrike" cap="none" normalizeH="0" baseline="0" dirty="0" smtClean="0">
                <a:ln>
                  <a:noFill/>
                </a:ln>
                <a:solidFill>
                  <a:schemeClr val="tx1"/>
                </a:solidFill>
                <a:effectLst/>
                <a:latin typeface="Calibri Light" pitchFamily="34" charset="0"/>
                <a:cs typeface="Arial" pitchFamily="34" charset="0"/>
              </a:rPr>
              <a:t>In the Subsidiary Alliance system, an Indian ruler had to maintain British troops in his state, either by giving some of his territory or by paying for the maintenance of the troops.</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AutoShape 22"/>
          <p:cNvSpPr>
            <a:spLocks noChangeArrowheads="1"/>
          </p:cNvSpPr>
          <p:nvPr/>
        </p:nvSpPr>
        <p:spPr bwMode="auto">
          <a:xfrm>
            <a:off x="228600" y="1524000"/>
            <a:ext cx="2144713" cy="1828800"/>
          </a:xfrm>
          <a:prstGeom prst="roundRect">
            <a:avLst>
              <a:gd name="adj" fmla="val 16667"/>
            </a:avLst>
          </a:prstGeom>
          <a:solidFill>
            <a:srgbClr val="D8D8D8"/>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200" b="0" i="0" u="none" strike="noStrike" cap="none" normalizeH="0" baseline="0" dirty="0" smtClean="0">
                <a:ln>
                  <a:noFill/>
                </a:ln>
                <a:solidFill>
                  <a:schemeClr val="tx1"/>
                </a:solidFill>
                <a:effectLst/>
                <a:latin typeface="Calibri Light" pitchFamily="34" charset="0"/>
                <a:cs typeface="Arial" pitchFamily="34" charset="0"/>
              </a:rPr>
              <a:t>Annexation means to take control of a neighbouring territory, usually with the use of force. The states annexed through this policy were kingdom of Travancore, </a:t>
            </a:r>
            <a:r>
              <a:rPr kumimoji="0" lang="en-IN" sz="1200" b="0" i="0" u="none" strike="noStrike" cap="none" normalizeH="0" baseline="0" dirty="0" err="1" smtClean="0">
                <a:ln>
                  <a:noFill/>
                </a:ln>
                <a:solidFill>
                  <a:schemeClr val="tx1"/>
                </a:solidFill>
                <a:effectLst/>
                <a:latin typeface="Calibri Light" pitchFamily="34" charset="0"/>
                <a:cs typeface="Arial" pitchFamily="34" charset="0"/>
              </a:rPr>
              <a:t>Surat</a:t>
            </a:r>
            <a:r>
              <a:rPr kumimoji="0" lang="en-IN" sz="1200" b="0" i="0" u="none" strike="noStrike" cap="none" normalizeH="0" baseline="0" dirty="0" smtClean="0">
                <a:ln>
                  <a:noFill/>
                </a:ln>
                <a:solidFill>
                  <a:schemeClr val="tx1"/>
                </a:solidFill>
                <a:effectLst/>
                <a:latin typeface="Calibri Light" pitchFamily="34" charset="0"/>
                <a:cs typeface="Arial" pitchFamily="34" charset="0"/>
              </a:rPr>
              <a:t> and </a:t>
            </a:r>
            <a:r>
              <a:rPr kumimoji="0" lang="en-IN" sz="1200" b="0" i="0" u="none" strike="noStrike" cap="none" normalizeH="0" baseline="0" dirty="0" err="1" smtClean="0">
                <a:ln>
                  <a:noFill/>
                </a:ln>
                <a:solidFill>
                  <a:schemeClr val="tx1"/>
                </a:solidFill>
                <a:effectLst/>
                <a:latin typeface="Calibri Light" pitchFamily="34" charset="0"/>
                <a:cs typeface="Arial" pitchFamily="34" charset="0"/>
              </a:rPr>
              <a:t>Carnatic</a:t>
            </a:r>
            <a:r>
              <a:rPr kumimoji="0" lang="en-IN" sz="1200" b="0" i="0" u="none" strike="noStrike" cap="none" normalizeH="0" baseline="0" dirty="0" smtClean="0">
                <a:ln>
                  <a:noFill/>
                </a:ln>
                <a:solidFill>
                  <a:schemeClr val="tx1"/>
                </a:solidFill>
                <a:effectLst/>
                <a:latin typeface="Calibri Light" pitchFamily="34" charset="0"/>
                <a:cs typeface="Arial" pitchFamily="34" charset="0"/>
              </a:rPr>
              <a:t>. Lord Wellesley introduced this policy</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AutoShape 23"/>
          <p:cNvSpPr>
            <a:spLocks noChangeArrowheads="1"/>
          </p:cNvSpPr>
          <p:nvPr/>
        </p:nvSpPr>
        <p:spPr bwMode="auto">
          <a:xfrm>
            <a:off x="2514601" y="2895600"/>
            <a:ext cx="2362200" cy="1676400"/>
          </a:xfrm>
          <a:prstGeom prst="roundRect">
            <a:avLst>
              <a:gd name="adj" fmla="val 16667"/>
            </a:avLst>
          </a:prstGeom>
          <a:solidFill>
            <a:srgbClr val="D8D8D8"/>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400" b="0" i="0" u="none" strike="noStrike" cap="none" normalizeH="0" baseline="0" dirty="0" smtClean="0">
                <a:ln>
                  <a:noFill/>
                </a:ln>
                <a:solidFill>
                  <a:schemeClr val="tx1"/>
                </a:solidFill>
                <a:effectLst/>
                <a:latin typeface="Calibri Light" pitchFamily="34" charset="0"/>
                <a:cs typeface="Arial" pitchFamily="34" charset="0"/>
              </a:rPr>
              <a:t>Doctrine of Lapse means when a ruler of a subsidiary state died without a natural heir, the state could not pass to the adopted child but was annexed to British Territory</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6" name="AutoShape 25"/>
          <p:cNvCxnSpPr>
            <a:cxnSpLocks noChangeShapeType="1"/>
          </p:cNvCxnSpPr>
          <p:nvPr/>
        </p:nvCxnSpPr>
        <p:spPr bwMode="auto">
          <a:xfrm>
            <a:off x="3429000" y="1524000"/>
            <a:ext cx="0" cy="1371600"/>
          </a:xfrm>
          <a:prstGeom prst="straightConnector1">
            <a:avLst/>
          </a:prstGeom>
          <a:noFill/>
          <a:ln w="9525">
            <a:solidFill>
              <a:srgbClr val="000000"/>
            </a:solidFill>
            <a:round/>
            <a:headEnd/>
            <a:tailEnd type="triangle" w="med" len="med"/>
          </a:ln>
        </p:spPr>
      </p:cxnSp>
      <p:cxnSp>
        <p:nvCxnSpPr>
          <p:cNvPr id="7" name="AutoShape 26"/>
          <p:cNvCxnSpPr>
            <a:cxnSpLocks noChangeShapeType="1"/>
          </p:cNvCxnSpPr>
          <p:nvPr/>
        </p:nvCxnSpPr>
        <p:spPr bwMode="auto">
          <a:xfrm>
            <a:off x="4495800" y="609600"/>
            <a:ext cx="1981200" cy="1143000"/>
          </a:xfrm>
          <a:prstGeom prst="straightConnector1">
            <a:avLst/>
          </a:prstGeom>
          <a:noFill/>
          <a:ln w="9525">
            <a:solidFill>
              <a:srgbClr val="000000"/>
            </a:solidFill>
            <a:round/>
            <a:headEnd/>
            <a:tailEnd type="triangle" w="med" len="med"/>
          </a:ln>
        </p:spPr>
      </p:cxnSp>
      <p:sp>
        <p:nvSpPr>
          <p:cNvPr id="8" name="AutoShape 27"/>
          <p:cNvSpPr>
            <a:spLocks noChangeArrowheads="1"/>
          </p:cNvSpPr>
          <p:nvPr/>
        </p:nvSpPr>
        <p:spPr bwMode="auto">
          <a:xfrm>
            <a:off x="2514600" y="457200"/>
            <a:ext cx="1965325" cy="1066800"/>
          </a:xfrm>
          <a:prstGeom prst="roundRect">
            <a:avLst>
              <a:gd name="adj" fmla="val 16667"/>
            </a:avLst>
          </a:prstGeom>
          <a:solidFill>
            <a:srgbClr val="FABF8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IN" sz="1600" b="0" i="0" u="none" strike="noStrike" cap="none" normalizeH="0" baseline="0" dirty="0" smtClean="0">
                <a:ln>
                  <a:noFill/>
                </a:ln>
                <a:solidFill>
                  <a:schemeClr val="tx1"/>
                </a:solidFill>
                <a:effectLst/>
                <a:latin typeface="Calibri" pitchFamily="34" charset="0"/>
                <a:cs typeface="Arial" pitchFamily="34" charset="0"/>
              </a:rPr>
              <a:t>Strategies used by the British to annex Indian territories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AutoShape 28"/>
          <p:cNvSpPr>
            <a:spLocks noChangeArrowheads="1"/>
          </p:cNvSpPr>
          <p:nvPr/>
        </p:nvSpPr>
        <p:spPr bwMode="auto">
          <a:xfrm>
            <a:off x="7315200" y="685800"/>
            <a:ext cx="1631950" cy="2278063"/>
          </a:xfrm>
          <a:prstGeom prst="roundRect">
            <a:avLst>
              <a:gd name="adj" fmla="val 16667"/>
            </a:avLst>
          </a:prstGeom>
          <a:solidFill>
            <a:srgbClr val="FF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IN" sz="1050" b="1" i="0" u="none" strike="noStrike" cap="none" normalizeH="0" baseline="0" dirty="0" smtClean="0">
                <a:ln>
                  <a:noFill/>
                </a:ln>
                <a:solidFill>
                  <a:schemeClr val="tx1"/>
                </a:solidFill>
                <a:effectLst/>
                <a:latin typeface="Calibri" pitchFamily="34" charset="0"/>
                <a:cs typeface="Arial" pitchFamily="34" charset="0"/>
              </a:rPr>
              <a:t>Reasons for success of British</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n-IN" sz="1000" b="0" i="0" u="none" strike="noStrike" cap="none" normalizeH="0" baseline="0" dirty="0" smtClean="0">
                <a:ln>
                  <a:noFill/>
                </a:ln>
                <a:solidFill>
                  <a:schemeClr val="tx1"/>
                </a:solidFill>
                <a:effectLst/>
                <a:latin typeface="Calibri" pitchFamily="34" charset="0"/>
                <a:cs typeface="Arial" pitchFamily="34" charset="0"/>
              </a:rPr>
              <a:t>*Absence of strong central leadership</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n-IN" sz="1000" b="0" i="0" u="none" strike="noStrike" cap="none" normalizeH="0" baseline="0" dirty="0" smtClean="0">
                <a:ln>
                  <a:noFill/>
                </a:ln>
                <a:solidFill>
                  <a:schemeClr val="tx1"/>
                </a:solidFill>
                <a:effectLst/>
                <a:latin typeface="Calibri" pitchFamily="34" charset="0"/>
                <a:cs typeface="Arial" pitchFamily="34" charset="0"/>
              </a:rPr>
              <a:t>*Lack of unity among Indian states</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n-IN" sz="1000" b="0" i="0" u="none" strike="noStrike" cap="none" normalizeH="0" baseline="0" dirty="0" smtClean="0">
                <a:ln>
                  <a:noFill/>
                </a:ln>
                <a:solidFill>
                  <a:schemeClr val="tx1"/>
                </a:solidFill>
                <a:effectLst/>
                <a:latin typeface="Calibri" pitchFamily="34" charset="0"/>
                <a:cs typeface="Arial" pitchFamily="34" charset="0"/>
              </a:rPr>
              <a:t>*Weakness of Indian Rulers</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n-IN" sz="1000" b="0" i="0" u="none" strike="noStrike" cap="none" normalizeH="0" baseline="0" dirty="0" smtClean="0">
                <a:ln>
                  <a:noFill/>
                </a:ln>
                <a:solidFill>
                  <a:schemeClr val="tx1"/>
                </a:solidFill>
                <a:effectLst/>
                <a:latin typeface="Calibri" pitchFamily="34" charset="0"/>
                <a:cs typeface="Arial" pitchFamily="34" charset="0"/>
              </a:rPr>
              <a:t>*Britain’s superior Army and Navy</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3" name="AutoShape 25"/>
          <p:cNvCxnSpPr>
            <a:cxnSpLocks noChangeShapeType="1"/>
          </p:cNvCxnSpPr>
          <p:nvPr/>
        </p:nvCxnSpPr>
        <p:spPr bwMode="auto">
          <a:xfrm flipH="1">
            <a:off x="685800" y="685800"/>
            <a:ext cx="1828800" cy="838200"/>
          </a:xfrm>
          <a:prstGeom prst="straightConnector1">
            <a:avLst/>
          </a:prstGeom>
          <a:noFill/>
          <a:ln w="9525">
            <a:solidFill>
              <a:srgbClr val="000000"/>
            </a:solidFill>
            <a:round/>
            <a:headEnd/>
            <a:tailEnd type="triangle" w="med" len="med"/>
          </a:ln>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78" name="Google Shape;78;p16"/>
          <p:cNvSpPr txBox="1"/>
          <p:nvPr/>
        </p:nvSpPr>
        <p:spPr>
          <a:xfrm>
            <a:off x="621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940</Words>
  <Application>Microsoft Office PowerPoint</Application>
  <PresentationFormat>On-screen Show (4:3)</PresentationFormat>
  <Paragraphs>63</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Jancy Tom</dc:creator>
  <cp:lastModifiedBy>Jancy Tom</cp:lastModifiedBy>
  <cp:revision>7</cp:revision>
  <dcterms:created xsi:type="dcterms:W3CDTF">2006-08-16T00:00:00Z</dcterms:created>
  <dcterms:modified xsi:type="dcterms:W3CDTF">2021-02-24T15:42:53Z</dcterms:modified>
</cp:coreProperties>
</file>