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277" r:id="rId4"/>
    <p:sldId id="316" r:id="rId5"/>
    <p:sldId id="318" r:id="rId6"/>
    <p:sldId id="319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PPT- 04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4616648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to:</a:t>
            </a:r>
            <a:endParaRPr lang="en-IN" sz="2800" dirty="0" smtClean="0">
              <a:latin typeface="+mj-lt"/>
            </a:endParaRPr>
          </a:p>
          <a:p>
            <a:pPr lvl="0"/>
            <a:r>
              <a:rPr lang="en-US" sz="2800" dirty="0" smtClean="0">
                <a:latin typeface="+mj-lt"/>
              </a:rPr>
              <a:t>Understand the causes of Revolution and about the people who involved in the Revolution.</a:t>
            </a:r>
            <a:endParaRPr lang="en-IN" sz="2800" dirty="0" smtClean="0">
              <a:latin typeface="+mj-lt"/>
            </a:endParaRPr>
          </a:p>
          <a:p>
            <a:pPr lvl="0"/>
            <a:endParaRPr lang="en-US" sz="2800" dirty="0" smtClean="0">
              <a:latin typeface="+mj-lt"/>
            </a:endParaRPr>
          </a:p>
          <a:p>
            <a:pPr lvl="0"/>
            <a:r>
              <a:rPr lang="en-US" sz="2800" dirty="0" smtClean="0">
                <a:latin typeface="+mj-lt"/>
              </a:rPr>
              <a:t>Analyze the idea of Romanticism.</a:t>
            </a:r>
            <a:endParaRPr lang="en-IN" sz="28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Identify different symbols used for National feeling.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4267200"/>
          </a:xfrm>
          <a:prstGeom prst="rect">
            <a:avLst/>
          </a:prstGeom>
          <a:noFill/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969" y="356170"/>
            <a:ext cx="59029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-5" dirty="0" smtClean="0">
                <a:latin typeface="+mj-lt"/>
              </a:rPr>
              <a:t>AGE</a:t>
            </a:r>
            <a:r>
              <a:rPr lang="en-IN" spc="-50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OF</a:t>
            </a:r>
            <a:r>
              <a:rPr lang="en-IN" spc="-5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REVOLUTIONARIES</a:t>
            </a:r>
            <a:endParaRPr lang="en-IN" dirty="0">
              <a:latin typeface="+mj-lt"/>
            </a:endParaRPr>
          </a:p>
        </p:txBody>
      </p:sp>
      <p:pic>
        <p:nvPicPr>
          <p:cNvPr id="5" name="Picture 4" descr="C:\Users\Sujata1\Desktop\The+July+Revolution,+1830+Eugene+Delacroix,+Liberty+Leading+the+Peo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609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381000" y="1828800"/>
            <a:ext cx="7503159" cy="4113306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94030" marR="5080" indent="-481965">
              <a:lnSpc>
                <a:spcPts val="3479"/>
              </a:lnSpc>
              <a:spcBef>
                <a:spcPts val="515"/>
              </a:spcBef>
              <a:buSzPct val="92187"/>
              <a:buFont typeface="Segoe UI Symbol"/>
              <a:buChar char="❖"/>
              <a:tabLst>
                <a:tab pos="494030" algn="l"/>
                <a:tab pos="494665" algn="l"/>
                <a:tab pos="2774950" algn="l"/>
                <a:tab pos="3495040" algn="l"/>
                <a:tab pos="3766185" algn="l"/>
              </a:tabLst>
            </a:pPr>
            <a:r>
              <a:rPr sz="2500" spc="-10" dirty="0" smtClean="0">
                <a:latin typeface="+mj-lt"/>
                <a:cs typeface="Arial MT"/>
              </a:rPr>
              <a:t>As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conservative </a:t>
            </a:r>
            <a:r>
              <a:rPr sz="2500" spc="-5" dirty="0">
                <a:latin typeface="+mj-lt"/>
                <a:cs typeface="Arial MT"/>
              </a:rPr>
              <a:t>regimes </a:t>
            </a:r>
            <a:r>
              <a:rPr sz="2500" spc="-10" dirty="0">
                <a:latin typeface="+mj-lt"/>
                <a:cs typeface="Arial MT"/>
              </a:rPr>
              <a:t>tried </a:t>
            </a:r>
            <a:r>
              <a:rPr sz="2500" spc="-10" dirty="0" smtClean="0">
                <a:latin typeface="+mj-lt"/>
                <a:cs typeface="Arial MT"/>
              </a:rPr>
              <a:t>to</a:t>
            </a:r>
            <a:r>
              <a:rPr sz="2500" spc="-5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consolidate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their </a:t>
            </a:r>
            <a:r>
              <a:rPr sz="2500" spc="-35" dirty="0">
                <a:latin typeface="+mj-lt"/>
                <a:cs typeface="Arial MT"/>
              </a:rPr>
              <a:t>power, </a:t>
            </a:r>
            <a:r>
              <a:rPr sz="2500" spc="-5" dirty="0">
                <a:latin typeface="+mj-lt"/>
                <a:cs typeface="Arial MT"/>
              </a:rPr>
              <a:t>liberalism and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nationalism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came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up</a:t>
            </a:r>
            <a:r>
              <a:rPr sz="2500" spc="-35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to</a:t>
            </a:r>
            <a:r>
              <a:rPr sz="2500" spc="-4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be</a:t>
            </a:r>
            <a:r>
              <a:rPr sz="2500" spc="-3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increasingly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associated </a:t>
            </a:r>
            <a:r>
              <a:rPr sz="2500" spc="-5" dirty="0" smtClean="0">
                <a:latin typeface="+mj-lt"/>
                <a:cs typeface="Arial MT"/>
              </a:rPr>
              <a:t>with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revolution </a:t>
            </a:r>
            <a:r>
              <a:rPr sz="2500" spc="-5" dirty="0">
                <a:latin typeface="+mj-lt"/>
                <a:cs typeface="Arial MT"/>
              </a:rPr>
              <a:t>in many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regions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of</a:t>
            </a:r>
            <a:r>
              <a:rPr sz="2500" spc="-1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Europe.</a:t>
            </a:r>
            <a:endParaRPr sz="2500" dirty="0">
              <a:latin typeface="+mj-lt"/>
              <a:cs typeface="Arial MT"/>
            </a:endParaRPr>
          </a:p>
          <a:p>
            <a:pPr marL="494030" marR="525145" indent="-481965">
              <a:lnSpc>
                <a:spcPts val="3440"/>
              </a:lnSpc>
              <a:spcBef>
                <a:spcPts val="765"/>
              </a:spcBef>
              <a:buSzPct val="92187"/>
              <a:buFont typeface="Segoe UI Symbol"/>
              <a:buChar char="❖"/>
              <a:tabLst>
                <a:tab pos="494030" algn="l"/>
                <a:tab pos="494665" algn="l"/>
                <a:tab pos="1937385" algn="l"/>
                <a:tab pos="2390140" algn="l"/>
                <a:tab pos="2795270" algn="l"/>
              </a:tabLst>
            </a:pPr>
            <a:r>
              <a:rPr sz="2500" spc="-10" dirty="0" smtClean="0">
                <a:latin typeface="+mj-lt"/>
                <a:cs typeface="Arial MT"/>
              </a:rPr>
              <a:t>These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revolutions </a:t>
            </a:r>
            <a:r>
              <a:rPr sz="2500" spc="-5" dirty="0">
                <a:latin typeface="+mj-lt"/>
                <a:cs typeface="Arial MT"/>
              </a:rPr>
              <a:t>were led by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>
                <a:latin typeface="+mj-lt"/>
                <a:cs typeface="Arial MT"/>
              </a:rPr>
              <a:t> liberal-	nationalists belonging to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educated	</a:t>
            </a:r>
            <a:r>
              <a:rPr sz="2500" spc="-5" dirty="0" smtClean="0">
                <a:latin typeface="+mj-lt"/>
                <a:cs typeface="Arial MT"/>
              </a:rPr>
              <a:t>middle-</a:t>
            </a:r>
            <a:r>
              <a:rPr lang="en-US" sz="2500" spc="-5" dirty="0" smtClean="0">
                <a:latin typeface="+mj-lt"/>
                <a:cs typeface="Arial MT"/>
              </a:rPr>
              <a:t>c</a:t>
            </a:r>
            <a:r>
              <a:rPr sz="2500" spc="-5" dirty="0" smtClean="0">
                <a:latin typeface="+mj-lt"/>
                <a:cs typeface="Arial MT"/>
              </a:rPr>
              <a:t>lass </a:t>
            </a:r>
            <a:r>
              <a:rPr sz="2500" spc="-5" dirty="0">
                <a:latin typeface="+mj-lt"/>
                <a:cs typeface="Arial MT"/>
              </a:rPr>
              <a:t>elite among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whom </a:t>
            </a:r>
            <a:r>
              <a:rPr sz="2500" spc="-5" dirty="0" smtClean="0">
                <a:latin typeface="+mj-lt"/>
                <a:cs typeface="Arial MT"/>
              </a:rPr>
              <a:t>were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professors</a:t>
            </a:r>
            <a:r>
              <a:rPr sz="2500" spc="-5" dirty="0">
                <a:latin typeface="+mj-lt"/>
                <a:cs typeface="Arial MT"/>
              </a:rPr>
              <a:t>,</a:t>
            </a:r>
            <a:endParaRPr sz="2500" dirty="0">
              <a:latin typeface="+mj-lt"/>
              <a:cs typeface="Arial MT"/>
            </a:endParaRPr>
          </a:p>
          <a:p>
            <a:pPr marL="494030">
              <a:lnSpc>
                <a:spcPts val="3180"/>
              </a:lnSpc>
              <a:tabLst>
                <a:tab pos="5664835" algn="l"/>
              </a:tabLst>
            </a:pPr>
            <a:r>
              <a:rPr sz="2500" dirty="0">
                <a:latin typeface="+mj-lt"/>
                <a:cs typeface="Arial MT"/>
              </a:rPr>
              <a:t>school-teachers,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clerks</a:t>
            </a:r>
            <a:r>
              <a:rPr sz="2500" spc="-5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and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members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of</a:t>
            </a:r>
            <a:r>
              <a:rPr sz="2500" spc="-25" dirty="0" smtClean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commercial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middle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classes.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10799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ROMANTIC IMAGINATION AND NATIONAL FEELINGS.</a:t>
            </a:r>
            <a:endParaRPr lang="en-I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1371600"/>
            <a:ext cx="5486400" cy="2693045"/>
          </a:xfrm>
        </p:spPr>
        <p:txBody>
          <a:bodyPr/>
          <a:lstStyle/>
          <a:p>
            <a:pPr lvl="0" algn="l">
              <a:buFont typeface="Arial" pitchFamily="34" charset="0"/>
              <a:buChar char="•"/>
            </a:pPr>
            <a:r>
              <a:rPr lang="en-US" sz="2500" dirty="0" smtClean="0">
                <a:latin typeface="+mj-lt"/>
              </a:rPr>
              <a:t>Art and Poetry, Stories and Music helped express and shape nationalist feelings.</a:t>
            </a:r>
            <a:endParaRPr lang="en-IN" sz="2500" dirty="0" smtClean="0">
              <a:latin typeface="+mj-lt"/>
            </a:endParaRPr>
          </a:p>
          <a:p>
            <a:pPr lvl="0" algn="l"/>
            <a:r>
              <a:rPr lang="en-US" sz="2500" dirty="0" smtClean="0">
                <a:latin typeface="+mj-lt"/>
              </a:rPr>
              <a:t>Romanticism, a cultural movement</a:t>
            </a:r>
          </a:p>
          <a:p>
            <a:pPr lvl="0" algn="l">
              <a:buFont typeface="Arial" pitchFamily="34" charset="0"/>
              <a:buChar char="•"/>
            </a:pPr>
            <a:r>
              <a:rPr lang="en-US" sz="2500" dirty="0" smtClean="0">
                <a:latin typeface="+mj-lt"/>
              </a:rPr>
              <a:t>Language also played an important role in developing nationalist sentiments.</a:t>
            </a:r>
            <a:endParaRPr lang="en-IN" sz="2500" dirty="0" smtClean="0"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500" dirty="0" smtClean="0">
                <a:latin typeface="+mj-lt"/>
              </a:rPr>
              <a:t>Russian language was imposed everywhere.</a:t>
            </a:r>
            <a:endParaRPr lang="en-IN" sz="2500" dirty="0">
              <a:latin typeface="+mj-lt"/>
            </a:endParaRPr>
          </a:p>
        </p:txBody>
      </p:sp>
      <p:pic>
        <p:nvPicPr>
          <p:cNvPr id="1026" name="Picture 2" descr="C:\Users\Sujata1\Desktop\Capture(178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371600"/>
            <a:ext cx="1616075" cy="2590800"/>
          </a:xfrm>
          <a:prstGeom prst="rect">
            <a:avLst/>
          </a:prstGeom>
          <a:noFill/>
        </p:spPr>
      </p:pic>
      <p:pic>
        <p:nvPicPr>
          <p:cNvPr id="1027" name="Picture 3" descr="C:\Users\Sujata1\Desktop\download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0"/>
            <a:ext cx="3886200" cy="2466975"/>
          </a:xfrm>
          <a:prstGeom prst="rect">
            <a:avLst/>
          </a:prstGeom>
          <a:noFill/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06</a:t>
            </a:r>
            <a:endParaRPr lang="en-IN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154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Welcome to the Vertual  Class</vt:lpstr>
      <vt:lpstr>LEARNING OUTCOMES</vt:lpstr>
      <vt:lpstr>AGE OF REVOLUTIONARIES</vt:lpstr>
      <vt:lpstr>ROMANTIC IMAGINATION AND NATIONAL FEELINGS.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8</cp:revision>
  <dcterms:created xsi:type="dcterms:W3CDTF">2021-06-09T21:19:56Z</dcterms:created>
  <dcterms:modified xsi:type="dcterms:W3CDTF">2021-06-10T08:02:41Z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