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87513" y="5838494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4638" y="2472289"/>
            <a:ext cx="7354722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4850" y="1461261"/>
            <a:ext cx="8134299" cy="2494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405816"/>
            <a:ext cx="9144000" cy="14521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00102" y="76200"/>
            <a:ext cx="1578356" cy="104476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692401" y="2198065"/>
            <a:ext cx="58223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The </a:t>
            </a:r>
            <a:r>
              <a:rPr sz="2800" spc="-10" dirty="0">
                <a:solidFill>
                  <a:srgbClr val="FF0000"/>
                </a:solidFill>
                <a:latin typeface="Carlito"/>
                <a:cs typeface="Carlito"/>
              </a:rPr>
              <a:t>Nationalist </a:t>
            </a:r>
            <a:r>
              <a:rPr sz="2800" spc="-15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r>
              <a:rPr sz="2800" spc="5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(1885-1919)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3493134"/>
            <a:ext cx="490791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79717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rlito"/>
                <a:cs typeface="Carlito"/>
              </a:rPr>
              <a:t>SUBJECT </a:t>
            </a:r>
            <a:r>
              <a:rPr sz="1800" b="1" dirty="0">
                <a:latin typeface="Carlito"/>
                <a:cs typeface="Carlito"/>
              </a:rPr>
              <a:t>: </a:t>
            </a:r>
            <a:r>
              <a:rPr sz="1800" b="1" spc="-15" dirty="0">
                <a:latin typeface="Carlito"/>
                <a:cs typeface="Carlito"/>
              </a:rPr>
              <a:t>HISOTRY  </a:t>
            </a:r>
            <a:r>
              <a:rPr sz="1800" b="1" spc="-5" dirty="0">
                <a:latin typeface="Carlito"/>
                <a:cs typeface="Carlito"/>
              </a:rPr>
              <a:t>CHAPTER</a:t>
            </a:r>
            <a:r>
              <a:rPr sz="1800" b="1" spc="-85" dirty="0">
                <a:latin typeface="Carlito"/>
                <a:cs typeface="Carlito"/>
              </a:rPr>
              <a:t> </a:t>
            </a:r>
            <a:r>
              <a:rPr sz="1800" b="1" spc="-5" dirty="0">
                <a:latin typeface="Carlito"/>
                <a:cs typeface="Carlito"/>
              </a:rPr>
              <a:t>NUMBER:13</a:t>
            </a:r>
            <a:endParaRPr sz="180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sz="1800" b="1" spc="-5" dirty="0">
                <a:latin typeface="Carlito"/>
                <a:cs typeface="Carlito"/>
              </a:rPr>
              <a:t>CHAPTER </a:t>
            </a:r>
            <a:r>
              <a:rPr sz="1800" b="1" dirty="0">
                <a:latin typeface="Carlito"/>
                <a:cs typeface="Carlito"/>
              </a:rPr>
              <a:t>NAME : </a:t>
            </a:r>
            <a:r>
              <a:rPr sz="1800" b="1" spc="-5" dirty="0">
                <a:latin typeface="Carlito"/>
                <a:cs typeface="Carlito"/>
              </a:rPr>
              <a:t>The Nationalist Movement</a:t>
            </a:r>
            <a:r>
              <a:rPr sz="1800" b="1" spc="-145" dirty="0">
                <a:latin typeface="Carlito"/>
                <a:cs typeface="Carlito"/>
              </a:rPr>
              <a:t> </a:t>
            </a:r>
            <a:r>
              <a:rPr sz="1800" b="1" dirty="0">
                <a:latin typeface="Carlito"/>
                <a:cs typeface="Carlito"/>
              </a:rPr>
              <a:t>(1885-  </a:t>
            </a:r>
            <a:r>
              <a:rPr sz="1800" b="1" spc="-5" dirty="0">
                <a:latin typeface="Carlito"/>
                <a:cs typeface="Carlito"/>
              </a:rPr>
              <a:t>1919)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44F4FBD-90FE-487B-8544-9D5E60CB8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381000"/>
            <a:ext cx="5334000" cy="430887"/>
          </a:xfrm>
        </p:spPr>
        <p:txBody>
          <a:bodyPr/>
          <a:lstStyle/>
          <a:p>
            <a:r>
              <a:rPr lang="en-IN" sz="2800" dirty="0">
                <a:solidFill>
                  <a:srgbClr val="FF0000"/>
                </a:solidFill>
              </a:rPr>
              <a:t>RECAPITULATION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96F2A09-7238-4958-863D-F67B9DF59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851" y="1447800"/>
            <a:ext cx="7724750" cy="2813078"/>
          </a:xfrm>
        </p:spPr>
        <p:txBody>
          <a:bodyPr/>
          <a:lstStyle/>
          <a:p>
            <a:pPr marL="65405">
              <a:lnSpc>
                <a:spcPct val="100000"/>
              </a:lnSpc>
              <a:spcBef>
                <a:spcPts val="459"/>
              </a:spcBef>
            </a:pPr>
            <a:r>
              <a:rPr lang="en-IN" dirty="0"/>
              <a:t>1 </a:t>
            </a:r>
            <a:r>
              <a:rPr lang="en-IN" spc="-5" dirty="0"/>
              <a:t>What </a:t>
            </a:r>
            <a:r>
              <a:rPr lang="en-IN" spc="-10" dirty="0"/>
              <a:t>was </a:t>
            </a:r>
            <a:r>
              <a:rPr lang="en-IN" dirty="0"/>
              <a:t>the </a:t>
            </a:r>
            <a:r>
              <a:rPr lang="en-IN" spc="-5" dirty="0"/>
              <a:t>reason </a:t>
            </a:r>
            <a:r>
              <a:rPr lang="en-IN" spc="-15" dirty="0"/>
              <a:t>for </a:t>
            </a:r>
            <a:r>
              <a:rPr lang="en-IN" dirty="0"/>
              <a:t>the </a:t>
            </a:r>
            <a:r>
              <a:rPr lang="en-IN" spc="-5" dirty="0"/>
              <a:t>split </a:t>
            </a:r>
            <a:r>
              <a:rPr lang="en-IN" dirty="0"/>
              <a:t>in the </a:t>
            </a:r>
            <a:r>
              <a:rPr lang="en-IN" spc="-5" dirty="0"/>
              <a:t>Congress </a:t>
            </a:r>
            <a:r>
              <a:rPr lang="en-IN" dirty="0"/>
              <a:t>in 1907</a:t>
            </a:r>
            <a:r>
              <a:rPr lang="en-IN" spc="-70" dirty="0"/>
              <a:t> </a:t>
            </a:r>
            <a:r>
              <a:rPr lang="en-IN" dirty="0"/>
              <a:t>?</a:t>
            </a:r>
          </a:p>
          <a:p>
            <a:pPr marL="65405">
              <a:lnSpc>
                <a:spcPct val="100000"/>
              </a:lnSpc>
              <a:spcBef>
                <a:spcPts val="360"/>
              </a:spcBef>
            </a:pPr>
            <a:r>
              <a:rPr lang="en-IN" dirty="0"/>
              <a:t>2. </a:t>
            </a:r>
            <a:r>
              <a:rPr lang="en-IN" spc="-5" dirty="0"/>
              <a:t>What </a:t>
            </a:r>
            <a:r>
              <a:rPr lang="en-IN" spc="-10" dirty="0"/>
              <a:t>was </a:t>
            </a:r>
            <a:r>
              <a:rPr lang="en-IN" spc="-5" dirty="0"/>
              <a:t>meant by </a:t>
            </a:r>
            <a:r>
              <a:rPr lang="en-IN" spc="-10" dirty="0"/>
              <a:t>Revolutionaries </a:t>
            </a:r>
            <a:r>
              <a:rPr lang="en-IN" dirty="0"/>
              <a:t>and </a:t>
            </a:r>
            <a:r>
              <a:rPr lang="en-IN" spc="-5" dirty="0"/>
              <a:t>name </a:t>
            </a:r>
            <a:r>
              <a:rPr lang="en-IN" spc="-10" dirty="0"/>
              <a:t>any </a:t>
            </a:r>
            <a:r>
              <a:rPr lang="en-IN" spc="-5" dirty="0"/>
              <a:t>three</a:t>
            </a:r>
            <a:r>
              <a:rPr lang="en-IN" spc="20" dirty="0"/>
              <a:t> </a:t>
            </a:r>
            <a:r>
              <a:rPr lang="en-IN" spc="-10" dirty="0"/>
              <a:t>Revolutionaries?</a:t>
            </a:r>
          </a:p>
          <a:p>
            <a:pPr marL="407670" marR="5080" indent="-342900">
              <a:lnSpc>
                <a:spcPct val="114999"/>
              </a:lnSpc>
            </a:pPr>
            <a:r>
              <a:rPr lang="en-IN" dirty="0"/>
              <a:t>3 </a:t>
            </a:r>
            <a:r>
              <a:rPr lang="en-IN" spc="-5" dirty="0"/>
              <a:t>What </a:t>
            </a:r>
            <a:r>
              <a:rPr lang="en-IN" spc="-10" dirty="0"/>
              <a:t>was </a:t>
            </a:r>
            <a:r>
              <a:rPr lang="en-IN" spc="-5" dirty="0"/>
              <a:t>Morley </a:t>
            </a:r>
            <a:r>
              <a:rPr lang="en-IN" spc="-114" dirty="0">
                <a:latin typeface="Arial"/>
                <a:cs typeface="Arial"/>
              </a:rPr>
              <a:t>– </a:t>
            </a:r>
            <a:r>
              <a:rPr lang="en-IN" spc="-10" dirty="0"/>
              <a:t>Minto </a:t>
            </a:r>
            <a:r>
              <a:rPr lang="en-IN" spc="-15" dirty="0"/>
              <a:t>Reforms </a:t>
            </a:r>
            <a:r>
              <a:rPr lang="en-IN" spc="-5" dirty="0"/>
              <a:t>or </a:t>
            </a:r>
            <a:r>
              <a:rPr lang="en-IN" dirty="0"/>
              <a:t>India Council Act </a:t>
            </a:r>
            <a:r>
              <a:rPr lang="en-IN" spc="-5" dirty="0"/>
              <a:t>of </a:t>
            </a:r>
            <a:r>
              <a:rPr lang="en-IN" dirty="0"/>
              <a:t>1909 and </a:t>
            </a:r>
            <a:r>
              <a:rPr lang="en-IN" spc="-5" dirty="0"/>
              <a:t>what </a:t>
            </a:r>
            <a:r>
              <a:rPr lang="en-IN" spc="-10" dirty="0"/>
              <a:t>was  </a:t>
            </a:r>
            <a:r>
              <a:rPr lang="en-IN" dirty="0"/>
              <a:t>its</a:t>
            </a:r>
            <a:r>
              <a:rPr lang="en-IN" spc="-15" dirty="0"/>
              <a:t> </a:t>
            </a:r>
            <a:r>
              <a:rPr lang="en-IN" spc="-10" dirty="0"/>
              <a:t>provisions?</a:t>
            </a:r>
          </a:p>
          <a:p>
            <a:pPr marL="313690" indent="-248920">
              <a:lnSpc>
                <a:spcPct val="100000"/>
              </a:lnSpc>
              <a:spcBef>
                <a:spcPts val="360"/>
              </a:spcBef>
              <a:buAutoNum type="arabicPeriod" startAt="4"/>
              <a:tabLst>
                <a:tab pos="314325" algn="l"/>
              </a:tabLst>
            </a:pPr>
            <a:r>
              <a:rPr lang="en-IN" spc="-5" dirty="0"/>
              <a:t>What </a:t>
            </a:r>
            <a:r>
              <a:rPr lang="en-IN" spc="-10" dirty="0"/>
              <a:t>was </a:t>
            </a:r>
            <a:r>
              <a:rPr lang="en-IN" dirty="0"/>
              <a:t>the </a:t>
            </a:r>
            <a:r>
              <a:rPr lang="en-IN" spc="-5" dirty="0"/>
              <a:t>reason </a:t>
            </a:r>
            <a:r>
              <a:rPr lang="en-IN" spc="-15" dirty="0"/>
              <a:t>for </a:t>
            </a:r>
            <a:r>
              <a:rPr lang="en-IN" dirty="0"/>
              <a:t>the </a:t>
            </a:r>
            <a:r>
              <a:rPr lang="en-IN" spc="-10" dirty="0"/>
              <a:t>formation </a:t>
            </a:r>
            <a:r>
              <a:rPr lang="en-IN" spc="-5" dirty="0"/>
              <a:t>of Muslim League</a:t>
            </a:r>
            <a:r>
              <a:rPr lang="en-IN" dirty="0"/>
              <a:t> ?</a:t>
            </a:r>
          </a:p>
          <a:p>
            <a:pPr marL="65405" marR="980440">
              <a:lnSpc>
                <a:spcPct val="114999"/>
              </a:lnSpc>
              <a:buAutoNum type="arabicPeriod" startAt="4"/>
              <a:tabLst>
                <a:tab pos="314325" algn="l"/>
              </a:tabLst>
            </a:pPr>
            <a:r>
              <a:rPr lang="en-IN" spc="-5" dirty="0"/>
              <a:t>What </a:t>
            </a:r>
            <a:r>
              <a:rPr lang="en-IN" spc="-10" dirty="0"/>
              <a:t>was </a:t>
            </a:r>
            <a:r>
              <a:rPr lang="en-IN" dirty="0"/>
              <a:t>the </a:t>
            </a:r>
            <a:r>
              <a:rPr lang="en-IN" spc="-10" dirty="0"/>
              <a:t>two </a:t>
            </a:r>
            <a:r>
              <a:rPr lang="en-IN" spc="-5" dirty="0"/>
              <a:t>declarations of </a:t>
            </a:r>
            <a:r>
              <a:rPr lang="en-IN" dirty="0"/>
              <a:t>the </a:t>
            </a:r>
            <a:r>
              <a:rPr lang="en-IN" spc="-10" dirty="0"/>
              <a:t>Coronation </a:t>
            </a:r>
            <a:r>
              <a:rPr lang="en-IN" dirty="0"/>
              <a:t>Durbar </a:t>
            </a:r>
            <a:r>
              <a:rPr lang="en-IN" spc="-5" dirty="0"/>
              <a:t>of </a:t>
            </a:r>
            <a:r>
              <a:rPr lang="en-IN" dirty="0"/>
              <a:t>1911 </a:t>
            </a:r>
            <a:r>
              <a:rPr lang="en-IN" spc="-5" dirty="0"/>
              <a:t>?.  </a:t>
            </a:r>
            <a:r>
              <a:rPr lang="en-IN" dirty="0"/>
              <a:t>6 . Name </a:t>
            </a:r>
            <a:r>
              <a:rPr lang="en-IN" spc="-10" dirty="0"/>
              <a:t>two </a:t>
            </a:r>
            <a:r>
              <a:rPr lang="en-IN" spc="-5" dirty="0"/>
              <a:t>Home Rule</a:t>
            </a:r>
            <a:r>
              <a:rPr lang="en-IN" spc="-45" dirty="0"/>
              <a:t> </a:t>
            </a:r>
            <a:r>
              <a:rPr lang="en-IN" spc="-5" dirty="0"/>
              <a:t>Leagues?</a:t>
            </a:r>
          </a:p>
          <a:p>
            <a:pPr marL="65405">
              <a:lnSpc>
                <a:spcPct val="100000"/>
              </a:lnSpc>
              <a:spcBef>
                <a:spcPts val="360"/>
              </a:spcBef>
            </a:pPr>
            <a:r>
              <a:rPr lang="en-IN" dirty="0"/>
              <a:t>7 . </a:t>
            </a:r>
            <a:r>
              <a:rPr lang="en-IN" spc="-5" dirty="0"/>
              <a:t>What </a:t>
            </a:r>
            <a:r>
              <a:rPr lang="en-IN" spc="-10" dirty="0"/>
              <a:t>was </a:t>
            </a:r>
            <a:r>
              <a:rPr lang="en-IN" spc="-5" dirty="0"/>
              <a:t>meant by Lucknow </a:t>
            </a:r>
            <a:r>
              <a:rPr lang="en-IN" spc="-15" dirty="0"/>
              <a:t>Pact </a:t>
            </a:r>
            <a:r>
              <a:rPr lang="en-IN" spc="-5" dirty="0"/>
              <a:t>of</a:t>
            </a:r>
            <a:r>
              <a:rPr lang="en-IN" spc="-35" dirty="0"/>
              <a:t> </a:t>
            </a:r>
            <a:r>
              <a:rPr lang="en-IN" dirty="0"/>
              <a:t>1916?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37095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1" y="286718"/>
            <a:ext cx="7038950" cy="2469009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5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  <a:tab pos="5782945" algn="l"/>
              </a:tabLst>
            </a:pPr>
            <a:r>
              <a:rPr sz="2000" b="1" dirty="0">
                <a:latin typeface="Carlito"/>
                <a:cs typeface="Carlito"/>
              </a:rPr>
              <a:t>The </a:t>
            </a:r>
            <a:r>
              <a:rPr sz="2000" b="1" spc="-10" dirty="0">
                <a:latin typeface="Carlito"/>
                <a:cs typeface="Carlito"/>
              </a:rPr>
              <a:t>Government </a:t>
            </a:r>
            <a:r>
              <a:rPr sz="2000" b="1" dirty="0">
                <a:latin typeface="Carlito"/>
                <a:cs typeface="Carlito"/>
              </a:rPr>
              <a:t>of India</a:t>
            </a:r>
            <a:r>
              <a:rPr sz="2000" b="1" spc="-10" dirty="0">
                <a:latin typeface="Carlito"/>
                <a:cs typeface="Carlito"/>
              </a:rPr>
              <a:t> </a:t>
            </a:r>
            <a:r>
              <a:rPr sz="2000" b="1" dirty="0">
                <a:latin typeface="Carlito"/>
                <a:cs typeface="Carlito"/>
              </a:rPr>
              <a:t>Act (1919)</a:t>
            </a:r>
            <a:r>
              <a:rPr lang="en-IN" sz="2000" b="1" dirty="0">
                <a:latin typeface="Carlito"/>
                <a:cs typeface="Carlito"/>
              </a:rPr>
              <a:t>    </a:t>
            </a: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session</a:t>
            </a:r>
            <a:r>
              <a:rPr sz="2000" spc="2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--4</a:t>
            </a:r>
            <a:endParaRPr sz="2000" dirty="0">
              <a:latin typeface="Carlito"/>
              <a:cs typeface="Carlito"/>
            </a:endParaRPr>
          </a:p>
          <a:p>
            <a:pPr marL="354965" marR="5080" indent="-342900">
              <a:lnSpc>
                <a:spcPct val="114999"/>
              </a:lnSpc>
              <a:spcBef>
                <a:spcPts val="5"/>
              </a:spcBef>
            </a:pPr>
            <a:r>
              <a:rPr sz="2000" dirty="0">
                <a:latin typeface="Carlito"/>
                <a:cs typeface="Carlito"/>
              </a:rPr>
              <a:t>In </a:t>
            </a:r>
            <a:r>
              <a:rPr sz="2000" spc="-5" dirty="0">
                <a:latin typeface="Carlito"/>
                <a:cs typeface="Carlito"/>
              </a:rPr>
              <a:t>July </a:t>
            </a:r>
            <a:r>
              <a:rPr sz="2000" dirty="0">
                <a:latin typeface="Carlito"/>
                <a:cs typeface="Carlito"/>
              </a:rPr>
              <a:t>1918 the </a:t>
            </a:r>
            <a:r>
              <a:rPr sz="2000" spc="-10" dirty="0">
                <a:latin typeface="Carlito"/>
                <a:cs typeface="Carlito"/>
              </a:rPr>
              <a:t>Montagu-Chelmsford </a:t>
            </a:r>
            <a:r>
              <a:rPr sz="2000" spc="-15" dirty="0">
                <a:latin typeface="Carlito"/>
                <a:cs typeface="Carlito"/>
              </a:rPr>
              <a:t>Reforms were </a:t>
            </a:r>
            <a:r>
              <a:rPr sz="2000" dirty="0">
                <a:latin typeface="Carlito"/>
                <a:cs typeface="Carlito"/>
              </a:rPr>
              <a:t>announced </a:t>
            </a:r>
            <a:r>
              <a:rPr sz="2000" spc="-5" dirty="0">
                <a:latin typeface="Carlito"/>
                <a:cs typeface="Carlito"/>
              </a:rPr>
              <a:t>.It </a:t>
            </a:r>
            <a:r>
              <a:rPr sz="2000" spc="-10" dirty="0">
                <a:latin typeface="Carlito"/>
                <a:cs typeface="Carlito"/>
              </a:rPr>
              <a:t>was </a:t>
            </a:r>
            <a:r>
              <a:rPr sz="2000" spc="-5" dirty="0">
                <a:latin typeface="Carlito"/>
                <a:cs typeface="Carlito"/>
              </a:rPr>
              <a:t>named  </a:t>
            </a:r>
            <a:r>
              <a:rPr sz="2000" spc="-10" dirty="0">
                <a:latin typeface="Carlito"/>
                <a:cs typeface="Carlito"/>
              </a:rPr>
              <a:t>after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secretary </a:t>
            </a:r>
            <a:r>
              <a:rPr sz="2000" spc="-5" dirty="0">
                <a:latin typeface="Carlito"/>
                <a:cs typeface="Carlito"/>
              </a:rPr>
              <a:t>of </a:t>
            </a:r>
            <a:r>
              <a:rPr sz="2000" spc="-20" dirty="0">
                <a:latin typeface="Carlito"/>
                <a:cs typeface="Carlito"/>
              </a:rPr>
              <a:t>state </a:t>
            </a:r>
            <a:r>
              <a:rPr sz="2000" spc="-15" dirty="0">
                <a:latin typeface="Carlito"/>
                <a:cs typeface="Carlito"/>
              </a:rPr>
              <a:t>for </a:t>
            </a:r>
            <a:r>
              <a:rPr sz="2000" dirty="0">
                <a:latin typeface="Carlito"/>
                <a:cs typeface="Carlito"/>
              </a:rPr>
              <a:t>India, </a:t>
            </a:r>
            <a:r>
              <a:rPr sz="2000" spc="-5" dirty="0">
                <a:latin typeface="Carlito"/>
                <a:cs typeface="Carlito"/>
              </a:rPr>
              <a:t>Edwin Montagu </a:t>
            </a:r>
            <a:r>
              <a:rPr sz="2000" dirty="0">
                <a:latin typeface="Carlito"/>
                <a:cs typeface="Carlito"/>
              </a:rPr>
              <a:t>and the </a:t>
            </a:r>
            <a:r>
              <a:rPr sz="2000" spc="-25" dirty="0">
                <a:latin typeface="Carlito"/>
                <a:cs typeface="Carlito"/>
              </a:rPr>
              <a:t>viceroy, </a:t>
            </a:r>
            <a:r>
              <a:rPr sz="2000" spc="-10" dirty="0">
                <a:latin typeface="Carlito"/>
                <a:cs typeface="Carlito"/>
              </a:rPr>
              <a:t>Lord  </a:t>
            </a:r>
            <a:r>
              <a:rPr sz="2000" spc="-15" dirty="0">
                <a:latin typeface="Carlito"/>
                <a:cs typeface="Carlito"/>
              </a:rPr>
              <a:t>Chelmsford. </a:t>
            </a:r>
            <a:r>
              <a:rPr sz="2000" dirty="0">
                <a:latin typeface="Carlito"/>
                <a:cs typeface="Carlito"/>
              </a:rPr>
              <a:t>Its aim </a:t>
            </a:r>
            <a:r>
              <a:rPr sz="2000" spc="-10" dirty="0">
                <a:latin typeface="Carlito"/>
                <a:cs typeface="Carlito"/>
              </a:rPr>
              <a:t>was </a:t>
            </a:r>
            <a:r>
              <a:rPr sz="2000" spc="-15" dirty="0">
                <a:latin typeface="Carlito"/>
                <a:cs typeface="Carlito"/>
              </a:rPr>
              <a:t>to </a:t>
            </a:r>
            <a:r>
              <a:rPr sz="2000" spc="-5" dirty="0">
                <a:latin typeface="Carlito"/>
                <a:cs typeface="Carlito"/>
              </a:rPr>
              <a:t>gradually </a:t>
            </a:r>
            <a:r>
              <a:rPr sz="2000" spc="-10" dirty="0">
                <a:latin typeface="Carlito"/>
                <a:cs typeface="Carlito"/>
              </a:rPr>
              <a:t>develop </a:t>
            </a:r>
            <a:r>
              <a:rPr sz="2000" spc="-5" dirty="0">
                <a:latin typeface="Carlito"/>
                <a:cs typeface="Carlito"/>
              </a:rPr>
              <a:t>responsible </a:t>
            </a:r>
            <a:r>
              <a:rPr sz="2000" spc="-10" dirty="0">
                <a:latin typeface="Carlito"/>
                <a:cs typeface="Carlito"/>
              </a:rPr>
              <a:t>government </a:t>
            </a:r>
            <a:r>
              <a:rPr sz="2000" dirty="0">
                <a:latin typeface="Carlito"/>
                <a:cs typeface="Carlito"/>
              </a:rPr>
              <a:t>in  India, as a part </a:t>
            </a:r>
            <a:r>
              <a:rPr sz="2000" spc="-5" dirty="0">
                <a:latin typeface="Carlito"/>
                <a:cs typeface="Carlito"/>
              </a:rPr>
              <a:t>of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British </a:t>
            </a:r>
            <a:r>
              <a:rPr sz="2000" dirty="0">
                <a:latin typeface="Carlito"/>
                <a:cs typeface="Carlito"/>
              </a:rPr>
              <a:t>India. </a:t>
            </a:r>
            <a:r>
              <a:rPr sz="2000" spc="-5" dirty="0">
                <a:latin typeface="Carlito"/>
                <a:cs typeface="Carlito"/>
              </a:rPr>
              <a:t>These </a:t>
            </a:r>
            <a:r>
              <a:rPr sz="2000" spc="-15" dirty="0">
                <a:latin typeface="Carlito"/>
                <a:cs typeface="Carlito"/>
              </a:rPr>
              <a:t>reforms </a:t>
            </a:r>
            <a:r>
              <a:rPr sz="2000" spc="-5" dirty="0">
                <a:latin typeface="Carlito"/>
                <a:cs typeface="Carlito"/>
              </a:rPr>
              <a:t>led </a:t>
            </a:r>
            <a:r>
              <a:rPr sz="2000" spc="-15" dirty="0">
                <a:latin typeface="Carlito"/>
                <a:cs typeface="Carlito"/>
              </a:rPr>
              <a:t>to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enactment of 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Government </a:t>
            </a:r>
            <a:r>
              <a:rPr sz="2000" spc="-5" dirty="0">
                <a:latin typeface="Carlito"/>
                <a:cs typeface="Carlito"/>
              </a:rPr>
              <a:t>of </a:t>
            </a:r>
            <a:r>
              <a:rPr sz="2000" dirty="0">
                <a:latin typeface="Carlito"/>
                <a:cs typeface="Carlito"/>
              </a:rPr>
              <a:t>India Act in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1919.</a:t>
            </a:r>
          </a:p>
        </p:txBody>
      </p:sp>
      <p:sp>
        <p:nvSpPr>
          <p:cNvPr id="3" name="object 3"/>
          <p:cNvSpPr/>
          <p:nvPr/>
        </p:nvSpPr>
        <p:spPr>
          <a:xfrm>
            <a:off x="762000" y="2767246"/>
            <a:ext cx="6704584" cy="37155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466584" y="0"/>
            <a:ext cx="1550096" cy="8158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271086"/>
            <a:ext cx="4965700" cy="84836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3600" b="0" spc="-5" dirty="0">
                <a:solidFill>
                  <a:srgbClr val="FF0000"/>
                </a:solidFill>
                <a:latin typeface="Carlito"/>
                <a:cs typeface="Carlito"/>
              </a:rPr>
              <a:t>The </a:t>
            </a:r>
            <a:r>
              <a:rPr sz="3600" b="0" spc="-10" dirty="0">
                <a:solidFill>
                  <a:srgbClr val="FF0000"/>
                </a:solidFill>
                <a:latin typeface="Carlito"/>
                <a:cs typeface="Carlito"/>
              </a:rPr>
              <a:t>Nationalist</a:t>
            </a:r>
            <a:r>
              <a:rPr sz="3600" b="0" spc="-10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3600" b="0" spc="-10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endParaRPr sz="3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b="0" spc="-5" dirty="0">
                <a:latin typeface="Carlito"/>
                <a:cs typeface="Carlito"/>
              </a:rPr>
              <a:t>Home</a:t>
            </a:r>
            <a:r>
              <a:rPr sz="1400" b="0" spc="-40" dirty="0">
                <a:latin typeface="Carlito"/>
                <a:cs typeface="Carlito"/>
              </a:rPr>
              <a:t> </a:t>
            </a:r>
            <a:r>
              <a:rPr sz="1400" b="0" spc="-5" dirty="0">
                <a:latin typeface="Carlito"/>
                <a:cs typeface="Carlito"/>
              </a:rPr>
              <a:t>Assignment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461261"/>
            <a:ext cx="7054215" cy="2494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SzPct val="75000"/>
              <a:buAutoNum type="arabicPeriod"/>
              <a:tabLst>
                <a:tab pos="354965" algn="l"/>
                <a:tab pos="355600" algn="l"/>
              </a:tabLst>
            </a:pPr>
            <a:r>
              <a:rPr sz="2400" spc="-10" dirty="0">
                <a:latin typeface="Carlito"/>
                <a:cs typeface="Carlito"/>
              </a:rPr>
              <a:t>What was </a:t>
            </a:r>
            <a:r>
              <a:rPr sz="2400" dirty="0">
                <a:latin typeface="Carlito"/>
                <a:cs typeface="Carlito"/>
              </a:rPr>
              <a:t>the aim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spc="-10" dirty="0">
                <a:latin typeface="Carlito"/>
                <a:cs typeface="Carlito"/>
              </a:rPr>
              <a:t>Montagu- </a:t>
            </a:r>
            <a:r>
              <a:rPr sz="2400" spc="-15" dirty="0">
                <a:latin typeface="Carlito"/>
                <a:cs typeface="Carlito"/>
              </a:rPr>
              <a:t>Chelmsford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-20" dirty="0">
                <a:latin typeface="Carlito"/>
                <a:cs typeface="Carlito"/>
              </a:rPr>
              <a:t>Reforms?</a:t>
            </a:r>
            <a:endParaRPr sz="2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3050">
              <a:latin typeface="Carlito"/>
              <a:cs typeface="Carlito"/>
            </a:endParaRPr>
          </a:p>
          <a:p>
            <a:pPr marL="309880" indent="-297815">
              <a:lnSpc>
                <a:spcPct val="100000"/>
              </a:lnSpc>
              <a:buAutoNum type="arabicPeriod"/>
              <a:tabLst>
                <a:tab pos="310515" algn="l"/>
                <a:tab pos="4345940" algn="l"/>
                <a:tab pos="6626225" algn="l"/>
              </a:tabLst>
            </a:pPr>
            <a:r>
              <a:rPr sz="2400" dirty="0">
                <a:latin typeface="Carlito"/>
                <a:cs typeface="Carlito"/>
              </a:rPr>
              <a:t>Name</a:t>
            </a:r>
            <a:r>
              <a:rPr sz="2400" spc="-1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35" dirty="0">
                <a:latin typeface="Carlito"/>
                <a:cs typeface="Carlito"/>
              </a:rPr>
              <a:t>R</a:t>
            </a:r>
            <a:r>
              <a:rPr sz="2400" spc="-20" dirty="0">
                <a:latin typeface="Carlito"/>
                <a:cs typeface="Carlito"/>
              </a:rPr>
              <a:t>e</a:t>
            </a:r>
            <a:r>
              <a:rPr sz="2400" spc="-50" dirty="0">
                <a:latin typeface="Carlito"/>
                <a:cs typeface="Carlito"/>
              </a:rPr>
              <a:t>f</a:t>
            </a:r>
            <a:r>
              <a:rPr sz="2400" spc="-5" dirty="0">
                <a:latin typeface="Carlito"/>
                <a:cs typeface="Carlito"/>
              </a:rPr>
              <a:t>orm</a:t>
            </a:r>
            <a:r>
              <a:rPr sz="2400" dirty="0">
                <a:latin typeface="Carlito"/>
                <a:cs typeface="Carlito"/>
              </a:rPr>
              <a:t>s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which</a:t>
            </a:r>
            <a:r>
              <a:rPr sz="2400" spc="-2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led </a:t>
            </a:r>
            <a:r>
              <a:rPr sz="2400" spc="-30" dirty="0">
                <a:latin typeface="Carlito"/>
                <a:cs typeface="Carlito"/>
              </a:rPr>
              <a:t>t</a:t>
            </a:r>
            <a:r>
              <a:rPr sz="2400" dirty="0">
                <a:latin typeface="Carlito"/>
                <a:cs typeface="Carlito"/>
              </a:rPr>
              <a:t>o	the</a:t>
            </a:r>
            <a:r>
              <a:rPr sz="2400" spc="-2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Ena</a:t>
            </a:r>
            <a:r>
              <a:rPr sz="2400" dirty="0">
                <a:latin typeface="Carlito"/>
                <a:cs typeface="Carlito"/>
              </a:rPr>
              <a:t>ctme</a:t>
            </a:r>
            <a:r>
              <a:rPr sz="2400" spc="-25" dirty="0">
                <a:latin typeface="Carlito"/>
                <a:cs typeface="Carlito"/>
              </a:rPr>
              <a:t>n</a:t>
            </a:r>
            <a:r>
              <a:rPr sz="2400" dirty="0">
                <a:latin typeface="Carlito"/>
                <a:cs typeface="Carlito"/>
              </a:rPr>
              <a:t>t</a:t>
            </a:r>
            <a:r>
              <a:rPr sz="2400" spc="-2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o</a:t>
            </a:r>
            <a:r>
              <a:rPr sz="2400" dirty="0">
                <a:latin typeface="Carlito"/>
                <a:cs typeface="Carlito"/>
              </a:rPr>
              <a:t>f	the</a:t>
            </a:r>
            <a:endParaRPr sz="2400">
              <a:latin typeface="Carlito"/>
              <a:cs typeface="Carlito"/>
            </a:endParaRPr>
          </a:p>
          <a:p>
            <a:pPr marL="354965">
              <a:lnSpc>
                <a:spcPct val="100000"/>
              </a:lnSpc>
              <a:spcBef>
                <a:spcPts val="434"/>
              </a:spcBef>
            </a:pPr>
            <a:r>
              <a:rPr sz="2400" spc="-10" dirty="0">
                <a:latin typeface="Carlito"/>
                <a:cs typeface="Carlito"/>
              </a:rPr>
              <a:t>Government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dirty="0">
                <a:latin typeface="Carlito"/>
                <a:cs typeface="Carlito"/>
              </a:rPr>
              <a:t>India ACT </a:t>
            </a:r>
            <a:r>
              <a:rPr sz="2400" spc="-5" dirty="0">
                <a:latin typeface="Carlito"/>
                <a:cs typeface="Carlito"/>
              </a:rPr>
              <a:t>of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1919?</a:t>
            </a:r>
            <a:endParaRPr sz="2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050">
              <a:latin typeface="Carlito"/>
              <a:cs typeface="Carlito"/>
            </a:endParaRPr>
          </a:p>
          <a:p>
            <a:pPr marL="378460" indent="-299720">
              <a:lnSpc>
                <a:spcPct val="100000"/>
              </a:lnSpc>
              <a:buAutoNum type="arabicPeriod" startAt="3"/>
              <a:tabLst>
                <a:tab pos="379095" algn="l"/>
              </a:tabLst>
            </a:pPr>
            <a:r>
              <a:rPr sz="2400" dirty="0">
                <a:latin typeface="Carlito"/>
                <a:cs typeface="Carlito"/>
              </a:rPr>
              <a:t>When </a:t>
            </a:r>
            <a:r>
              <a:rPr sz="2400" spc="-10" dirty="0">
                <a:latin typeface="Carlito"/>
                <a:cs typeface="Carlito"/>
              </a:rPr>
              <a:t>was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5" dirty="0">
                <a:latin typeface="Carlito"/>
                <a:cs typeface="Carlito"/>
              </a:rPr>
              <a:t>First </a:t>
            </a:r>
            <a:r>
              <a:rPr sz="2400" spc="-25" dirty="0">
                <a:latin typeface="Carlito"/>
                <a:cs typeface="Carlito"/>
              </a:rPr>
              <a:t>World </a:t>
            </a:r>
            <a:r>
              <a:rPr sz="2400" spc="-30" dirty="0">
                <a:latin typeface="Carlito"/>
                <a:cs typeface="Carlito"/>
              </a:rPr>
              <a:t>War</a:t>
            </a:r>
            <a:r>
              <a:rPr sz="2400" spc="-2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?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559065" y="246034"/>
            <a:ext cx="1445857" cy="9731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56235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65" dirty="0"/>
              <a:t> </a:t>
            </a:r>
            <a:r>
              <a:rPr spc="-5" dirty="0"/>
              <a:t>YOU</a:t>
            </a:r>
          </a:p>
          <a:p>
            <a:pPr marL="355600" algn="ctr">
              <a:lnSpc>
                <a:spcPct val="100000"/>
              </a:lnSpc>
              <a:spcBef>
                <a:spcPts val="720"/>
              </a:spcBef>
            </a:pPr>
            <a:r>
              <a:rPr spc="-5" dirty="0">
                <a:solidFill>
                  <a:srgbClr val="FF0000"/>
                </a:solidFill>
              </a:rPr>
              <a:t>ODM </a:t>
            </a:r>
            <a:r>
              <a:rPr spc="-35" dirty="0">
                <a:solidFill>
                  <a:srgbClr val="FF0000"/>
                </a:solidFill>
              </a:rPr>
              <a:t>EDUCATIONAL</a:t>
            </a:r>
            <a:r>
              <a:rPr spc="-8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GROUP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231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Carlito</vt:lpstr>
      <vt:lpstr>Office Theme</vt:lpstr>
      <vt:lpstr>The Nationalist Movement (1885-1919)</vt:lpstr>
      <vt:lpstr>RECAPITULATION</vt:lpstr>
      <vt:lpstr>PowerPoint Presentation</vt:lpstr>
      <vt:lpstr>The Nationalist Movement Home Assignment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Jancy Tom</dc:creator>
  <cp:lastModifiedBy>Jancy Tom</cp:lastModifiedBy>
  <cp:revision>1</cp:revision>
  <dcterms:created xsi:type="dcterms:W3CDTF">2021-11-14T16:33:32Z</dcterms:created>
  <dcterms:modified xsi:type="dcterms:W3CDTF">2021-11-14T16:39:02Z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2020-10-28T00:00:00Z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2021-11-14T00:00:00Z</vt:filetime>
  </property>
</Properties>
</file>