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9403B-38B3-4DDC-AB0F-D6EE8BD93ADC}" type="datetimeFigureOut">
              <a:rPr lang="en-US" smtClean="0"/>
              <a:pPr/>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BE8FE-666D-4917-B40E-A0906FBE0C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39403B-38B3-4DDC-AB0F-D6EE8BD93ADC}" type="datetimeFigureOut">
              <a:rPr lang="en-US" smtClean="0"/>
              <a:pPr/>
              <a:t>11/19/2022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8BE8FE-666D-4917-B40E-A0906FBE0C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image" Target="../media/image5.jpeg" /><Relationship Id="rId2" Type="http://schemas.openxmlformats.org/officeDocument/2006/relationships/image" Target="../media/image4.png" /><Relationship Id="rId1" Type="http://schemas.openxmlformats.org/officeDocument/2006/relationships/slideLayout" Target="../slideLayouts/slideLayout2.xml" /><Relationship Id="rId4" Type="http://schemas.openxmlformats.org/officeDocument/2006/relationships/image" Target="../media/image3.png" /></Relationships>
</file>

<file path=ppt/slides/_rels/slide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828799"/>
          </a:xfrm>
        </p:spPr>
        <p:txBody>
          <a:bodyPr>
            <a:normAutofit/>
          </a:bodyPr>
          <a:lstStyle/>
          <a:p>
            <a:pPr algn="ctr"/>
            <a:br>
              <a:rPr lang="en-US" sz="5400" dirty="0">
                <a:solidFill>
                  <a:srgbClr val="FF0000"/>
                </a:solidFill>
              </a:rPr>
            </a:br>
            <a:r>
              <a:rPr lang="en-US" sz="3200" dirty="0">
                <a:solidFill>
                  <a:srgbClr val="FF0000"/>
                </a:solidFill>
              </a:rPr>
              <a:t>HUMAN EYE AND THE COLOURFUL WORLD</a:t>
            </a:r>
          </a:p>
        </p:txBody>
      </p:sp>
      <p:sp>
        <p:nvSpPr>
          <p:cNvPr id="3" name="Subtitle 2"/>
          <p:cNvSpPr>
            <a:spLocks noGrp="1"/>
          </p:cNvSpPr>
          <p:nvPr>
            <p:ph type="subTitle" idx="1"/>
          </p:nvPr>
        </p:nvSpPr>
        <p:spPr>
          <a:xfrm>
            <a:off x="457200" y="2133600"/>
            <a:ext cx="8305800" cy="4114800"/>
          </a:xfrm>
        </p:spPr>
        <p:txBody>
          <a:bodyPr>
            <a:normAutofit/>
          </a:bodyPr>
          <a:lstStyle/>
          <a:p>
            <a:pPr algn="ctr"/>
            <a:r>
              <a:rPr lang="en-US" dirty="0">
                <a:solidFill>
                  <a:schemeClr val="tx1"/>
                </a:solidFill>
              </a:rPr>
              <a:t>CHAPTER NO.11</a:t>
            </a:r>
          </a:p>
          <a:p>
            <a:pPr algn="ctr"/>
            <a:r>
              <a:rPr lang="en-US" dirty="0">
                <a:solidFill>
                  <a:schemeClr val="tx1"/>
                </a:solidFill>
              </a:rPr>
              <a:t>SUB: PHYSICS</a:t>
            </a:r>
          </a:p>
          <a:p>
            <a:pPr algn="ctr"/>
            <a:r>
              <a:rPr lang="en-US" dirty="0">
                <a:solidFill>
                  <a:schemeClr val="tx1"/>
                </a:solidFill>
              </a:rPr>
              <a:t>HUMAN EYE AND THE COLOURFUL WORLD</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010400" y="228600"/>
            <a:ext cx="1922100" cy="1143000"/>
          </a:xfrm>
          <a:prstGeom prst="rect">
            <a:avLst/>
          </a:prstGeom>
          <a:noFill/>
        </p:spPr>
      </p:pic>
      <p:pic>
        <p:nvPicPr>
          <p:cNvPr id="5" name="Picture 2" descr="https://lh6.googleusercontent.com/YnAKMN6Q_N49S3m2OrAAFzj82EoqJGvBx9mjxw0X0MSFyXvzp-LTzQJPk_2uQbwFzY9FsMlCgyLHQfP7IAJJ2ixgeg0WUCatowkdw-KIFt75BUaM5nm1BLo1B9FJ-OVv1G0avlTsV59-6wLuYQ"/>
          <p:cNvPicPr>
            <a:picLocks noChangeAspect="1" noChangeArrowheads="1"/>
          </p:cNvPicPr>
          <p:nvPr/>
        </p:nvPicPr>
        <p:blipFill>
          <a:blip r:embed="rId3"/>
          <a:srcRect/>
          <a:stretch>
            <a:fillRect/>
          </a:stretch>
        </p:blipFill>
        <p:spPr bwMode="auto">
          <a:xfrm>
            <a:off x="0" y="5074286"/>
            <a:ext cx="9043985" cy="178371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dirty="0"/>
              <a:t>= - 1/ 5.5 = - 0.18m = - 18 cm.</a:t>
            </a:r>
          </a:p>
          <a:p>
            <a:r>
              <a:rPr lang="en-US" sz="1800" dirty="0"/>
              <a:t>F = 1/p = 1/1.5  = 0.67 m = 67 cm.</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Answer the questions</a:t>
            </a:r>
            <a:endParaRPr lang="en-US" sz="2800" dirty="0"/>
          </a:p>
        </p:txBody>
      </p:sp>
      <p:sp>
        <p:nvSpPr>
          <p:cNvPr id="3" name="Content Placeholder 2"/>
          <p:cNvSpPr>
            <a:spLocks noGrp="1"/>
          </p:cNvSpPr>
          <p:nvPr>
            <p:ph idx="1"/>
          </p:nvPr>
        </p:nvSpPr>
        <p:spPr/>
        <p:txBody>
          <a:bodyPr>
            <a:normAutofit/>
          </a:bodyPr>
          <a:lstStyle/>
          <a:p>
            <a:r>
              <a:rPr lang="en-US" sz="1800" dirty="0"/>
              <a:t>The far point of a myopic person is 80 cm in front of the eye. What is the nature and power of the lens required to correct the problem?</a:t>
            </a:r>
          </a:p>
          <a:p>
            <a:r>
              <a:rPr lang="en-US" sz="1800" dirty="0"/>
              <a:t>Answer: </a:t>
            </a:r>
          </a:p>
          <a:p>
            <a:r>
              <a:rPr lang="en-US" sz="1800" dirty="0"/>
              <a:t>The image of a distant object should be formed at 80 cm in front of the eye.</a:t>
            </a:r>
          </a:p>
          <a:p>
            <a:r>
              <a:rPr lang="en-US" sz="1800" dirty="0"/>
              <a:t>U = - ∞, v = -80 cm.</a:t>
            </a:r>
          </a:p>
          <a:p>
            <a:r>
              <a:rPr lang="en-US" sz="1800" dirty="0"/>
              <a:t>Lens formula: 1/f = 1/v – 1/u.</a:t>
            </a:r>
          </a:p>
          <a:p>
            <a:r>
              <a:rPr lang="en-US" sz="1800" dirty="0"/>
              <a:t>F = - 1/80.</a:t>
            </a:r>
          </a:p>
          <a:p>
            <a:r>
              <a:rPr lang="en-US" sz="1800" dirty="0"/>
              <a:t>P = 1/f in m = -100/80 =- 1.25D.</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Answer the questions</a:t>
            </a:r>
            <a:endParaRPr lang="en-US" sz="2800" dirty="0"/>
          </a:p>
        </p:txBody>
      </p:sp>
      <p:sp>
        <p:nvSpPr>
          <p:cNvPr id="3" name="Content Placeholder 2"/>
          <p:cNvSpPr>
            <a:spLocks noGrp="1"/>
          </p:cNvSpPr>
          <p:nvPr>
            <p:ph idx="1"/>
          </p:nvPr>
        </p:nvSpPr>
        <p:spPr/>
        <p:txBody>
          <a:bodyPr>
            <a:normAutofit/>
          </a:bodyPr>
          <a:lstStyle/>
          <a:p>
            <a:r>
              <a:rPr lang="en-US" sz="1800" dirty="0"/>
              <a:t>Make a diagram to show how </a:t>
            </a:r>
            <a:r>
              <a:rPr lang="en-US" sz="1800" dirty="0" err="1"/>
              <a:t>hypermetropia</a:t>
            </a:r>
            <a:r>
              <a:rPr lang="en-US" sz="1800" dirty="0"/>
              <a:t> is corrected? The near point of </a:t>
            </a:r>
            <a:r>
              <a:rPr lang="en-US" sz="1800" dirty="0" err="1"/>
              <a:t>hypermetropic</a:t>
            </a:r>
            <a:r>
              <a:rPr lang="en-US" sz="1800" dirty="0"/>
              <a:t> eye is 1m. What is the power of lens required to correct this defect? Assume that near point of the normal eye is 25 cm.</a:t>
            </a:r>
          </a:p>
          <a:p>
            <a:r>
              <a:rPr lang="en-US" sz="1800" dirty="0"/>
              <a:t>Answer: v = -1 m = - 100 cm.</a:t>
            </a:r>
          </a:p>
          <a:p>
            <a:r>
              <a:rPr lang="en-US" sz="1800" dirty="0"/>
              <a:t>U = -25 cm. By applying lens formula, f = 100/3 cm = 1/3 m </a:t>
            </a:r>
          </a:p>
          <a:p>
            <a:r>
              <a:rPr lang="en-US" sz="1800" dirty="0"/>
              <a:t>P = 3D.</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a:solidFill>
                  <a:srgbClr val="FF0000"/>
                </a:solidFill>
              </a:rPr>
              <a:t>Q.Define</a:t>
            </a:r>
            <a:r>
              <a:rPr lang="en-US" sz="2400" b="1" dirty="0">
                <a:solidFill>
                  <a:srgbClr val="FF0000"/>
                </a:solidFill>
              </a:rPr>
              <a:t> the principal focus of a concave mirror</a:t>
            </a:r>
            <a:r>
              <a:rPr lang="en-US" sz="2400" dirty="0">
                <a:solidFill>
                  <a:srgbClr val="FF0000"/>
                </a:solidFill>
              </a:rPr>
              <a:t>.</a:t>
            </a:r>
            <a:br>
              <a:rPr lang="en-US" sz="2400" dirty="0">
                <a:solidFill>
                  <a:srgbClr val="FF0000"/>
                </a:solidFill>
              </a:rPr>
            </a:br>
            <a:endParaRPr lang="en-US" sz="2400" dirty="0">
              <a:solidFill>
                <a:srgbClr val="FF0000"/>
              </a:solidFill>
            </a:endParaRPr>
          </a:p>
        </p:txBody>
      </p:sp>
      <p:sp>
        <p:nvSpPr>
          <p:cNvPr id="3" name="Content Placeholder 2"/>
          <p:cNvSpPr>
            <a:spLocks noGrp="1"/>
          </p:cNvSpPr>
          <p:nvPr>
            <p:ph idx="1"/>
          </p:nvPr>
        </p:nvSpPr>
        <p:spPr/>
        <p:txBody>
          <a:bodyPr>
            <a:normAutofit/>
          </a:bodyPr>
          <a:lstStyle/>
          <a:p>
            <a:r>
              <a:rPr lang="en-US" sz="1800" dirty="0"/>
              <a:t>Answer- </a:t>
            </a:r>
          </a:p>
          <a:p>
            <a:endParaRPr lang="en-US" sz="1800" dirty="0"/>
          </a:p>
          <a:p>
            <a:r>
              <a:rPr lang="en-US" sz="1800" dirty="0"/>
              <a:t>Light rays that are parallel to the principal axis of a concave mirror converge at a specific point on its principal axis after reflecting from the mirror. This point is called the principal focus of the concave mirror</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dirty="0">
                <a:solidFill>
                  <a:srgbClr val="FF0000"/>
                </a:solidFill>
              </a:rPr>
            </a:br>
            <a:r>
              <a:rPr lang="en-US" sz="2700" dirty="0" err="1">
                <a:solidFill>
                  <a:srgbClr val="FF0000"/>
                </a:solidFill>
              </a:rPr>
              <a:t>Q</a:t>
            </a:r>
            <a:r>
              <a:rPr lang="en-US" sz="2700" b="1" dirty="0" err="1">
                <a:solidFill>
                  <a:srgbClr val="FF0000"/>
                </a:solidFill>
              </a:rPr>
              <a:t>.The</a:t>
            </a:r>
            <a:r>
              <a:rPr lang="en-US" sz="2700" b="1" dirty="0">
                <a:solidFill>
                  <a:srgbClr val="FF0000"/>
                </a:solidFill>
              </a:rPr>
              <a:t> radius of curvature of a spherical mirror is 20 cm. What is its focal length?</a:t>
            </a:r>
            <a:br>
              <a:rPr lang="en-US" dirty="0"/>
            </a:br>
            <a:endParaRPr lang="en-US" dirty="0"/>
          </a:p>
        </p:txBody>
      </p:sp>
      <p:sp>
        <p:nvSpPr>
          <p:cNvPr id="3" name="Content Placeholder 2"/>
          <p:cNvSpPr>
            <a:spLocks noGrp="1"/>
          </p:cNvSpPr>
          <p:nvPr>
            <p:ph idx="1"/>
          </p:nvPr>
        </p:nvSpPr>
        <p:spPr/>
        <p:txBody>
          <a:bodyPr>
            <a:normAutofit/>
          </a:bodyPr>
          <a:lstStyle/>
          <a:p>
            <a:r>
              <a:rPr lang="en-US" sz="1800" dirty="0"/>
              <a:t>Answer- </a:t>
            </a:r>
          </a:p>
          <a:p>
            <a:pPr>
              <a:buNone/>
            </a:pPr>
            <a:r>
              <a:rPr lang="en-US" sz="1800" dirty="0"/>
              <a:t> </a:t>
            </a:r>
          </a:p>
          <a:p>
            <a:r>
              <a:rPr lang="en-US" sz="1800" dirty="0"/>
              <a:t>Radius of curvature (R) = 20 cm </a:t>
            </a:r>
          </a:p>
          <a:p>
            <a:r>
              <a:rPr lang="en-US" sz="1800" dirty="0"/>
              <a:t>Radius of curvature of the spherical mirror = 2 × Focal length (f)</a:t>
            </a:r>
          </a:p>
          <a:p>
            <a:r>
              <a:rPr lang="en-US" sz="1800" dirty="0"/>
              <a:t> R = 2f f= R/2 = 20 / 2 = 10</a:t>
            </a:r>
          </a:p>
          <a:p>
            <a:r>
              <a:rPr lang="en-US" sz="1800" dirty="0"/>
              <a:t> Therefore, the focal length of the spherical mirror is 10 cm. </a:t>
            </a:r>
          </a:p>
          <a:p>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solidFill>
                  <a:srgbClr val="FF0000"/>
                </a:solidFill>
              </a:rPr>
              <a:t>Answer The Questions</a:t>
            </a:r>
          </a:p>
        </p:txBody>
      </p:sp>
      <p:sp>
        <p:nvSpPr>
          <p:cNvPr id="3" name="Content Placeholder 2"/>
          <p:cNvSpPr>
            <a:spLocks noGrp="1"/>
          </p:cNvSpPr>
          <p:nvPr>
            <p:ph idx="1"/>
          </p:nvPr>
        </p:nvSpPr>
        <p:spPr/>
        <p:txBody>
          <a:bodyPr>
            <a:normAutofit fontScale="92500" lnSpcReduction="10000"/>
          </a:bodyPr>
          <a:lstStyle/>
          <a:p>
            <a:r>
              <a:rPr lang="en-US" sz="2100" b="1" dirty="0" err="1"/>
              <a:t>Q.Name</a:t>
            </a:r>
            <a:r>
              <a:rPr lang="en-US" sz="2100" b="1" dirty="0"/>
              <a:t> the mirror that can give an erect and enlarged image of an object.</a:t>
            </a:r>
            <a:endParaRPr lang="en-US" sz="2100" dirty="0"/>
          </a:p>
          <a:p>
            <a:r>
              <a:rPr lang="en-US" sz="2100" dirty="0"/>
              <a:t> Answer- </a:t>
            </a:r>
          </a:p>
          <a:p>
            <a:r>
              <a:rPr lang="en-US" sz="2100" dirty="0"/>
              <a:t> </a:t>
            </a:r>
          </a:p>
          <a:p>
            <a:r>
              <a:rPr lang="en-US" sz="2100" dirty="0"/>
              <a:t>The mirror that can give an erect and enlarged image of an object is Concave Mirror.</a:t>
            </a:r>
          </a:p>
          <a:p>
            <a:r>
              <a:rPr lang="en-US" sz="2100" b="1" dirty="0" err="1"/>
              <a:t>Q.Why</a:t>
            </a:r>
            <a:r>
              <a:rPr lang="en-US" sz="2100" b="1" dirty="0"/>
              <a:t> do we prefer a convex mirror as a rear-view mirror in vehicles? </a:t>
            </a:r>
            <a:endParaRPr lang="en-US" sz="2100" dirty="0"/>
          </a:p>
          <a:p>
            <a:r>
              <a:rPr lang="en-US" sz="2100" dirty="0"/>
              <a:t>Answer- </a:t>
            </a:r>
          </a:p>
          <a:p>
            <a:r>
              <a:rPr lang="en-US" sz="2100" dirty="0"/>
              <a:t> </a:t>
            </a:r>
          </a:p>
          <a:p>
            <a:r>
              <a:rPr lang="en-US" sz="2100" dirty="0"/>
              <a:t>Convex mirror is preferred as a rear-view mirror in cars and vehicles as it gives a wider field of view, which helps the driver to see most of the traffic behind him. Convex mirrors always form an erect, virtual, and diminished image of the objects placed in front of it. </a:t>
            </a:r>
          </a:p>
          <a:p>
            <a:r>
              <a:rPr lang="en-US" sz="2100" dirty="0"/>
              <a:t> </a:t>
            </a:r>
          </a:p>
          <a:p>
            <a:r>
              <a:rPr lang="en-US" sz="2100" dirty="0"/>
              <a:t> </a:t>
            </a:r>
          </a:p>
          <a:p>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2700" dirty="0">
                <a:solidFill>
                  <a:srgbClr val="FF0000"/>
                </a:solidFill>
              </a:rPr>
              <a:t>Answer The Questions</a:t>
            </a:r>
            <a:endParaRPr lang="en-US" sz="2700" dirty="0"/>
          </a:p>
        </p:txBody>
      </p:sp>
      <p:sp>
        <p:nvSpPr>
          <p:cNvPr id="3" name="Content Placeholder 2"/>
          <p:cNvSpPr>
            <a:spLocks noGrp="1"/>
          </p:cNvSpPr>
          <p:nvPr>
            <p:ph idx="1"/>
          </p:nvPr>
        </p:nvSpPr>
        <p:spPr/>
        <p:txBody>
          <a:bodyPr>
            <a:normAutofit/>
          </a:bodyPr>
          <a:lstStyle/>
          <a:p>
            <a:r>
              <a:rPr lang="en-US" sz="1800" b="1" dirty="0" err="1"/>
              <a:t>Q.Find</a:t>
            </a:r>
            <a:r>
              <a:rPr lang="en-US" sz="1800" b="1" dirty="0"/>
              <a:t> the focal length of a convex mirror whose radius of curvature is 32 cm.</a:t>
            </a:r>
            <a:endParaRPr lang="en-US" sz="1800" dirty="0"/>
          </a:p>
          <a:p>
            <a:r>
              <a:rPr lang="en-US" sz="1800" dirty="0"/>
              <a:t> Answer- </a:t>
            </a:r>
          </a:p>
          <a:p>
            <a:r>
              <a:rPr lang="en-US" sz="1800" dirty="0"/>
              <a:t> </a:t>
            </a:r>
          </a:p>
          <a:p>
            <a:r>
              <a:rPr lang="en-US" sz="1800" dirty="0"/>
              <a:t>Radius of curvature (R) = 32 cm Radius of curvature = 2 × Focal length (f) R= 2f</a:t>
            </a:r>
          </a:p>
          <a:p>
            <a:r>
              <a:rPr lang="en-US" sz="1800" dirty="0"/>
              <a:t>f = R/2 = 32/2 = 16 </a:t>
            </a:r>
          </a:p>
          <a:p>
            <a:r>
              <a:rPr lang="en-US" sz="1800" dirty="0"/>
              <a:t>Therefore, the focal length of the given convex mirror is 16 cm.</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solidFill>
                  <a:srgbClr val="FF0000"/>
                </a:solidFill>
              </a:rPr>
              <a:t>Answer The Questions</a:t>
            </a:r>
            <a:endParaRPr lang="en-US" sz="2400" dirty="0"/>
          </a:p>
        </p:txBody>
      </p:sp>
      <p:sp>
        <p:nvSpPr>
          <p:cNvPr id="3" name="Content Placeholder 2"/>
          <p:cNvSpPr>
            <a:spLocks noGrp="1"/>
          </p:cNvSpPr>
          <p:nvPr>
            <p:ph idx="1"/>
          </p:nvPr>
        </p:nvSpPr>
        <p:spPr/>
        <p:txBody>
          <a:bodyPr>
            <a:normAutofit/>
          </a:bodyPr>
          <a:lstStyle/>
          <a:p>
            <a:r>
              <a:rPr lang="en-US" sz="1800" b="1" dirty="0"/>
              <a:t>Q.A ray of light travelling in air enters obliquely into water. Does the light ray bends towards the normal or away from the normal? Why?</a:t>
            </a:r>
            <a:endParaRPr lang="en-US" sz="1800" dirty="0"/>
          </a:p>
          <a:p>
            <a:r>
              <a:rPr lang="en-US" sz="1800" dirty="0"/>
              <a:t> Answer- </a:t>
            </a:r>
          </a:p>
          <a:p>
            <a:r>
              <a:rPr lang="en-US" sz="1800" dirty="0"/>
              <a:t> </a:t>
            </a:r>
          </a:p>
          <a:p>
            <a:r>
              <a:rPr lang="en-US" sz="1800" dirty="0"/>
              <a:t>The light ray bends towards the normal. When a light ray enters from an optically rarer medium (which has low refractive index) to an optically denser medium (which has a high refractive index), its speed slows down and bends towards the normal. As water is optically denser than air, a ray of light entering from air into water will bend towards the normal</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000" dirty="0">
                <a:solidFill>
                  <a:srgbClr val="FF0000"/>
                </a:solidFill>
              </a:rPr>
              <a:t>THANKING YOU</a:t>
            </a:r>
          </a:p>
          <a:p>
            <a:pPr algn="ctr">
              <a:buNone/>
            </a:pPr>
            <a:r>
              <a:rPr lang="en-US" sz="4000" dirty="0">
                <a:solidFill>
                  <a:srgbClr val="FF0000"/>
                </a:solidFill>
              </a:rPr>
              <a:t>ODM EDUCATIONAL GROUP</a:t>
            </a:r>
          </a:p>
          <a:p>
            <a:endParaRPr lang="en-US" sz="4000"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Scattering of light</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a:bodyPr>
          <a:lstStyle/>
          <a:p>
            <a:r>
              <a:rPr lang="en-US" sz="1800" dirty="0"/>
              <a:t>The reflection of light from an object in all directions is called scattering.</a:t>
            </a:r>
          </a:p>
          <a:p>
            <a:r>
              <a:rPr lang="en-US" sz="1800" dirty="0"/>
              <a:t>Very fine particles scatter blue light.</a:t>
            </a:r>
          </a:p>
          <a:p>
            <a:r>
              <a:rPr lang="en-US" sz="1800" dirty="0"/>
              <a:t>Particles of larger size  scatter light of longer wavelength ( red </a:t>
            </a:r>
            <a:r>
              <a:rPr lang="en-US" sz="1800" dirty="0" err="1"/>
              <a:t>colour</a:t>
            </a:r>
            <a:r>
              <a:rPr lang="en-US" sz="1800" dirty="0"/>
              <a:t>)</a:t>
            </a:r>
          </a:p>
          <a:p>
            <a:pPr>
              <a:buNone/>
            </a:pPr>
            <a:r>
              <a:rPr lang="en-US" sz="1800" dirty="0"/>
              <a:t>Rayleigh’s Law of scattering:</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162800" y="152400"/>
            <a:ext cx="1752600" cy="1066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Answer the questions</a:t>
            </a:r>
          </a:p>
        </p:txBody>
      </p:sp>
      <p:sp>
        <p:nvSpPr>
          <p:cNvPr id="3" name="Content Placeholder 2"/>
          <p:cNvSpPr>
            <a:spLocks noGrp="1"/>
          </p:cNvSpPr>
          <p:nvPr>
            <p:ph idx="1"/>
          </p:nvPr>
        </p:nvSpPr>
        <p:spPr/>
        <p:txBody>
          <a:bodyPr>
            <a:normAutofit/>
          </a:bodyPr>
          <a:lstStyle/>
          <a:p>
            <a:pPr lvl="0"/>
            <a:r>
              <a:rPr lang="en-US" sz="2800" dirty="0"/>
              <a:t>Why the </a:t>
            </a:r>
            <a:r>
              <a:rPr lang="en-US" sz="2800" dirty="0" err="1"/>
              <a:t>colour</a:t>
            </a:r>
            <a:r>
              <a:rPr lang="en-US" sz="2800" dirty="0"/>
              <a:t> of the sky is blue?</a:t>
            </a:r>
          </a:p>
          <a:p>
            <a:pPr lvl="0"/>
            <a:r>
              <a:rPr lang="en-US" sz="2800" dirty="0"/>
              <a:t>Why the sky appears black to the astronauts?</a:t>
            </a:r>
          </a:p>
          <a:p>
            <a:pPr lvl="0"/>
            <a:r>
              <a:rPr lang="en-US" sz="2800" dirty="0"/>
              <a:t>Why the sun appears reddish at the time of sun rise and sun set?</a:t>
            </a:r>
          </a:p>
          <a:p>
            <a:r>
              <a:rPr lang="en-US" sz="2800" dirty="0"/>
              <a:t>Why the danger signals are red in </a:t>
            </a:r>
            <a:r>
              <a:rPr lang="en-US" sz="2800" dirty="0" err="1"/>
              <a:t>colour</a:t>
            </a:r>
            <a:r>
              <a:rPr lang="en-US" sz="2800" dirty="0"/>
              <a:t>?</a:t>
            </a:r>
          </a:p>
          <a:p>
            <a:r>
              <a:rPr lang="en-US" sz="2800" dirty="0"/>
              <a:t>Tyndall Effect:</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228600"/>
            <a:ext cx="1752600" cy="1066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Answer the questions</a:t>
            </a:r>
            <a:endParaRPr lang="en-US" sz="3200" dirty="0"/>
          </a:p>
        </p:txBody>
      </p:sp>
      <p:sp>
        <p:nvSpPr>
          <p:cNvPr id="3" name="Content Placeholder 2"/>
          <p:cNvSpPr>
            <a:spLocks noGrp="1"/>
          </p:cNvSpPr>
          <p:nvPr>
            <p:ph idx="1"/>
          </p:nvPr>
        </p:nvSpPr>
        <p:spPr/>
        <p:txBody>
          <a:bodyPr>
            <a:normAutofit/>
          </a:bodyPr>
          <a:lstStyle/>
          <a:p>
            <a:r>
              <a:rPr lang="en-US" sz="1800" dirty="0"/>
              <a:t>Answers: 1) During the day time sky appears blue. Because, </a:t>
            </a:r>
          </a:p>
          <a:p>
            <a:r>
              <a:rPr lang="en-US" sz="1800" dirty="0"/>
              <a:t>The size of the particles in the atmosphere is smaller than the wavelength of visible light. So, they scatter the light of shorter wavelength (violet and blue)</a:t>
            </a:r>
          </a:p>
          <a:p>
            <a:r>
              <a:rPr lang="en-US" sz="1800" dirty="0"/>
              <a:t>Our eye is more sensitive to blue </a:t>
            </a:r>
            <a:r>
              <a:rPr lang="en-US" sz="1800" dirty="0" err="1"/>
              <a:t>colour</a:t>
            </a:r>
            <a:endParaRPr lang="en-US" sz="1800" dirty="0"/>
          </a:p>
          <a:p>
            <a:r>
              <a:rPr lang="en-US" sz="1800" dirty="0"/>
              <a:t>So, the sky appears blue.</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162800" y="228600"/>
            <a:ext cx="1752600" cy="1066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dirty="0">
                <a:solidFill>
                  <a:srgbClr val="FF0000"/>
                </a:solidFill>
              </a:rPr>
              <a:t>Why the sun appears reddish at </a:t>
            </a:r>
            <a:r>
              <a:rPr lang="en-US" sz="2800">
                <a:solidFill>
                  <a:srgbClr val="FF0000"/>
                </a:solidFill>
              </a:rPr>
              <a:t>the </a:t>
            </a:r>
            <a:br>
              <a:rPr lang="en-US" sz="2800">
                <a:solidFill>
                  <a:srgbClr val="FF0000"/>
                </a:solidFill>
              </a:rPr>
            </a:br>
            <a:r>
              <a:rPr lang="en-US" sz="2800">
                <a:solidFill>
                  <a:srgbClr val="FF0000"/>
                </a:solidFill>
              </a:rPr>
              <a:t>time </a:t>
            </a:r>
            <a:r>
              <a:rPr lang="en-US" sz="2800" dirty="0">
                <a:solidFill>
                  <a:srgbClr val="FF0000"/>
                </a:solidFill>
              </a:rPr>
              <a:t>of sun rise and sun set?</a:t>
            </a:r>
          </a:p>
        </p:txBody>
      </p:sp>
      <p:pic>
        <p:nvPicPr>
          <p:cNvPr id="4098" name="Picture 2" descr="D:\red sun 1.png"/>
          <p:cNvPicPr>
            <a:picLocks noGrp="1" noChangeAspect="1" noChangeArrowheads="1"/>
          </p:cNvPicPr>
          <p:nvPr>
            <p:ph idx="1"/>
          </p:nvPr>
        </p:nvPicPr>
        <p:blipFill>
          <a:blip r:embed="rId2"/>
          <a:srcRect/>
          <a:stretch>
            <a:fillRect/>
          </a:stretch>
        </p:blipFill>
        <p:spPr bwMode="auto">
          <a:xfrm>
            <a:off x="4495800" y="1828800"/>
            <a:ext cx="4343400" cy="4343400"/>
          </a:xfrm>
          <a:prstGeom prst="rect">
            <a:avLst/>
          </a:prstGeom>
          <a:noFill/>
        </p:spPr>
      </p:pic>
      <p:pic>
        <p:nvPicPr>
          <p:cNvPr id="4100" name="Picture 4" descr="D:\red sun.jpg"/>
          <p:cNvPicPr>
            <a:picLocks noChangeAspect="1" noChangeArrowheads="1"/>
          </p:cNvPicPr>
          <p:nvPr/>
        </p:nvPicPr>
        <p:blipFill>
          <a:blip r:embed="rId3"/>
          <a:srcRect/>
          <a:stretch>
            <a:fillRect/>
          </a:stretch>
        </p:blipFill>
        <p:spPr bwMode="auto">
          <a:xfrm>
            <a:off x="304800" y="1524000"/>
            <a:ext cx="3962400" cy="4495800"/>
          </a:xfrm>
          <a:prstGeom prst="rect">
            <a:avLst/>
          </a:prstGeom>
          <a:noFill/>
        </p:spPr>
      </p:pic>
      <p:pic>
        <p:nvPicPr>
          <p:cNvPr id="5"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4" cstate="print"/>
          <a:srcRect/>
          <a:stretch>
            <a:fillRect/>
          </a:stretch>
        </p:blipFill>
        <p:spPr bwMode="auto">
          <a:xfrm>
            <a:off x="7391400" y="0"/>
            <a:ext cx="1752600" cy="1066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The sky is blue</a:t>
            </a:r>
          </a:p>
        </p:txBody>
      </p:sp>
      <p:sp>
        <p:nvSpPr>
          <p:cNvPr id="3" name="Content Placeholder 2"/>
          <p:cNvSpPr>
            <a:spLocks noGrp="1"/>
          </p:cNvSpPr>
          <p:nvPr>
            <p:ph idx="1"/>
          </p:nvPr>
        </p:nvSpPr>
        <p:spPr/>
        <p:txBody>
          <a:bodyPr>
            <a:normAutofit/>
          </a:bodyPr>
          <a:lstStyle/>
          <a:p>
            <a:r>
              <a:rPr lang="en-US" sz="1800" dirty="0"/>
              <a:t>A clear cloudless day-time sky is blue because molecules in the air scatter blue light from the sun more than they scatter red light. </a:t>
            </a:r>
          </a:p>
          <a:p>
            <a:r>
              <a:rPr lang="en-US" sz="1800" dirty="0"/>
              <a:t>When we look towards the sun at sunset, we see red and orange </a:t>
            </a:r>
            <a:r>
              <a:rPr lang="en-US" sz="1800" dirty="0" err="1"/>
              <a:t>colours</a:t>
            </a:r>
            <a:r>
              <a:rPr lang="en-US" sz="1800" dirty="0"/>
              <a:t> because the blue light has been scattered out and away from the line of sight. The </a:t>
            </a:r>
            <a:r>
              <a:rPr lang="en-US" sz="1800" dirty="0" err="1"/>
              <a:t>colour</a:t>
            </a:r>
            <a:r>
              <a:rPr lang="en-US" sz="1800" dirty="0"/>
              <a:t> which reaches us is of longer wavelength, </a:t>
            </a:r>
            <a:r>
              <a:rPr lang="en-US" sz="1800" dirty="0" err="1"/>
              <a:t>i.e.red</a:t>
            </a:r>
            <a:r>
              <a:rPr lang="en-US" sz="1800" dirty="0"/>
              <a:t> </a:t>
            </a:r>
            <a:r>
              <a:rPr lang="en-US" sz="1800" dirty="0" err="1"/>
              <a:t>colour</a:t>
            </a:r>
            <a:r>
              <a:rPr lang="en-US" sz="1800" dirty="0"/>
              <a:t>.</a:t>
            </a:r>
          </a:p>
          <a:p>
            <a:pPr>
              <a:buNone/>
            </a:pPr>
            <a:br>
              <a:rPr lang="en-US" dirty="0"/>
            </a:br>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descr="D:\download.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7391400" y="5791200"/>
            <a:ext cx="1752600" cy="10668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Answer the questions</a:t>
            </a:r>
          </a:p>
        </p:txBody>
      </p:sp>
      <p:sp>
        <p:nvSpPr>
          <p:cNvPr id="3" name="Content Placeholder 2"/>
          <p:cNvSpPr>
            <a:spLocks noGrp="1"/>
          </p:cNvSpPr>
          <p:nvPr>
            <p:ph idx="1"/>
          </p:nvPr>
        </p:nvSpPr>
        <p:spPr/>
        <p:txBody>
          <a:bodyPr>
            <a:normAutofit/>
          </a:bodyPr>
          <a:lstStyle/>
          <a:p>
            <a:r>
              <a:rPr lang="en-US" sz="1800" dirty="0"/>
              <a:t>A person cannot see the object beyond 3m distinctly. State the nature and focal length of the lens required to correct this defect of vision.</a:t>
            </a:r>
          </a:p>
          <a:p>
            <a:r>
              <a:rPr lang="en-US" sz="1800" b="1" dirty="0"/>
              <a:t>Answer</a:t>
            </a:r>
            <a:r>
              <a:rPr lang="en-US" sz="1800" dirty="0"/>
              <a:t>: The person cannot see the object beyond 3m distinctly.</a:t>
            </a:r>
          </a:p>
          <a:p>
            <a:r>
              <a:rPr lang="en-US" sz="1800" dirty="0" err="1"/>
              <a:t>i.e</a:t>
            </a:r>
            <a:r>
              <a:rPr lang="en-US" sz="1800" dirty="0"/>
              <a:t> he is suffering from myopia.</a:t>
            </a:r>
          </a:p>
          <a:p>
            <a:r>
              <a:rPr lang="en-US" sz="1800" dirty="0"/>
              <a:t>To correct this defect, concave lens will be used which can form the image of an object which is at infinite distance at 3m from eye.</a:t>
            </a:r>
          </a:p>
          <a:p>
            <a:r>
              <a:rPr lang="en-US" sz="1800" dirty="0"/>
              <a:t>U = -∞, v = -3m = -300 cm.</a:t>
            </a:r>
          </a:p>
          <a:p>
            <a:r>
              <a:rPr lang="en-US" sz="1800" dirty="0"/>
              <a:t>Lens formula: 1/f = 1/v – 1/u</a:t>
            </a:r>
          </a:p>
          <a:p>
            <a:r>
              <a:rPr lang="en-US" sz="1800" dirty="0"/>
              <a:t>1/f = 1/-300.</a:t>
            </a:r>
          </a:p>
          <a:p>
            <a:r>
              <a:rPr lang="en-US" sz="1800" dirty="0"/>
              <a:t>F = -300 cm = -3 m.</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Answer the questions</a:t>
            </a:r>
            <a:endParaRPr lang="en-US" sz="3200" dirty="0"/>
          </a:p>
        </p:txBody>
      </p:sp>
      <p:sp>
        <p:nvSpPr>
          <p:cNvPr id="3" name="Content Placeholder 2"/>
          <p:cNvSpPr>
            <a:spLocks noGrp="1"/>
          </p:cNvSpPr>
          <p:nvPr>
            <p:ph idx="1"/>
          </p:nvPr>
        </p:nvSpPr>
        <p:spPr/>
        <p:txBody>
          <a:bodyPr/>
          <a:lstStyle/>
          <a:p>
            <a:r>
              <a:rPr lang="en-US" sz="1800" dirty="0"/>
              <a:t>A person needs a lens of power -5.5 D for correcting his distant vision. For correcting his near vision he needs a lens of power + 1.5 D. What is the focal length of the lens required for correcting </a:t>
            </a:r>
            <a:r>
              <a:rPr lang="en-US" sz="1800" dirty="0" err="1"/>
              <a:t>i</a:t>
            </a:r>
            <a:r>
              <a:rPr lang="en-US" sz="1800" dirty="0"/>
              <a:t>. distant vision        ii. Near vision.</a:t>
            </a:r>
          </a:p>
          <a:p>
            <a:r>
              <a:rPr lang="en-US" sz="1800" dirty="0"/>
              <a:t>F = 1/p. </a:t>
            </a:r>
          </a:p>
          <a:p>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5791200"/>
            <a:ext cx="1752600" cy="10668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670</Words>
  <Application>Microsoft Office PowerPoint</Application>
  <PresentationFormat>On-screen Show (4:3)</PresentationFormat>
  <Paragraphs>88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 HUMAN EYE AND THE COLOURFUL WORLD</vt:lpstr>
      <vt:lpstr>Scattering of light </vt:lpstr>
      <vt:lpstr>Answer the questions</vt:lpstr>
      <vt:lpstr>Answer the questions</vt:lpstr>
      <vt:lpstr>Why the sun appears reddish at the  time of sun rise and sun set?</vt:lpstr>
      <vt:lpstr>The sky is blue</vt:lpstr>
      <vt:lpstr>PowerPoint Presentation</vt:lpstr>
      <vt:lpstr>Answer the questions</vt:lpstr>
      <vt:lpstr>Answer the questions</vt:lpstr>
      <vt:lpstr>PowerPoint Presentation</vt:lpstr>
      <vt:lpstr>Answer the questions</vt:lpstr>
      <vt:lpstr>Answer the questions</vt:lpstr>
      <vt:lpstr>Q.Define the principal focus of a concave mirror. </vt:lpstr>
      <vt:lpstr> Q.The radius of curvature of a spherical mirror is 20 cm. What is its focal length? </vt:lpstr>
      <vt:lpstr>Answer The Questions</vt:lpstr>
      <vt:lpstr> Answer The Questions</vt:lpstr>
      <vt:lpstr>Answer The 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manideepamohapatramanaswini@gmail.com</cp:lastModifiedBy>
  <cp:revision>10</cp:revision>
  <dcterms:created xsi:type="dcterms:W3CDTF">2020-07-03T06:27:02Z</dcterms:created>
  <dcterms:modified xsi:type="dcterms:W3CDTF">2022-11-19T03:55:17Z</dcterms:modified>
</cp:coreProperties>
</file>