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1" roundtripDataSignature="AMtx7miE7Hj/howFeW6cngz0ylF30sKBg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11" Type="http://customschemas.google.com/relationships/presentationmetadata" Target="metadata"/><Relationship Id="rId10" Type="http://schemas.openxmlformats.org/officeDocument/2006/relationships/slide" Target="slides/slide4.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MYMD5xA"/>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5"/>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1"/>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4"/>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1.png"/><Relationship Id="rId5" Type="http://schemas.openxmlformats.org/officeDocument/2006/relationships/image" Target="../media/image4.jpg"/><Relationship Id="rId6"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222675" y="214225"/>
            <a:ext cx="1578401" cy="783575"/>
          </a:xfrm>
          <a:prstGeom prst="rect">
            <a:avLst/>
          </a:prstGeom>
          <a:noFill/>
          <a:ln>
            <a:noFill/>
          </a:ln>
        </p:spPr>
      </p:pic>
      <p:sp>
        <p:nvSpPr>
          <p:cNvPr id="56" name="Google Shape;56;p1"/>
          <p:cNvSpPr txBox="1"/>
          <p:nvPr/>
        </p:nvSpPr>
        <p:spPr>
          <a:xfrm>
            <a:off x="88900" y="1607838"/>
            <a:ext cx="8763000" cy="1930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1" i="0" lang="en-US" sz="3000" u="none" cap="none" strike="noStrike">
                <a:solidFill>
                  <a:srgbClr val="FF0000"/>
                </a:solidFill>
                <a:latin typeface="Calibri"/>
                <a:ea typeface="Calibri"/>
                <a:cs typeface="Calibri"/>
                <a:sym typeface="Calibri"/>
              </a:rPr>
              <a:t>MUGHAL EMPIRE</a:t>
            </a:r>
            <a:endParaRPr b="1" i="0" sz="29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3100"/>
              <a:buFont typeface="Arial"/>
              <a:buNone/>
            </a:pPr>
            <a:r>
              <a:rPr b="0" i="0" lang="en-US" sz="2400" u="none" cap="none" strike="noStrike">
                <a:solidFill>
                  <a:srgbClr val="000000"/>
                </a:solidFill>
                <a:latin typeface="Calibri"/>
                <a:ea typeface="Calibri"/>
                <a:cs typeface="Calibri"/>
                <a:sym typeface="Calibri"/>
              </a:rPr>
              <a:t>SHAH JAHAN</a:t>
            </a:r>
            <a:r>
              <a:rPr b="0" i="0" lang="en-US" sz="2500" u="none" cap="none" strike="noStrike">
                <a:solidFill>
                  <a:srgbClr val="000000"/>
                </a:solidFill>
                <a:latin typeface="Calibri"/>
                <a:ea typeface="Calibri"/>
                <a:cs typeface="Calibri"/>
                <a:sym typeface="Calibri"/>
              </a:rPr>
              <a:t>(1628-1658)</a:t>
            </a:r>
            <a:endParaRPr b="0" i="0" sz="2500" u="none" cap="none" strike="noStrike">
              <a:solidFill>
                <a:srgbClr val="000000"/>
              </a:solidFill>
              <a:latin typeface="Calibri"/>
              <a:ea typeface="Calibri"/>
              <a:cs typeface="Calibri"/>
              <a:sym typeface="Calibri"/>
            </a:endParaRPr>
          </a:p>
        </p:txBody>
      </p:sp>
      <p:sp>
        <p:nvSpPr>
          <p:cNvPr id="57" name="Google Shape;57;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1"/>
          <p:cNvSpPr txBox="1"/>
          <p:nvPr/>
        </p:nvSpPr>
        <p:spPr>
          <a:xfrm>
            <a:off x="2222175" y="2571738"/>
            <a:ext cx="4764000" cy="966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 : (HISTORY)</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NUMBER:4</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NAME :THE MUGHAL EMPIRE</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pic>
        <p:nvPicPr>
          <p:cNvPr id="63" name="Google Shape;63;p2"/>
          <p:cNvPicPr preferRelativeResize="0"/>
          <p:nvPr/>
        </p:nvPicPr>
        <p:blipFill rotWithShape="1">
          <a:blip r:embed="rId4">
            <a:alphaModFix/>
          </a:blip>
          <a:srcRect b="0" l="0" r="0" t="0"/>
          <a:stretch/>
        </p:blipFill>
        <p:spPr>
          <a:xfrm>
            <a:off x="7787575" y="4378875"/>
            <a:ext cx="1232526" cy="611875"/>
          </a:xfrm>
          <a:prstGeom prst="rect">
            <a:avLst/>
          </a:prstGeom>
          <a:noFill/>
          <a:ln>
            <a:noFill/>
          </a:ln>
        </p:spPr>
      </p:pic>
      <p:sp>
        <p:nvSpPr>
          <p:cNvPr id="64" name="Google Shape;64;p2"/>
          <p:cNvSpPr txBox="1"/>
          <p:nvPr/>
        </p:nvSpPr>
        <p:spPr>
          <a:xfrm>
            <a:off x="272675" y="285050"/>
            <a:ext cx="8688300" cy="663217"/>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US" sz="2200" u="none" cap="none" strike="noStrike">
                <a:solidFill>
                  <a:srgbClr val="FF0000"/>
                </a:solidFill>
                <a:latin typeface="Arial"/>
                <a:ea typeface="Arial"/>
                <a:cs typeface="Arial"/>
                <a:sym typeface="Arial"/>
              </a:rPr>
              <a:t>THE  MUGHAL EMPIRE </a:t>
            </a:r>
            <a:endParaRPr b="1" i="0" sz="2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US" sz="1800" u="none" cap="none" strike="noStrike">
                <a:solidFill>
                  <a:srgbClr val="000000"/>
                </a:solidFill>
                <a:latin typeface="Arial"/>
                <a:ea typeface="Arial"/>
                <a:cs typeface="Arial"/>
                <a:sym typeface="Arial"/>
              </a:rPr>
              <a:t>(</a:t>
            </a:r>
            <a:r>
              <a:rPr b="0" i="0" lang="en-US" sz="1600" u="none" cap="none" strike="noStrike">
                <a:solidFill>
                  <a:srgbClr val="000000"/>
                </a:solidFill>
                <a:latin typeface="Calibri"/>
                <a:ea typeface="Calibri"/>
                <a:cs typeface="Calibri"/>
                <a:sym typeface="Calibri"/>
              </a:rPr>
              <a:t>SHAH JAHAN</a:t>
            </a:r>
            <a:r>
              <a:rPr b="0" i="0" lang="en-US" sz="1800" u="none" cap="none" strike="noStrike">
                <a:solidFill>
                  <a:srgbClr val="000000"/>
                </a:solidFill>
                <a:latin typeface="Calibri"/>
                <a:ea typeface="Calibri"/>
                <a:cs typeface="Calibri"/>
                <a:sym typeface="Calibri"/>
              </a:rPr>
              <a:t>(1628-1658)</a:t>
            </a:r>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000000"/>
              </a:solidFill>
              <a:latin typeface="Arial"/>
              <a:ea typeface="Arial"/>
              <a:cs typeface="Arial"/>
              <a:sym typeface="Arial"/>
            </a:endParaRPr>
          </a:p>
        </p:txBody>
      </p:sp>
      <p:sp>
        <p:nvSpPr>
          <p:cNvPr id="65" name="Google Shape;65;p2"/>
          <p:cNvSpPr txBox="1"/>
          <p:nvPr/>
        </p:nvSpPr>
        <p:spPr>
          <a:xfrm>
            <a:off x="227850" y="1153233"/>
            <a:ext cx="8688300" cy="417688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Calibri"/>
                <a:ea typeface="Calibri"/>
                <a:cs typeface="Calibri"/>
                <a:sym typeface="Calibri"/>
              </a:rPr>
              <a:t> eert</a:t>
            </a:r>
            <a:endParaRPr b="0" i="0" sz="1400" u="none" cap="none" strike="noStrike">
              <a:solidFill>
                <a:srgbClr val="000000"/>
              </a:solidFill>
              <a:latin typeface="Calibri"/>
              <a:ea typeface="Calibri"/>
              <a:cs typeface="Calibri"/>
              <a:sym typeface="Calibri"/>
            </a:endParaRPr>
          </a:p>
        </p:txBody>
      </p:sp>
      <p:pic>
        <p:nvPicPr>
          <p:cNvPr id="66" name="Google Shape;66;p2"/>
          <p:cNvPicPr preferRelativeResize="0"/>
          <p:nvPr/>
        </p:nvPicPr>
        <p:blipFill rotWithShape="1">
          <a:blip r:embed="rId5">
            <a:alphaModFix/>
          </a:blip>
          <a:srcRect b="0" l="0" r="0" t="0"/>
          <a:stretch/>
        </p:blipFill>
        <p:spPr>
          <a:xfrm>
            <a:off x="227850" y="1130655"/>
            <a:ext cx="3870347" cy="3588101"/>
          </a:xfrm>
          <a:prstGeom prst="rect">
            <a:avLst/>
          </a:prstGeom>
          <a:noFill/>
          <a:ln>
            <a:noFill/>
          </a:ln>
        </p:spPr>
      </p:pic>
      <p:pic>
        <p:nvPicPr>
          <p:cNvPr descr="The Taj Mahal: Can India Save This Corroding Beauty? | Discover Magazine" id="67" name="Google Shape;67;p2"/>
          <p:cNvPicPr preferRelativeResize="0"/>
          <p:nvPr/>
        </p:nvPicPr>
        <p:blipFill rotWithShape="1">
          <a:blip r:embed="rId6">
            <a:alphaModFix/>
          </a:blip>
          <a:srcRect b="0" l="0" r="0" t="0"/>
          <a:stretch/>
        </p:blipFill>
        <p:spPr>
          <a:xfrm>
            <a:off x="4357511" y="1130655"/>
            <a:ext cx="4513814" cy="35881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id="72" name="Google Shape;72;p3"/>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73" name="Google Shape;73;p3"/>
          <p:cNvSpPr txBox="1"/>
          <p:nvPr/>
        </p:nvSpPr>
        <p:spPr>
          <a:xfrm>
            <a:off x="0" y="240563"/>
            <a:ext cx="8688300" cy="7809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1" i="0" lang="en-US" sz="2400" u="none" cap="none" strike="noStrike">
                <a:solidFill>
                  <a:srgbClr val="FF0000"/>
                </a:solidFill>
                <a:latin typeface="Calibri"/>
                <a:ea typeface="Calibri"/>
                <a:cs typeface="Calibri"/>
                <a:sym typeface="Calibri"/>
              </a:rPr>
              <a:t>MUGHAL EMPIRE</a:t>
            </a:r>
            <a:endParaRPr/>
          </a:p>
          <a:p>
            <a:pPr indent="0" lvl="0" marL="0" marR="0" rtl="0" algn="ctr">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AURANGZEB(1658-1707)</a:t>
            </a:r>
            <a:endParaRPr/>
          </a:p>
          <a:p>
            <a:pPr indent="0" lvl="0" marL="0" marR="0" rtl="0" algn="ctr">
              <a:lnSpc>
                <a:spcPct val="100000"/>
              </a:lnSpc>
              <a:spcBef>
                <a:spcPts val="0"/>
              </a:spcBef>
              <a:spcAft>
                <a:spcPts val="0"/>
              </a:spcAft>
              <a:buClr>
                <a:srgbClr val="000000"/>
              </a:buClr>
              <a:buSzPts val="3100"/>
              <a:buFont typeface="Arial"/>
              <a:buNone/>
            </a:pPr>
            <a:r>
              <a:t/>
            </a:r>
            <a:endParaRPr b="1" i="0" sz="2400" u="none" cap="none" strike="noStrike">
              <a:solidFill>
                <a:srgbClr val="FF0000"/>
              </a:solidFill>
              <a:latin typeface="Calibri"/>
              <a:ea typeface="Calibri"/>
              <a:cs typeface="Calibri"/>
              <a:sym typeface="Calibri"/>
            </a:endParaRPr>
          </a:p>
        </p:txBody>
      </p:sp>
      <p:sp>
        <p:nvSpPr>
          <p:cNvPr id="74" name="Google Shape;74;p3"/>
          <p:cNvSpPr txBox="1"/>
          <p:nvPr/>
        </p:nvSpPr>
        <p:spPr>
          <a:xfrm>
            <a:off x="272675" y="1128890"/>
            <a:ext cx="3994525" cy="3774048"/>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37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Aurangazeb was one of the ablest kings of the Mughal.</a:t>
            </a:r>
            <a:endParaRPr b="0" i="0" sz="1800" u="none" cap="none" strike="noStrike">
              <a:solidFill>
                <a:srgbClr val="000000"/>
              </a:solidFill>
              <a:latin typeface="Calibri"/>
              <a:ea typeface="Calibri"/>
              <a:cs typeface="Calibri"/>
              <a:sym typeface="Calibri"/>
            </a:endParaRPr>
          </a:p>
          <a:p>
            <a:pPr indent="-342900" lvl="0" marL="342900" marR="0" rtl="0" algn="l">
              <a:lnSpc>
                <a:spcPct val="100000"/>
              </a:lnSpc>
              <a:spcBef>
                <a:spcPts val="37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He assumed the title Alamgir, World Conqueror.</a:t>
            </a:r>
            <a:endParaRPr b="0" i="0" sz="1800" u="none" cap="none" strike="noStrike">
              <a:solidFill>
                <a:srgbClr val="000000"/>
              </a:solidFill>
              <a:latin typeface="Calibri"/>
              <a:ea typeface="Calibri"/>
              <a:cs typeface="Calibri"/>
              <a:sym typeface="Calibri"/>
            </a:endParaRPr>
          </a:p>
          <a:p>
            <a:pPr indent="-342900" lvl="0" marL="342900" marR="0" rtl="0" algn="l">
              <a:lnSpc>
                <a:spcPct val="100000"/>
              </a:lnSpc>
              <a:spcBef>
                <a:spcPts val="37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In his first ten years of reign, his military campaigns were a great success.</a:t>
            </a:r>
            <a:endParaRPr b="0" i="0" sz="1800" u="none" cap="none" strike="noStrike">
              <a:solidFill>
                <a:srgbClr val="000000"/>
              </a:solidFill>
              <a:latin typeface="Calibri"/>
              <a:ea typeface="Calibri"/>
              <a:cs typeface="Calibri"/>
              <a:sym typeface="Calibri"/>
            </a:endParaRPr>
          </a:p>
          <a:p>
            <a:pPr indent="-342900" lvl="0" marL="342900" marR="0" rtl="0" algn="l">
              <a:lnSpc>
                <a:spcPct val="100000"/>
              </a:lnSpc>
              <a:spcBef>
                <a:spcPts val="37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But in the latter part of his reign, he faced serious difficulties.</a:t>
            </a:r>
            <a:endParaRPr b="0" i="0" sz="1800" u="none" cap="none" strike="noStrike">
              <a:solidFill>
                <a:srgbClr val="000000"/>
              </a:solidFill>
              <a:latin typeface="Calibri"/>
              <a:ea typeface="Calibri"/>
              <a:cs typeface="Calibri"/>
              <a:sym typeface="Calibri"/>
            </a:endParaRPr>
          </a:p>
          <a:p>
            <a:pPr indent="-342900" lvl="0" marL="342900" marR="0" rtl="0" algn="l">
              <a:lnSpc>
                <a:spcPct val="100000"/>
              </a:lnSpc>
              <a:spcBef>
                <a:spcPts val="37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The Jats and Satnamis and also the Sikhs revolted against him due to his harsh religious policy.</a:t>
            </a:r>
            <a:endParaRPr b="0" i="0" sz="1800" u="none" cap="none" strike="noStrike">
              <a:solidFill>
                <a:srgbClr val="000000"/>
              </a:solidFill>
              <a:latin typeface="Calibri"/>
              <a:ea typeface="Calibri"/>
              <a:cs typeface="Calibri"/>
              <a:sym typeface="Calibri"/>
            </a:endParaRPr>
          </a:p>
        </p:txBody>
      </p:sp>
      <p:pic>
        <p:nvPicPr>
          <p:cNvPr descr="Battle of Gyan Vapi @ Kashi Vishwanath Temple Naga Sadhus.vs. Aurangazeb -  Bong Haat Binodon" id="75" name="Google Shape;75;p3"/>
          <p:cNvPicPr preferRelativeResize="0"/>
          <p:nvPr/>
        </p:nvPicPr>
        <p:blipFill rotWithShape="1">
          <a:blip r:embed="rId4">
            <a:alphaModFix/>
          </a:blip>
          <a:srcRect b="0" l="0" r="0" t="0"/>
          <a:stretch/>
        </p:blipFill>
        <p:spPr>
          <a:xfrm>
            <a:off x="4086578" y="1320800"/>
            <a:ext cx="4784748" cy="326548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4"/>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81" name="Google Shape;81;p4"/>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