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7"/>
  </p:notesMasterIdLst>
  <p:sldIdLst>
    <p:sldId id="256" r:id="rId2"/>
    <p:sldId id="257" r:id="rId3"/>
    <p:sldId id="258" r:id="rId4"/>
    <p:sldId id="259" r:id="rId5"/>
    <p:sldId id="260" r:id="rId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8" d="100"/>
          <a:sy n="48" d="100"/>
        </p:scale>
        <p:origin x="1146" y="6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IN"/>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7DFC733-2756-406A-90D6-FACE9EE9D9FE}" type="datetimeFigureOut">
              <a:rPr lang="en-IN" smtClean="0"/>
              <a:pPr/>
              <a:t>29-04-2021</a:t>
            </a:fld>
            <a:endParaRPr lang="en-IN"/>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IN"/>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IN"/>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F4883F0-E13B-499C-8331-60F5A6CD64D0}" type="slidenum">
              <a:rPr lang="en-IN" smtClean="0"/>
              <a:pPr/>
              <a:t>‹#›</a:t>
            </a:fld>
            <a:endParaRPr lang="en-IN"/>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1: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2" name="Google Shape;52;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3"/>
        <p:cNvGrpSpPr/>
        <p:nvPr/>
      </p:nvGrpSpPr>
      <p:grpSpPr>
        <a:xfrm>
          <a:off x="0" y="0"/>
          <a:ext cx="0" cy="0"/>
          <a:chOff x="0" y="0"/>
          <a:chExt cx="0" cy="0"/>
        </a:xfrm>
      </p:grpSpPr>
      <p:sp>
        <p:nvSpPr>
          <p:cNvPr id="74" name="Google Shape;74;p4: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5" name="Google Shape;75;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4/29/2021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4/29/2021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4/29/2021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Title and body" type="tx">
  <p:cSld name="Title and body">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311700" y="593367"/>
            <a:ext cx="8520600" cy="7636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15" name="Google Shape;15;p3"/>
          <p:cNvSpPr txBox="1">
            <a:spLocks noGrp="1"/>
          </p:cNvSpPr>
          <p:nvPr>
            <p:ph type="body" idx="1"/>
          </p:nvPr>
        </p:nvSpPr>
        <p:spPr>
          <a:xfrm>
            <a:off x="311700" y="1536633"/>
            <a:ext cx="8520600" cy="4555200"/>
          </a:xfrm>
          <a:prstGeom prst="rect">
            <a:avLst/>
          </a:prstGeom>
          <a:noFill/>
          <a:ln>
            <a:noFill/>
          </a:ln>
        </p:spPr>
        <p:txBody>
          <a:bodyPr spcFirstLastPara="1" wrap="square" lIns="91425" tIns="91425" rIns="91425" bIns="91425" anchor="t" anchorCtr="0">
            <a:noAutofit/>
          </a:bodyPr>
          <a:lstStyle>
            <a:lvl1pPr marL="457200" lvl="0" indent="-342900" algn="l">
              <a:lnSpc>
                <a:spcPct val="115000"/>
              </a:lnSpc>
              <a:spcBef>
                <a:spcPts val="0"/>
              </a:spcBef>
              <a:spcAft>
                <a:spcPts val="0"/>
              </a:spcAft>
              <a:buSzPts val="1800"/>
              <a:buChar char="●"/>
              <a:defRPr/>
            </a:lvl1pPr>
            <a:lvl2pPr marL="914400" lvl="1" indent="-317500" algn="l">
              <a:lnSpc>
                <a:spcPct val="115000"/>
              </a:lnSpc>
              <a:spcBef>
                <a:spcPts val="1600"/>
              </a:spcBef>
              <a:spcAft>
                <a:spcPts val="0"/>
              </a:spcAft>
              <a:buSzPts val="1400"/>
              <a:buChar char="○"/>
              <a:defRPr/>
            </a:lvl2pPr>
            <a:lvl3pPr marL="1371600" lvl="2" indent="-317500" algn="l">
              <a:lnSpc>
                <a:spcPct val="115000"/>
              </a:lnSpc>
              <a:spcBef>
                <a:spcPts val="1600"/>
              </a:spcBef>
              <a:spcAft>
                <a:spcPts val="0"/>
              </a:spcAft>
              <a:buSzPts val="1400"/>
              <a:buChar char="■"/>
              <a:defRPr/>
            </a:lvl3pPr>
            <a:lvl4pPr marL="1828800" lvl="3" indent="-317500" algn="l">
              <a:lnSpc>
                <a:spcPct val="115000"/>
              </a:lnSpc>
              <a:spcBef>
                <a:spcPts val="1600"/>
              </a:spcBef>
              <a:spcAft>
                <a:spcPts val="0"/>
              </a:spcAft>
              <a:buSzPts val="1400"/>
              <a:buChar char="●"/>
              <a:defRPr/>
            </a:lvl4pPr>
            <a:lvl5pPr marL="2286000" lvl="4" indent="-317500" algn="l">
              <a:lnSpc>
                <a:spcPct val="115000"/>
              </a:lnSpc>
              <a:spcBef>
                <a:spcPts val="1600"/>
              </a:spcBef>
              <a:spcAft>
                <a:spcPts val="0"/>
              </a:spcAft>
              <a:buSzPts val="1400"/>
              <a:buChar char="○"/>
              <a:defRPr/>
            </a:lvl5pPr>
            <a:lvl6pPr marL="2743200" lvl="5" indent="-317500" algn="l">
              <a:lnSpc>
                <a:spcPct val="115000"/>
              </a:lnSpc>
              <a:spcBef>
                <a:spcPts val="1600"/>
              </a:spcBef>
              <a:spcAft>
                <a:spcPts val="0"/>
              </a:spcAft>
              <a:buSzPts val="1400"/>
              <a:buChar char="■"/>
              <a:defRPr/>
            </a:lvl6pPr>
            <a:lvl7pPr marL="3200400" lvl="6" indent="-317500" algn="l">
              <a:lnSpc>
                <a:spcPct val="115000"/>
              </a:lnSpc>
              <a:spcBef>
                <a:spcPts val="1600"/>
              </a:spcBef>
              <a:spcAft>
                <a:spcPts val="0"/>
              </a:spcAft>
              <a:buSzPts val="1400"/>
              <a:buChar char="●"/>
              <a:defRPr/>
            </a:lvl7pPr>
            <a:lvl8pPr marL="3657600" lvl="7" indent="-317500" algn="l">
              <a:lnSpc>
                <a:spcPct val="115000"/>
              </a:lnSpc>
              <a:spcBef>
                <a:spcPts val="1600"/>
              </a:spcBef>
              <a:spcAft>
                <a:spcPts val="0"/>
              </a:spcAft>
              <a:buSzPts val="1400"/>
              <a:buChar char="○"/>
              <a:defRPr/>
            </a:lvl8pPr>
            <a:lvl9pPr marL="4114800" lvl="8" indent="-317500" algn="l">
              <a:lnSpc>
                <a:spcPct val="115000"/>
              </a:lnSpc>
              <a:spcBef>
                <a:spcPts val="1600"/>
              </a:spcBef>
              <a:spcAft>
                <a:spcPts val="1600"/>
              </a:spcAft>
              <a:buSzPts val="1400"/>
              <a:buChar char="■"/>
              <a:defRPr/>
            </a:lvl9pPr>
          </a:lstStyle>
          <a:p>
            <a:endParaRPr/>
          </a:p>
        </p:txBody>
      </p:sp>
      <p:sp>
        <p:nvSpPr>
          <p:cNvPr id="16" name="Google Shape;16;p3"/>
          <p:cNvSpPr txBox="1">
            <a:spLocks noGrp="1"/>
          </p:cNvSpPr>
          <p:nvPr>
            <p:ph type="sldNum" idx="12"/>
          </p:nvPr>
        </p:nvSpPr>
        <p:spPr>
          <a:xfrm>
            <a:off x="8472458" y="6217623"/>
            <a:ext cx="548700" cy="5248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4/29/2021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4/29/2021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4/29/2021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4/29/2021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4/29/2021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4/29/2021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4/29/2021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4/29/2021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4/29/2021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hyperlink" Target="3.pptx" TargetMode="External"/><Relationship Id="rId1" Type="http://schemas.openxmlformats.org/officeDocument/2006/relationships/slideLayout" Target="../slideLayouts/slideLayout8.xml"/><Relationship Id="rId6" Type="http://schemas.openxmlformats.org/officeDocument/2006/relationships/image" Target="../media/image5.jpeg"/><Relationship Id="rId5" Type="http://schemas.openxmlformats.org/officeDocument/2006/relationships/image" Target="../media/image4.jpeg"/><Relationship Id="rId4" Type="http://schemas.openxmlformats.org/officeDocument/2006/relationships/hyperlink" Target="2.pptx" TargetMode="External"/></Relationships>
</file>

<file path=ppt/slides/_rels/slide3.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image" Target="../media/image8.jpeg"/><Relationship Id="rId1" Type="http://schemas.openxmlformats.org/officeDocument/2006/relationships/slideLayout" Target="../slideLayouts/slideLayout7.xml"/><Relationship Id="rId5" Type="http://schemas.openxmlformats.org/officeDocument/2006/relationships/hyperlink" Target="3.pptx" TargetMode="External"/><Relationship Id="rId4" Type="http://schemas.openxmlformats.org/officeDocument/2006/relationships/hyperlink" Target="https://youtu.be/acb6yl0rUec" TargetMode="External"/></Relationships>
</file>

<file path=ppt/slides/_rels/slide5.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4" name="Google Shape;54;p13"/>
          <p:cNvPicPr preferRelativeResize="0"/>
          <p:nvPr/>
        </p:nvPicPr>
        <p:blipFill rotWithShape="1">
          <a:blip r:embed="rId3" cstate="print">
            <a:alphaModFix/>
          </a:blip>
          <a:srcRect/>
          <a:stretch/>
        </p:blipFill>
        <p:spPr>
          <a:xfrm>
            <a:off x="0" y="5036853"/>
            <a:ext cx="9144000" cy="1821147"/>
          </a:xfrm>
          <a:prstGeom prst="rect">
            <a:avLst/>
          </a:prstGeom>
          <a:noFill/>
          <a:ln>
            <a:noFill/>
          </a:ln>
        </p:spPr>
      </p:pic>
      <p:pic>
        <p:nvPicPr>
          <p:cNvPr id="55" name="Google Shape;55;p13"/>
          <p:cNvPicPr preferRelativeResize="0"/>
          <p:nvPr/>
        </p:nvPicPr>
        <p:blipFill rotWithShape="1">
          <a:blip r:embed="rId4" cstate="print">
            <a:alphaModFix/>
          </a:blip>
          <a:srcRect/>
          <a:stretch/>
        </p:blipFill>
        <p:spPr>
          <a:xfrm>
            <a:off x="222676" y="285634"/>
            <a:ext cx="1578401" cy="1044767"/>
          </a:xfrm>
          <a:prstGeom prst="rect">
            <a:avLst/>
          </a:prstGeom>
          <a:noFill/>
          <a:ln>
            <a:noFill/>
          </a:ln>
        </p:spPr>
      </p:pic>
      <p:sp>
        <p:nvSpPr>
          <p:cNvPr id="56" name="Google Shape;56;p13"/>
          <p:cNvSpPr txBox="1"/>
          <p:nvPr/>
        </p:nvSpPr>
        <p:spPr>
          <a:xfrm>
            <a:off x="222675" y="2141800"/>
            <a:ext cx="8763000" cy="2574400"/>
          </a:xfrm>
          <a:prstGeom prst="rect">
            <a:avLst/>
          </a:prstGeom>
          <a:noFill/>
          <a:ln>
            <a:noFill/>
          </a:ln>
        </p:spPr>
        <p:txBody>
          <a:bodyPr spcFirstLastPara="1" wrap="square" lIns="91425" tIns="91425" rIns="91425" bIns="91425" anchor="t" anchorCtr="0">
            <a:noAutofit/>
          </a:bodyPr>
          <a:lstStyle/>
          <a:p>
            <a:pPr marL="0" marR="0" lvl="0" indent="0" algn="ctr" rtl="0">
              <a:lnSpc>
                <a:spcPct val="100000"/>
              </a:lnSpc>
              <a:spcBef>
                <a:spcPts val="0"/>
              </a:spcBef>
              <a:spcAft>
                <a:spcPts val="0"/>
              </a:spcAft>
              <a:buClr>
                <a:srgbClr val="000000"/>
              </a:buClr>
              <a:buSzPts val="3100"/>
              <a:buFont typeface="Arial"/>
              <a:buNone/>
            </a:pPr>
            <a:r>
              <a:rPr lang="en" sz="3000" b="1" i="0" u="none" strike="noStrike" cap="none" dirty="0">
                <a:solidFill>
                  <a:srgbClr val="FF0000"/>
                </a:solidFill>
                <a:ea typeface="Calibri"/>
                <a:cs typeface="Calibri"/>
                <a:sym typeface="Calibri"/>
              </a:rPr>
              <a:t>THE ESTABLISHMENT OF COMPANY POWER</a:t>
            </a:r>
          </a:p>
          <a:p>
            <a:pPr algn="ctr">
              <a:buClr>
                <a:srgbClr val="000000"/>
              </a:buClr>
              <a:buSzPts val="3100"/>
            </a:pPr>
            <a:r>
              <a:rPr lang="en-IN" dirty="0">
                <a:ea typeface="Arial Unicode MS" pitchFamily="34" charset="-128"/>
                <a:cs typeface="Arial Unicode MS" pitchFamily="34" charset="-128"/>
              </a:rPr>
              <a:t>The conquest of Mysore,</a:t>
            </a:r>
            <a:r>
              <a:rPr lang="en-IN" dirty="0"/>
              <a:t> The Anglo –Mysore War,</a:t>
            </a:r>
            <a:r>
              <a:rPr lang="en-IN" dirty="0">
                <a:ea typeface="Arial Unicode MS" pitchFamily="34" charset="-128"/>
                <a:cs typeface="Arial Unicode MS" pitchFamily="34" charset="-128"/>
              </a:rPr>
              <a:t> Strategies used by the British </a:t>
            </a:r>
          </a:p>
          <a:p>
            <a:pPr algn="ctr">
              <a:buClr>
                <a:srgbClr val="000000"/>
              </a:buClr>
              <a:buSzPts val="3100"/>
            </a:pPr>
            <a:endParaRPr lang="en-IN" sz="3200" u="sng" dirty="0">
              <a:latin typeface="Century Gothic" pitchFamily="34" charset="0"/>
            </a:endParaRPr>
          </a:p>
          <a:p>
            <a:pPr algn="ctr">
              <a:buClr>
                <a:srgbClr val="000000"/>
              </a:buClr>
              <a:buSzPts val="3100"/>
            </a:pPr>
            <a:endParaRPr lang="en-IN" sz="3200" dirty="0">
              <a:latin typeface="Arial Unicode MS" pitchFamily="34" charset="-128"/>
              <a:ea typeface="Arial Unicode MS" pitchFamily="34" charset="-128"/>
              <a:cs typeface="Arial Unicode MS" pitchFamily="34" charset="-128"/>
            </a:endParaRPr>
          </a:p>
          <a:p>
            <a:pPr marL="0" marR="0" lvl="0" indent="0" algn="ctr" rtl="0">
              <a:lnSpc>
                <a:spcPct val="100000"/>
              </a:lnSpc>
              <a:spcBef>
                <a:spcPts val="0"/>
              </a:spcBef>
              <a:spcAft>
                <a:spcPts val="0"/>
              </a:spcAft>
              <a:buClr>
                <a:srgbClr val="000000"/>
              </a:buClr>
              <a:buSzPts val="3100"/>
              <a:buFont typeface="Arial"/>
              <a:buNone/>
            </a:pPr>
            <a:endParaRPr sz="2900" b="1" i="0" u="none" strike="noStrike" cap="none" dirty="0">
              <a:solidFill>
                <a:srgbClr val="FF0000"/>
              </a:solidFill>
              <a:latin typeface="Calibri"/>
              <a:ea typeface="Calibri"/>
              <a:cs typeface="Calibri"/>
              <a:sym typeface="Calibri"/>
            </a:endParaRPr>
          </a:p>
        </p:txBody>
      </p:sp>
      <p:sp>
        <p:nvSpPr>
          <p:cNvPr id="57" name="Google Shape;57;p13"/>
          <p:cNvSpPr txBox="1"/>
          <p:nvPr/>
        </p:nvSpPr>
        <p:spPr>
          <a:xfrm>
            <a:off x="5874275" y="131167"/>
            <a:ext cx="3176100" cy="16900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58" name="Google Shape;58;p13"/>
          <p:cNvSpPr txBox="1"/>
          <p:nvPr/>
        </p:nvSpPr>
        <p:spPr>
          <a:xfrm>
            <a:off x="1600200" y="3428984"/>
            <a:ext cx="6477000" cy="12892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b="1" dirty="0"/>
              <a:t>SUBJECT : HISTORY</a:t>
            </a:r>
            <a:endParaRPr b="1" dirty="0"/>
          </a:p>
          <a:p>
            <a:pPr marL="0" lvl="0" indent="0" algn="l" rtl="0">
              <a:spcBef>
                <a:spcPts val="0"/>
              </a:spcBef>
              <a:spcAft>
                <a:spcPts val="0"/>
              </a:spcAft>
              <a:buNone/>
            </a:pPr>
            <a:r>
              <a:rPr lang="en" b="1" dirty="0"/>
              <a:t>CHAPTER NUMBER:2</a:t>
            </a:r>
            <a:endParaRPr b="1" dirty="0"/>
          </a:p>
          <a:p>
            <a:pPr marL="0" lvl="0" indent="0" algn="l" rtl="0">
              <a:spcBef>
                <a:spcPts val="0"/>
              </a:spcBef>
              <a:spcAft>
                <a:spcPts val="0"/>
              </a:spcAft>
              <a:buNone/>
            </a:pPr>
            <a:r>
              <a:rPr lang="en" b="1" dirty="0"/>
              <a:t>CHAPTER NAME :THE ESTABLISHMENT OF COMPANY POWER</a:t>
            </a:r>
            <a:endParaRPr b="1"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52400" y="228600"/>
            <a:ext cx="5867400" cy="4555093"/>
          </a:xfrm>
          <a:prstGeom prst="rect">
            <a:avLst/>
          </a:prstGeom>
        </p:spPr>
        <p:txBody>
          <a:bodyPr wrap="square">
            <a:spAutoFit/>
          </a:bodyPr>
          <a:lstStyle/>
          <a:p>
            <a:pPr algn="ctr"/>
            <a:r>
              <a:rPr lang="en-IN" sz="2400" dirty="0">
                <a:ea typeface="Arial Unicode MS" pitchFamily="34" charset="-128"/>
                <a:cs typeface="Arial Unicode MS" pitchFamily="34" charset="-128"/>
                <a:hlinkClick r:id="rId2" action="ppaction://hlinkpres?slideindex=1&amp;slidetitle="/>
              </a:rPr>
              <a:t>https</a:t>
            </a:r>
            <a:r>
              <a:rPr lang="en-IN" sz="2400" dirty="0">
                <a:ea typeface="Arial Unicode MS" pitchFamily="34" charset="-128"/>
                <a:cs typeface="Arial Unicode MS" pitchFamily="34" charset="-128"/>
              </a:rPr>
              <a:t>://youtu.be/_oXAxX9QEpkThe conquest of Mysore</a:t>
            </a:r>
          </a:p>
          <a:p>
            <a:pPr algn="ctr"/>
            <a:r>
              <a:rPr lang="en-IN" sz="1600" dirty="0"/>
              <a:t>The stiffest opposition to British power in South India came from the state of Mysore. In 1761 </a:t>
            </a:r>
            <a:r>
              <a:rPr lang="en-IN" sz="1600" dirty="0" err="1"/>
              <a:t>Hyder</a:t>
            </a:r>
            <a:r>
              <a:rPr lang="en-IN" sz="1600" dirty="0"/>
              <a:t> Ali became the ruler of Mysore.  After his death his son </a:t>
            </a:r>
            <a:r>
              <a:rPr lang="en-IN" sz="1600" dirty="0" err="1"/>
              <a:t>Tipu</a:t>
            </a:r>
            <a:r>
              <a:rPr lang="en-IN" sz="1600" dirty="0"/>
              <a:t> Sultan became the ruler. Both of them  transformed Mysore in to a powerful kingdom</a:t>
            </a:r>
          </a:p>
          <a:p>
            <a:pPr algn="ctr"/>
            <a:r>
              <a:rPr lang="en-IN" sz="1600" dirty="0"/>
              <a:t>In order to annex Mysore four battles were fought between the British and the kingdom of Mysore. </a:t>
            </a:r>
          </a:p>
          <a:p>
            <a:pPr algn="ctr"/>
            <a:r>
              <a:rPr lang="en-IN" u="sng" dirty="0"/>
              <a:t>The Anglo –Mysore War</a:t>
            </a:r>
          </a:p>
          <a:p>
            <a:pPr algn="ctr"/>
            <a:r>
              <a:rPr lang="en-IN" sz="1600" dirty="0"/>
              <a:t>In the third Anglo Mysore war (1790-1792) Lord Cornwallis, the Governor General of British entered into an alliance with Marathas and the </a:t>
            </a:r>
            <a:r>
              <a:rPr lang="en-IN" sz="1600" dirty="0" err="1"/>
              <a:t>Nizam</a:t>
            </a:r>
            <a:r>
              <a:rPr lang="en-IN" sz="1600" dirty="0"/>
              <a:t> of Hyderabad. Their joint forces defeated </a:t>
            </a:r>
            <a:r>
              <a:rPr lang="en-IN" sz="1600" dirty="0" err="1"/>
              <a:t>Tipu</a:t>
            </a:r>
            <a:r>
              <a:rPr lang="en-IN" sz="1600" dirty="0"/>
              <a:t> Sultan. In 1799 the British defeated </a:t>
            </a:r>
            <a:r>
              <a:rPr lang="en-IN" sz="1600" dirty="0" err="1"/>
              <a:t>Tipu</a:t>
            </a:r>
            <a:r>
              <a:rPr lang="en-IN" sz="1600" dirty="0"/>
              <a:t> at </a:t>
            </a:r>
            <a:r>
              <a:rPr lang="en-IN" sz="1600" dirty="0" err="1"/>
              <a:t>Seringapatam</a:t>
            </a:r>
            <a:r>
              <a:rPr lang="en-IN" sz="1600" dirty="0"/>
              <a:t> in the fourth Anglo Mysore war.</a:t>
            </a:r>
          </a:p>
          <a:p>
            <a:pPr algn="ctr"/>
            <a:r>
              <a:rPr lang="en-IN" sz="1600" dirty="0"/>
              <a:t> </a:t>
            </a:r>
          </a:p>
          <a:p>
            <a:pPr algn="ctr"/>
            <a:endParaRPr lang="en-IN" sz="1600" dirty="0"/>
          </a:p>
          <a:p>
            <a:pPr algn="ctr"/>
            <a:endParaRPr lang="en-IN" sz="1600" dirty="0"/>
          </a:p>
        </p:txBody>
      </p:sp>
      <p:pic>
        <p:nvPicPr>
          <p:cNvPr id="7" name="Content Placeholder 6" descr="Picture3.jpg"/>
          <p:cNvPicPr>
            <a:picLocks noGrp="1" noChangeAspect="1"/>
          </p:cNvPicPr>
          <p:nvPr>
            <p:ph idx="1"/>
          </p:nvPr>
        </p:nvPicPr>
        <p:blipFill>
          <a:blip r:embed="rId3" cstate="print"/>
          <a:stretch>
            <a:fillRect/>
          </a:stretch>
        </p:blipFill>
        <p:spPr>
          <a:xfrm>
            <a:off x="6019800" y="228600"/>
            <a:ext cx="2905472" cy="2304256"/>
          </a:xfrm>
        </p:spPr>
      </p:pic>
      <p:sp>
        <p:nvSpPr>
          <p:cNvPr id="6" name="Text Placeholder 5"/>
          <p:cNvSpPr>
            <a:spLocks noGrp="1"/>
          </p:cNvSpPr>
          <p:nvPr>
            <p:ph type="body" sz="half" idx="2"/>
          </p:nvPr>
        </p:nvSpPr>
        <p:spPr>
          <a:xfrm>
            <a:off x="5791200" y="2590800"/>
            <a:ext cx="3143944" cy="838200"/>
          </a:xfrm>
        </p:spPr>
        <p:txBody>
          <a:bodyPr>
            <a:normAutofit fontScale="92500"/>
          </a:bodyPr>
          <a:lstStyle/>
          <a:p>
            <a:r>
              <a:rPr lang="en-IN" sz="1800" u="sng" dirty="0"/>
              <a:t>Result of the war</a:t>
            </a:r>
          </a:p>
          <a:p>
            <a:r>
              <a:rPr lang="en-IN" dirty="0"/>
              <a:t>The victory over Mysore paved the way for the total control of India by the British.</a:t>
            </a:r>
          </a:p>
          <a:p>
            <a:endParaRPr lang="en-IN" sz="1050" dirty="0"/>
          </a:p>
        </p:txBody>
      </p:sp>
      <p:sp>
        <p:nvSpPr>
          <p:cNvPr id="8" name="TextBox 7">
            <a:hlinkClick r:id="rId4" action="ppaction://hlinkpres?slideindex=1&amp;slidetitle="/>
          </p:cNvPr>
          <p:cNvSpPr txBox="1"/>
          <p:nvPr/>
        </p:nvSpPr>
        <p:spPr>
          <a:xfrm>
            <a:off x="76200" y="5791200"/>
            <a:ext cx="3733800" cy="923330"/>
          </a:xfrm>
          <a:prstGeom prst="rect">
            <a:avLst/>
          </a:prstGeom>
          <a:noFill/>
        </p:spPr>
        <p:txBody>
          <a:bodyPr wrap="square" rtlCol="0">
            <a:spAutoFit/>
          </a:bodyPr>
          <a:lstStyle/>
          <a:p>
            <a:r>
              <a:rPr lang="en-US" dirty="0" err="1"/>
              <a:t>Videolink</a:t>
            </a:r>
            <a:r>
              <a:rPr lang="en-US" dirty="0"/>
              <a:t>:</a:t>
            </a:r>
          </a:p>
          <a:p>
            <a:r>
              <a:rPr lang="en-US" dirty="0">
                <a:hlinkClick r:id="rId4" action="ppaction://hlinkpres?slideindex=1&amp;slidetitle="/>
              </a:rPr>
              <a:t>https://www.youtube.com/watch?v=vT4Vd8jh2NU&amp;feature=youtu.be</a:t>
            </a:r>
            <a:endParaRPr lang="en-US" dirty="0"/>
          </a:p>
        </p:txBody>
      </p:sp>
      <p:pic>
        <p:nvPicPr>
          <p:cNvPr id="1026" name="Picture 2" descr="C:\Users\Jancy Tom\Downloads\download (3).jpg"/>
          <p:cNvPicPr>
            <a:picLocks noChangeAspect="1" noChangeArrowheads="1"/>
          </p:cNvPicPr>
          <p:nvPr/>
        </p:nvPicPr>
        <p:blipFill>
          <a:blip r:embed="rId5" cstate="print"/>
          <a:srcRect/>
          <a:stretch>
            <a:fillRect/>
          </a:stretch>
        </p:blipFill>
        <p:spPr bwMode="auto">
          <a:xfrm>
            <a:off x="228600" y="3657600"/>
            <a:ext cx="3116580" cy="2105827"/>
          </a:xfrm>
          <a:prstGeom prst="rect">
            <a:avLst/>
          </a:prstGeom>
          <a:noFill/>
        </p:spPr>
      </p:pic>
      <p:pic>
        <p:nvPicPr>
          <p:cNvPr id="1027" name="Picture 3" descr="C:\Users\Jancy Tom\Downloads\assault-British-Seringapatam-Mysore-War-Richard-Caton-1894.jpg"/>
          <p:cNvPicPr>
            <a:picLocks noChangeAspect="1" noChangeArrowheads="1"/>
          </p:cNvPicPr>
          <p:nvPr/>
        </p:nvPicPr>
        <p:blipFill>
          <a:blip r:embed="rId6" cstate="print"/>
          <a:srcRect/>
          <a:stretch>
            <a:fillRect/>
          </a:stretch>
        </p:blipFill>
        <p:spPr bwMode="auto">
          <a:xfrm>
            <a:off x="3962400" y="3505200"/>
            <a:ext cx="5029200" cy="3124200"/>
          </a:xfrm>
          <a:prstGeom prst="rect">
            <a:avLst/>
          </a:prstGeom>
          <a:noFill/>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304800" y="381000"/>
            <a:ext cx="3271601" cy="400110"/>
          </a:xfrm>
          <a:prstGeom prst="rect">
            <a:avLst/>
          </a:prstGeom>
        </p:spPr>
        <p:txBody>
          <a:bodyPr wrap="none">
            <a:spAutoFit/>
          </a:bodyPr>
          <a:lstStyle/>
          <a:p>
            <a:pPr algn="ctr"/>
            <a:r>
              <a:rPr lang="en-IN" sz="2000" dirty="0">
                <a:ea typeface="Arial Unicode MS" pitchFamily="34" charset="-128"/>
                <a:cs typeface="Arial Unicode MS" pitchFamily="34" charset="-128"/>
              </a:rPr>
              <a:t>Strategies used by the British </a:t>
            </a:r>
          </a:p>
        </p:txBody>
      </p:sp>
      <p:sp>
        <p:nvSpPr>
          <p:cNvPr id="6" name="Rectangle 5"/>
          <p:cNvSpPr/>
          <p:nvPr/>
        </p:nvSpPr>
        <p:spPr>
          <a:xfrm>
            <a:off x="304800" y="1143000"/>
            <a:ext cx="3587824" cy="1938992"/>
          </a:xfrm>
          <a:prstGeom prst="rect">
            <a:avLst/>
          </a:prstGeom>
        </p:spPr>
        <p:txBody>
          <a:bodyPr wrap="square">
            <a:spAutoFit/>
          </a:bodyPr>
          <a:lstStyle/>
          <a:p>
            <a:pPr marL="342900" indent="-342900"/>
            <a:r>
              <a:rPr lang="en-IN" sz="2000" dirty="0"/>
              <a:t>The British used three strategies other than war to annex Indian territories. They are</a:t>
            </a:r>
          </a:p>
          <a:p>
            <a:pPr marL="342900" indent="-342900">
              <a:buFont typeface="Arial" pitchFamily="34" charset="0"/>
              <a:buChar char="•"/>
            </a:pPr>
            <a:r>
              <a:rPr lang="en-IN" sz="2000" dirty="0"/>
              <a:t>Subsidiary alliance</a:t>
            </a:r>
          </a:p>
          <a:p>
            <a:pPr marL="342900" indent="-342900">
              <a:buFont typeface="Arial" pitchFamily="34" charset="0"/>
              <a:buChar char="•"/>
            </a:pPr>
            <a:r>
              <a:rPr lang="en-IN" sz="2000" dirty="0"/>
              <a:t>Doctrine of Laps</a:t>
            </a:r>
          </a:p>
          <a:p>
            <a:pPr marL="342900" indent="-342900">
              <a:buFont typeface="Arial" pitchFamily="34" charset="0"/>
              <a:buChar char="•"/>
            </a:pPr>
            <a:r>
              <a:rPr lang="en-IN" sz="2000" dirty="0"/>
              <a:t> Annexations</a:t>
            </a:r>
          </a:p>
        </p:txBody>
      </p:sp>
      <p:sp>
        <p:nvSpPr>
          <p:cNvPr id="7" name="Rectangle 6"/>
          <p:cNvSpPr/>
          <p:nvPr/>
        </p:nvSpPr>
        <p:spPr>
          <a:xfrm>
            <a:off x="228600" y="3305413"/>
            <a:ext cx="3886200" cy="3323987"/>
          </a:xfrm>
          <a:prstGeom prst="rect">
            <a:avLst/>
          </a:prstGeom>
        </p:spPr>
        <p:txBody>
          <a:bodyPr wrap="square">
            <a:spAutoFit/>
          </a:bodyPr>
          <a:lstStyle/>
          <a:p>
            <a:pPr>
              <a:lnSpc>
                <a:spcPct val="150000"/>
              </a:lnSpc>
            </a:pPr>
            <a:r>
              <a:rPr lang="en-IN" sz="2000" u="sng" dirty="0"/>
              <a:t>Subsidiary alliance</a:t>
            </a:r>
            <a:endParaRPr lang="en-IN" sz="2000" dirty="0"/>
          </a:p>
          <a:p>
            <a:pPr>
              <a:lnSpc>
                <a:spcPct val="150000"/>
              </a:lnSpc>
            </a:pPr>
            <a:r>
              <a:rPr lang="en-IN" sz="2000" dirty="0"/>
              <a:t>In the Subsidiary Alliance system, an Indian ruler had to maintain British troops in his state, either by giving some of his territory or by paying for the maintenance of the troops.</a:t>
            </a:r>
          </a:p>
        </p:txBody>
      </p:sp>
      <p:pic>
        <p:nvPicPr>
          <p:cNvPr id="8" name="Content Placeholder 9" descr="71d092350a6720664c961f683c3dbf97 (2).jpg"/>
          <p:cNvPicPr>
            <a:picLocks noChangeAspect="1"/>
          </p:cNvPicPr>
          <p:nvPr/>
        </p:nvPicPr>
        <p:blipFill>
          <a:blip r:embed="rId2" cstate="print"/>
          <a:stretch>
            <a:fillRect/>
          </a:stretch>
        </p:blipFill>
        <p:spPr>
          <a:xfrm>
            <a:off x="4174317" y="228600"/>
            <a:ext cx="4737089" cy="3886199"/>
          </a:xfrm>
          <a:prstGeom prst="rect">
            <a:avLst/>
          </a:prstGeom>
        </p:spPr>
      </p:pic>
      <p:pic>
        <p:nvPicPr>
          <p:cNvPr id="9" name="Picture 2" descr="C:\Users\Jancy Tom\Downloads\download (4).jpg"/>
          <p:cNvPicPr>
            <a:picLocks noChangeAspect="1" noChangeArrowheads="1"/>
          </p:cNvPicPr>
          <p:nvPr/>
        </p:nvPicPr>
        <p:blipFill>
          <a:blip r:embed="rId3" cstate="print"/>
          <a:srcRect/>
          <a:stretch>
            <a:fillRect/>
          </a:stretch>
        </p:blipFill>
        <p:spPr bwMode="auto">
          <a:xfrm>
            <a:off x="4953000" y="2667000"/>
            <a:ext cx="3279228" cy="3962400"/>
          </a:xfrm>
          <a:prstGeom prst="rect">
            <a:avLst/>
          </a:prstGeom>
          <a:noFill/>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8600" y="607875"/>
            <a:ext cx="4114800" cy="2031325"/>
          </a:xfrm>
          <a:prstGeom prst="rect">
            <a:avLst/>
          </a:prstGeom>
        </p:spPr>
        <p:txBody>
          <a:bodyPr wrap="square">
            <a:spAutoFit/>
          </a:bodyPr>
          <a:lstStyle/>
          <a:p>
            <a:r>
              <a:rPr lang="en-IN" u="sng" dirty="0"/>
              <a:t>Doctrine of Lapse</a:t>
            </a:r>
          </a:p>
          <a:p>
            <a:endParaRPr lang="en-US" u="sng" dirty="0"/>
          </a:p>
          <a:p>
            <a:r>
              <a:rPr lang="en-IN" dirty="0"/>
              <a:t>Doctrine of Lapse means when a ruler of a subsidiary state died without a natural heir, the state could not pass to the adopted child but was annexed to British Territory.</a:t>
            </a:r>
          </a:p>
        </p:txBody>
      </p:sp>
      <p:pic>
        <p:nvPicPr>
          <p:cNvPr id="3" name="Picture 2" descr="download.jpg"/>
          <p:cNvPicPr>
            <a:picLocks noChangeAspect="1"/>
          </p:cNvPicPr>
          <p:nvPr/>
        </p:nvPicPr>
        <p:blipFill>
          <a:blip r:embed="rId2" cstate="print"/>
          <a:stretch>
            <a:fillRect/>
          </a:stretch>
        </p:blipFill>
        <p:spPr>
          <a:xfrm>
            <a:off x="4419600" y="760274"/>
            <a:ext cx="4543762" cy="3168352"/>
          </a:xfrm>
          <a:prstGeom prst="rect">
            <a:avLst/>
          </a:prstGeom>
        </p:spPr>
      </p:pic>
      <p:sp>
        <p:nvSpPr>
          <p:cNvPr id="5" name="Rectangle 4"/>
          <p:cNvSpPr/>
          <p:nvPr/>
        </p:nvSpPr>
        <p:spPr>
          <a:xfrm>
            <a:off x="4419600" y="4265474"/>
            <a:ext cx="4495800" cy="1754326"/>
          </a:xfrm>
          <a:prstGeom prst="rect">
            <a:avLst/>
          </a:prstGeom>
        </p:spPr>
        <p:txBody>
          <a:bodyPr wrap="square">
            <a:spAutoFit/>
          </a:bodyPr>
          <a:lstStyle/>
          <a:p>
            <a:r>
              <a:rPr lang="en-IN" u="sng" dirty="0"/>
              <a:t>Annexation</a:t>
            </a:r>
          </a:p>
          <a:p>
            <a:r>
              <a:rPr lang="en-IN" dirty="0"/>
              <a:t>Annexation means to take control of a neighbouring territory, usually with the use of force. The states annexed through this policy were kingdom of Travancore, Surat and Carnatic. Lord Wellesley introduced this policy</a:t>
            </a:r>
          </a:p>
        </p:txBody>
      </p:sp>
      <p:pic>
        <p:nvPicPr>
          <p:cNvPr id="6" name="Picture 5" descr="Dxa5kOXUYAEoqhf.jpg"/>
          <p:cNvPicPr>
            <a:picLocks noChangeAspect="1"/>
          </p:cNvPicPr>
          <p:nvPr/>
        </p:nvPicPr>
        <p:blipFill>
          <a:blip r:embed="rId3" cstate="print"/>
          <a:stretch>
            <a:fillRect/>
          </a:stretch>
        </p:blipFill>
        <p:spPr>
          <a:xfrm>
            <a:off x="304800" y="3352800"/>
            <a:ext cx="3962400" cy="3276600"/>
          </a:xfrm>
          <a:prstGeom prst="rect">
            <a:avLst/>
          </a:prstGeom>
        </p:spPr>
      </p:pic>
      <p:sp>
        <p:nvSpPr>
          <p:cNvPr id="7" name="Rectangle 6"/>
          <p:cNvSpPr/>
          <p:nvPr/>
        </p:nvSpPr>
        <p:spPr>
          <a:xfrm>
            <a:off x="228600" y="2667000"/>
            <a:ext cx="4037708" cy="369332"/>
          </a:xfrm>
          <a:prstGeom prst="rect">
            <a:avLst/>
          </a:prstGeom>
        </p:spPr>
        <p:txBody>
          <a:bodyPr wrap="none">
            <a:spAutoFit/>
          </a:bodyPr>
          <a:lstStyle/>
          <a:p>
            <a:r>
              <a:rPr lang="en-IN" dirty="0"/>
              <a:t>Video link: </a:t>
            </a:r>
            <a:r>
              <a:rPr lang="en-IN" dirty="0">
                <a:hlinkClick r:id="rId4"/>
              </a:rPr>
              <a:t>https://youtu.be/acb6yl0rUec</a:t>
            </a:r>
            <a:endParaRPr lang="en-IN" dirty="0"/>
          </a:p>
        </p:txBody>
      </p:sp>
      <p:sp>
        <p:nvSpPr>
          <p:cNvPr id="8" name="TextBox 7">
            <a:extLst>
              <a:ext uri="{FF2B5EF4-FFF2-40B4-BE49-F238E27FC236}">
                <a16:creationId xmlns:a16="http://schemas.microsoft.com/office/drawing/2014/main" id="{15D0CA98-7A20-439A-9B30-F814EAF925AE}"/>
              </a:ext>
            </a:extLst>
          </p:cNvPr>
          <p:cNvSpPr txBox="1"/>
          <p:nvPr/>
        </p:nvSpPr>
        <p:spPr>
          <a:xfrm>
            <a:off x="2286000" y="3244334"/>
            <a:ext cx="4572000" cy="369332"/>
          </a:xfrm>
          <a:prstGeom prst="rect">
            <a:avLst/>
          </a:prstGeom>
          <a:noFill/>
        </p:spPr>
        <p:txBody>
          <a:bodyPr wrap="square">
            <a:spAutoFit/>
          </a:bodyPr>
          <a:lstStyle/>
          <a:p>
            <a:r>
              <a:rPr lang="en-IN" dirty="0">
                <a:hlinkClick r:id="rId5" action="ppaction://hlinkpres?slideindex=1&amp;slidetitle="/>
              </a:rPr>
              <a:t>https</a:t>
            </a:r>
            <a:r>
              <a:rPr lang="en-IN" dirty="0">
                <a:hlinkClick r:id="rId5" action="ppaction://hlinkpres?slideindex=1&amp;slidetitle="/>
              </a:rPr>
              <a:t>://</a:t>
            </a:r>
            <a:r>
              <a:rPr lang="en-IN" dirty="0"/>
              <a:t>youtu.be/-5RmM4htZYI</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76"/>
        <p:cNvGrpSpPr/>
        <p:nvPr/>
      </p:nvGrpSpPr>
      <p:grpSpPr>
        <a:xfrm>
          <a:off x="0" y="0"/>
          <a:ext cx="0" cy="0"/>
          <a:chOff x="0" y="0"/>
          <a:chExt cx="0" cy="0"/>
        </a:xfrm>
      </p:grpSpPr>
      <p:pic>
        <p:nvPicPr>
          <p:cNvPr id="77" name="Google Shape;77;p16"/>
          <p:cNvPicPr preferRelativeResize="0"/>
          <p:nvPr/>
        </p:nvPicPr>
        <p:blipFill rotWithShape="1">
          <a:blip r:embed="rId3" cstate="print">
            <a:alphaModFix/>
          </a:blip>
          <a:srcRect/>
          <a:stretch/>
        </p:blipFill>
        <p:spPr>
          <a:xfrm>
            <a:off x="7787575" y="5838501"/>
            <a:ext cx="1232526" cy="815833"/>
          </a:xfrm>
          <a:prstGeom prst="rect">
            <a:avLst/>
          </a:prstGeom>
          <a:noFill/>
          <a:ln>
            <a:noFill/>
          </a:ln>
        </p:spPr>
      </p:pic>
      <p:sp>
        <p:nvSpPr>
          <p:cNvPr id="78" name="Google Shape;78;p16"/>
          <p:cNvSpPr txBox="1"/>
          <p:nvPr/>
        </p:nvSpPr>
        <p:spPr>
          <a:xfrm>
            <a:off x="621425" y="991333"/>
            <a:ext cx="7801200" cy="4749600"/>
          </a:xfrm>
          <a:prstGeom prst="rect">
            <a:avLst/>
          </a:prstGeom>
          <a:noFill/>
          <a:ln>
            <a:noFill/>
          </a:ln>
        </p:spPr>
        <p:txBody>
          <a:bodyPr spcFirstLastPara="1" wrap="square" lIns="91425" tIns="91425" rIns="91425" bIns="91425" anchor="ctr" anchorCtr="0">
            <a:noAutofit/>
          </a:bodyPr>
          <a:lstStyle/>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a:solidFill>
                  <a:srgbClr val="000000"/>
                </a:solidFill>
                <a:latin typeface="Arial"/>
                <a:ea typeface="Arial"/>
                <a:cs typeface="Arial"/>
                <a:sym typeface="Arial"/>
              </a:rPr>
              <a:t>THANKING YOU</a:t>
            </a:r>
            <a:endParaRPr sz="4000" b="1" i="0" u="none" strike="noStrike" cap="none">
              <a:solidFill>
                <a:srgbClr val="000000"/>
              </a:solidFill>
              <a:latin typeface="Arial"/>
              <a:ea typeface="Arial"/>
              <a:cs typeface="Arial"/>
              <a:sym typeface="Arial"/>
            </a:endParaRPr>
          </a:p>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a:solidFill>
                  <a:srgbClr val="FF0000"/>
                </a:solidFill>
                <a:latin typeface="Arial"/>
                <a:ea typeface="Arial"/>
                <a:cs typeface="Arial"/>
                <a:sym typeface="Arial"/>
              </a:rPr>
              <a:t>ODM EDUCATIONAL GROUP</a:t>
            </a:r>
            <a:endParaRPr sz="4000" b="1" i="0" u="none" strike="noStrike" cap="none">
              <a:solidFill>
                <a:srgbClr val="FF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17</TotalTime>
  <Words>370</Words>
  <Application>Microsoft Office PowerPoint</Application>
  <PresentationFormat>On-screen Show (4:3)</PresentationFormat>
  <Paragraphs>32</Paragraphs>
  <Slides>5</Slides>
  <Notes>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5</vt:i4>
      </vt:variant>
    </vt:vector>
  </HeadingPairs>
  <TitlesOfParts>
    <vt:vector size="10" baseType="lpstr">
      <vt:lpstr>Arial</vt:lpstr>
      <vt:lpstr>Arial Unicode MS</vt:lpstr>
      <vt:lpstr>Calibri</vt:lpstr>
      <vt:lpstr>Century Gothic</vt:lpstr>
      <vt:lpstr>Office Theme</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Jancy Tom</dc:creator>
  <cp:lastModifiedBy>Jancy Tom</cp:lastModifiedBy>
  <cp:revision>6</cp:revision>
  <dcterms:created xsi:type="dcterms:W3CDTF">2006-08-16T00:00:00Z</dcterms:created>
  <dcterms:modified xsi:type="dcterms:W3CDTF">2021-04-29T11:20:20Z</dcterms:modified>
</cp:coreProperties>
</file>