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272" r:id="rId4"/>
    <p:sldId id="273" r:id="rId5"/>
    <p:sldId id="275" r:id="rId6"/>
    <p:sldId id="276" r:id="rId7"/>
    <p:sldId id="317" r:id="rId8"/>
    <p:sldId id="318" r:id="rId9"/>
    <p:sldId id="319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38723"/>
            <a:ext cx="9143999" cy="18192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85750"/>
            <a:ext cx="1581149" cy="104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Welcome</a:t>
            </a:r>
            <a:r>
              <a:rPr sz="3000" spc="-3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30" dirty="0"/>
              <a:t>Vertual </a:t>
            </a:r>
            <a:r>
              <a:rPr sz="3000" spc="-819" dirty="0"/>
              <a:t> </a:t>
            </a:r>
            <a:r>
              <a:rPr sz="3000" spc="-5" dirty="0"/>
              <a:t>Class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2303144" y="3106927"/>
            <a:ext cx="3792854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Arial"/>
                <a:cs typeface="Arial"/>
              </a:rPr>
              <a:t>Social</a:t>
            </a:r>
            <a:r>
              <a:rPr sz="2450" b="1" spc="-55" dirty="0">
                <a:latin typeface="Arial"/>
                <a:cs typeface="Arial"/>
              </a:rPr>
              <a:t> </a:t>
            </a:r>
            <a:r>
              <a:rPr sz="2450" b="1" spc="-5" dirty="0">
                <a:latin typeface="Arial"/>
                <a:cs typeface="Arial"/>
              </a:rPr>
              <a:t>Science</a:t>
            </a:r>
            <a:endParaRPr sz="2450" dirty="0">
              <a:latin typeface="Arial"/>
              <a:cs typeface="Arial"/>
            </a:endParaRPr>
          </a:p>
          <a:p>
            <a:pPr marL="12700" marR="1718310">
              <a:lnSpc>
                <a:spcPts val="2180"/>
              </a:lnSpc>
              <a:spcBef>
                <a:spcPts val="60"/>
              </a:spcBef>
            </a:pPr>
            <a:r>
              <a:rPr sz="1800" b="1" spc="-5" dirty="0">
                <a:latin typeface="Arial"/>
                <a:cs typeface="Arial"/>
              </a:rPr>
              <a:t>SUBJECT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History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CHAPTER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5" dirty="0">
                <a:latin typeface="Arial"/>
                <a:cs typeface="Arial"/>
              </a:rPr>
              <a:t>CHAPTER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20" dirty="0">
                <a:latin typeface="Arial"/>
                <a:cs typeface="Arial"/>
              </a:rPr>
              <a:t>NATIONALISM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EUROPE</a:t>
            </a:r>
            <a:endParaRPr lang="en-US" sz="1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b="1" spc="-5" dirty="0" smtClean="0">
                <a:latin typeface="Arial"/>
                <a:cs typeface="Arial"/>
              </a:rPr>
              <a:t>PPT- 03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LEARNING OUTCOMES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762000"/>
            <a:ext cx="3962400" cy="4185761"/>
          </a:xfrm>
        </p:spPr>
        <p:txBody>
          <a:bodyPr/>
          <a:lstStyle/>
          <a:p>
            <a:r>
              <a:rPr lang="en-US" sz="2000" i="1" dirty="0" smtClean="0">
                <a:latin typeface="+mj-lt"/>
              </a:rPr>
              <a:t>Pupil will be able to:</a:t>
            </a:r>
            <a:endParaRPr lang="en-IN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Understand the idea of Conservatives, Liberals and Radicals.</a:t>
            </a:r>
            <a:endParaRPr lang="en-IN" sz="2800" dirty="0" smtClean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Identify the principles of Conservatives, Liberals and Radicals.</a:t>
            </a:r>
            <a:endParaRPr lang="en-IN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Differentiate between Conservatives, Liberals and Radicals.</a:t>
            </a:r>
            <a:endParaRPr lang="en-IN" sz="2500" dirty="0">
              <a:latin typeface="+mj-lt"/>
            </a:endParaRPr>
          </a:p>
        </p:txBody>
      </p:sp>
      <p:pic>
        <p:nvPicPr>
          <p:cNvPr id="4" name="Picture 2" descr="C:\Users\Sujata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200400" cy="2362200"/>
          </a:xfrm>
          <a:prstGeom prst="rect">
            <a:avLst/>
          </a:prstGeom>
          <a:noFill/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8" y="356170"/>
            <a:ext cx="697484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950" spc="-5" dirty="0" smtClean="0"/>
              <a:t>Congress</a:t>
            </a:r>
            <a:r>
              <a:rPr sz="3950" spc="-30" dirty="0" smtClean="0"/>
              <a:t> </a:t>
            </a:r>
            <a:r>
              <a:rPr sz="3950" spc="-5" dirty="0"/>
              <a:t>of</a:t>
            </a:r>
            <a:r>
              <a:rPr sz="3950" spc="-30" dirty="0"/>
              <a:t> </a:t>
            </a:r>
            <a:r>
              <a:rPr sz="3950" spc="-20" dirty="0"/>
              <a:t>Vienna</a:t>
            </a:r>
            <a:r>
              <a:rPr sz="3950" spc="-30" dirty="0"/>
              <a:t> </a:t>
            </a:r>
            <a:r>
              <a:rPr sz="3950" spc="-5" dirty="0"/>
              <a:t>in</a:t>
            </a:r>
            <a:r>
              <a:rPr sz="3950" spc="-35" dirty="0"/>
              <a:t> </a:t>
            </a:r>
            <a:r>
              <a:rPr sz="3950" spc="-5" dirty="0"/>
              <a:t>1815</a:t>
            </a:r>
            <a:endParaRPr sz="3950" dirty="0"/>
          </a:p>
        </p:txBody>
      </p:sp>
      <p:sp>
        <p:nvSpPr>
          <p:cNvPr id="3" name="object 3"/>
          <p:cNvSpPr txBox="1"/>
          <p:nvPr/>
        </p:nvSpPr>
        <p:spPr>
          <a:xfrm>
            <a:off x="492144" y="1562098"/>
            <a:ext cx="7648575" cy="326108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96240" marR="5080" indent="-384175">
              <a:lnSpc>
                <a:spcPct val="100400"/>
              </a:lnSpc>
              <a:spcBef>
                <a:spcPts val="85"/>
              </a:spcBef>
              <a:buFont typeface="Segoe UI Symbol"/>
              <a:buChar char="□"/>
              <a:tabLst>
                <a:tab pos="396875" algn="l"/>
                <a:tab pos="2219325" algn="l"/>
                <a:tab pos="3263265" algn="l"/>
              </a:tabLst>
            </a:pPr>
            <a:r>
              <a:rPr sz="2500" spc="-5" dirty="0">
                <a:latin typeface="Arial MT"/>
                <a:cs typeface="Arial MT"/>
              </a:rPr>
              <a:t>In 1815,representatives of </a:t>
            </a:r>
            <a:r>
              <a:rPr sz="2500" spc="-10" dirty="0">
                <a:latin typeface="Arial MT"/>
                <a:cs typeface="Arial MT"/>
              </a:rPr>
              <a:t>the European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powers </a:t>
            </a:r>
            <a:r>
              <a:rPr sz="2500" dirty="0">
                <a:latin typeface="Arial MT"/>
                <a:cs typeface="Arial MT"/>
              </a:rPr>
              <a:t>– </a:t>
            </a:r>
            <a:r>
              <a:rPr sz="2500" spc="-10" dirty="0">
                <a:latin typeface="Arial MT"/>
                <a:cs typeface="Arial MT"/>
              </a:rPr>
              <a:t>Britain, </a:t>
            </a:r>
            <a:r>
              <a:rPr sz="2500" spc="-5" dirty="0">
                <a:latin typeface="Arial MT"/>
                <a:cs typeface="Arial MT"/>
              </a:rPr>
              <a:t>Russia, </a:t>
            </a:r>
            <a:r>
              <a:rPr sz="2500" spc="-10" dirty="0">
                <a:latin typeface="Arial MT"/>
                <a:cs typeface="Arial MT"/>
              </a:rPr>
              <a:t>Prussia </a:t>
            </a:r>
            <a:r>
              <a:rPr sz="2500" spc="-5" dirty="0">
                <a:latin typeface="Arial MT"/>
                <a:cs typeface="Arial MT"/>
              </a:rPr>
              <a:t>and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Austria </a:t>
            </a:r>
            <a:r>
              <a:rPr sz="2500" dirty="0">
                <a:latin typeface="Arial MT"/>
                <a:cs typeface="Arial MT"/>
              </a:rPr>
              <a:t>–	</a:t>
            </a:r>
            <a:r>
              <a:rPr sz="2500" spc="-5" dirty="0">
                <a:latin typeface="Arial MT"/>
                <a:cs typeface="Arial MT"/>
              </a:rPr>
              <a:t>who had </a:t>
            </a:r>
            <a:r>
              <a:rPr sz="2500" dirty="0">
                <a:latin typeface="Arial MT"/>
                <a:cs typeface="Arial MT"/>
              </a:rPr>
              <a:t>collectively </a:t>
            </a:r>
            <a:r>
              <a:rPr sz="2500" spc="-5" dirty="0">
                <a:latin typeface="Arial MT"/>
                <a:cs typeface="Arial MT"/>
              </a:rPr>
              <a:t>defeated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Napoleon, met	at </a:t>
            </a:r>
            <a:r>
              <a:rPr sz="2500" spc="-15" dirty="0">
                <a:latin typeface="Arial MT"/>
                <a:cs typeface="Arial MT"/>
              </a:rPr>
              <a:t>Vienna </a:t>
            </a:r>
            <a:r>
              <a:rPr sz="2500" spc="-5" dirty="0">
                <a:latin typeface="Arial MT"/>
                <a:cs typeface="Arial MT"/>
              </a:rPr>
              <a:t>to draw up </a:t>
            </a:r>
            <a:r>
              <a:rPr sz="2500" dirty="0">
                <a:latin typeface="Arial MT"/>
                <a:cs typeface="Arial MT"/>
              </a:rPr>
              <a:t>a 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settlement</a:t>
            </a:r>
            <a:r>
              <a:rPr sz="2500" spc="-10" dirty="0">
                <a:latin typeface="Arial MT"/>
                <a:cs typeface="Arial MT"/>
              </a:rPr>
              <a:t> for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Europe.</a:t>
            </a:r>
            <a:endParaRPr sz="2500" dirty="0">
              <a:latin typeface="Arial MT"/>
              <a:cs typeface="Arial MT"/>
            </a:endParaRPr>
          </a:p>
          <a:p>
            <a:pPr marL="396240" marR="1310640" indent="-384175">
              <a:lnSpc>
                <a:spcPct val="101699"/>
              </a:lnSpc>
              <a:spcBef>
                <a:spcPts val="625"/>
              </a:spcBef>
              <a:buFont typeface="Segoe UI Symbol"/>
              <a:buChar char="□"/>
              <a:tabLst>
                <a:tab pos="396875" algn="l"/>
                <a:tab pos="2106295" algn="l"/>
              </a:tabLst>
            </a:pP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5" dirty="0">
                <a:latin typeface="Arial MT"/>
                <a:cs typeface="Arial MT"/>
              </a:rPr>
              <a:t>Congress was hosted by </a:t>
            </a: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Austrian	</a:t>
            </a:r>
            <a:r>
              <a:rPr sz="2500" spc="-5" dirty="0">
                <a:latin typeface="Arial MT"/>
                <a:cs typeface="Arial MT"/>
              </a:rPr>
              <a:t>Chancellor Duke </a:t>
            </a:r>
            <a:r>
              <a:rPr sz="2500" dirty="0">
                <a:latin typeface="Arial MT"/>
                <a:cs typeface="Arial MT"/>
              </a:rPr>
              <a:t> Metternich.</a:t>
            </a:r>
          </a:p>
          <a:p>
            <a:pPr marL="396240" marR="745490" indent="-384175">
              <a:lnSpc>
                <a:spcPct val="101699"/>
              </a:lnSpc>
              <a:spcBef>
                <a:spcPts val="675"/>
              </a:spcBef>
              <a:buFont typeface="Segoe UI Symbol"/>
              <a:buChar char="□"/>
              <a:tabLst>
                <a:tab pos="396875" algn="l"/>
                <a:tab pos="2329815" algn="l"/>
              </a:tabLst>
            </a:pP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5" dirty="0">
                <a:latin typeface="Arial MT"/>
                <a:cs typeface="Arial MT"/>
              </a:rPr>
              <a:t>delegates drew up </a:t>
            </a: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25" dirty="0">
                <a:latin typeface="Arial MT"/>
                <a:cs typeface="Arial MT"/>
              </a:rPr>
              <a:t>Treaty </a:t>
            </a:r>
            <a:r>
              <a:rPr sz="2500" spc="-5" dirty="0">
                <a:latin typeface="Arial MT"/>
                <a:cs typeface="Arial MT"/>
              </a:rPr>
              <a:t>of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Vienna</a:t>
            </a:r>
            <a:r>
              <a:rPr sz="2500" spc="-5" dirty="0">
                <a:latin typeface="Arial MT"/>
                <a:cs typeface="Arial MT"/>
              </a:rPr>
              <a:t> of	1815.</a:t>
            </a:r>
            <a:endParaRPr sz="2500" dirty="0">
              <a:latin typeface="Arial MT"/>
              <a:cs typeface="Arial MT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4495800"/>
            <a:ext cx="5943600" cy="2133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80517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77215" algn="l"/>
              </a:tabLst>
            </a:pPr>
            <a:r>
              <a:rPr spc="-5" dirty="0" smtClean="0"/>
              <a:t>OBJECTIVE</a:t>
            </a:r>
            <a:endParaRPr dirty="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743200"/>
            <a:ext cx="784987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984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289175" algn="l"/>
                <a:tab pos="2557145" algn="l"/>
                <a:tab pos="3234055" algn="l"/>
                <a:tab pos="3572510" algn="l"/>
                <a:tab pos="3868420" algn="l"/>
              </a:tabLst>
            </a:pPr>
            <a:r>
              <a:rPr sz="2500" spc="-10" dirty="0">
                <a:latin typeface="+mj-lt"/>
                <a:cs typeface="Arial MT"/>
              </a:rPr>
              <a:t>Their </a:t>
            </a:r>
            <a:r>
              <a:rPr sz="2500" spc="-5" dirty="0">
                <a:latin typeface="+mj-lt"/>
                <a:cs typeface="Arial MT"/>
              </a:rPr>
              <a:t>objective was to undo most of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dirty="0" smtClean="0">
                <a:latin typeface="+mj-lt"/>
                <a:cs typeface="Arial MT"/>
              </a:rPr>
              <a:t>changes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that</a:t>
            </a:r>
            <a:r>
              <a:rPr sz="2500" spc="-2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had</a:t>
            </a:r>
            <a:r>
              <a:rPr lang="en-US" sz="2500" spc="-20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come</a:t>
            </a:r>
            <a:r>
              <a:rPr sz="2500" spc="-20" dirty="0" smtClean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about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in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Europe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during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the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Napoleonic </a:t>
            </a:r>
            <a:r>
              <a:rPr sz="2500" spc="-5" dirty="0">
                <a:latin typeface="+mj-lt"/>
                <a:cs typeface="Arial MT"/>
              </a:rPr>
              <a:t>Code.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main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intention was </a:t>
            </a:r>
            <a:r>
              <a:rPr sz="2500" spc="-5" dirty="0" smtClean="0">
                <a:latin typeface="+mj-lt"/>
                <a:cs typeface="Arial MT"/>
              </a:rPr>
              <a:t>to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restore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monarchies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that </a:t>
            </a:r>
            <a:r>
              <a:rPr sz="2500" spc="-5" dirty="0">
                <a:latin typeface="+mj-lt"/>
                <a:cs typeface="Arial MT"/>
              </a:rPr>
              <a:t>had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been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overthrown </a:t>
            </a:r>
            <a:r>
              <a:rPr sz="2500" spc="-5" dirty="0">
                <a:latin typeface="+mj-lt"/>
                <a:cs typeface="Arial MT"/>
              </a:rPr>
              <a:t>by Napoleon, </a:t>
            </a:r>
            <a:r>
              <a:rPr sz="2500" spc="-869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and </a:t>
            </a:r>
            <a:r>
              <a:rPr sz="2500" dirty="0">
                <a:latin typeface="+mj-lt"/>
                <a:cs typeface="Arial MT"/>
              </a:rPr>
              <a:t>create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a </a:t>
            </a:r>
            <a:r>
              <a:rPr sz="2500" spc="-5" dirty="0" smtClean="0">
                <a:latin typeface="+mj-lt"/>
                <a:cs typeface="Arial MT"/>
              </a:rPr>
              <a:t>new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conservative </a:t>
            </a:r>
            <a:r>
              <a:rPr sz="2500" spc="-5" dirty="0">
                <a:latin typeface="+mj-lt"/>
                <a:cs typeface="Arial MT"/>
              </a:rPr>
              <a:t>order in </a:t>
            </a:r>
            <a:r>
              <a:rPr sz="2500" spc="-5" dirty="0" smtClean="0">
                <a:latin typeface="+mj-lt"/>
                <a:cs typeface="Arial MT"/>
              </a:rPr>
              <a:t>Europe</a:t>
            </a:r>
            <a:r>
              <a:rPr sz="2500" spc="-5" dirty="0">
                <a:solidFill>
                  <a:srgbClr val="F0F0F0"/>
                </a:solidFill>
                <a:latin typeface="+mj-lt"/>
                <a:cs typeface="Arial MT"/>
              </a:rPr>
              <a:t>.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22" y="356170"/>
            <a:ext cx="74917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latin typeface="+mj-lt"/>
              </a:rPr>
              <a:t>Conservatism</a:t>
            </a:r>
            <a:r>
              <a:rPr spc="-50" dirty="0" smtClean="0">
                <a:latin typeface="+mj-lt"/>
              </a:rPr>
              <a:t> </a:t>
            </a:r>
            <a:r>
              <a:rPr spc="-5" dirty="0">
                <a:latin typeface="+mj-lt"/>
              </a:rPr>
              <a:t>Vs</a:t>
            </a:r>
            <a:r>
              <a:rPr spc="-60" dirty="0">
                <a:latin typeface="+mj-lt"/>
              </a:rPr>
              <a:t> </a:t>
            </a:r>
            <a:r>
              <a:rPr spc="-5" dirty="0">
                <a:latin typeface="+mj-lt"/>
              </a:rPr>
              <a:t>Nationalism</a:t>
            </a:r>
            <a:endParaRPr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300" y="1497398"/>
            <a:ext cx="34759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indent="-275590">
              <a:lnSpc>
                <a:spcPct val="100000"/>
              </a:lnSpc>
              <a:spcBef>
                <a:spcPts val="100"/>
              </a:spcBef>
              <a:tabLst>
                <a:tab pos="288290" algn="l"/>
              </a:tabLst>
            </a:pPr>
            <a:r>
              <a:rPr sz="3000" b="1" spc="-5" dirty="0">
                <a:latin typeface="Arial"/>
                <a:cs typeface="Arial"/>
              </a:rPr>
              <a:t>Conservatism: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108" y="5296958"/>
            <a:ext cx="385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iii.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7" name="Picture 6" descr="C:\Users\Sujata1\Desktop\download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258820" cy="24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448754" y="2118961"/>
            <a:ext cx="7919720" cy="3511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290" marR="1062355" indent="-572135">
              <a:lnSpc>
                <a:spcPct val="107600"/>
              </a:lnSpc>
              <a:spcBef>
                <a:spcPts val="100"/>
              </a:spcBef>
              <a:buAutoNum type="romanLcPeriod"/>
              <a:tabLst>
                <a:tab pos="669290" algn="l"/>
                <a:tab pos="669925" algn="l"/>
                <a:tab pos="1705610" algn="l"/>
              </a:tabLst>
            </a:pPr>
            <a:r>
              <a:rPr sz="2500" spc="-5" dirty="0">
                <a:latin typeface="Arial MT"/>
                <a:cs typeface="Arial MT"/>
              </a:rPr>
              <a:t>Conservative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regimes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set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up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1815 </a:t>
            </a:r>
            <a:r>
              <a:rPr sz="2500" spc="-819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were	autocratic.</a:t>
            </a:r>
            <a:endParaRPr sz="2500" dirty="0">
              <a:latin typeface="Arial MT"/>
              <a:cs typeface="Arial MT"/>
            </a:endParaRPr>
          </a:p>
          <a:p>
            <a:pPr marL="669290" marR="138430" indent="-657225">
              <a:lnSpc>
                <a:spcPct val="107600"/>
              </a:lnSpc>
              <a:spcBef>
                <a:spcPts val="750"/>
              </a:spcBef>
              <a:buAutoNum type="romanLcPeriod"/>
              <a:tabLst>
                <a:tab pos="669290" algn="l"/>
                <a:tab pos="669925" algn="l"/>
                <a:tab pos="1515745" algn="l"/>
                <a:tab pos="3376295" algn="l"/>
              </a:tabLst>
            </a:pPr>
            <a:r>
              <a:rPr sz="2500" spc="-5" dirty="0">
                <a:latin typeface="Arial MT"/>
                <a:cs typeface="Arial MT"/>
              </a:rPr>
              <a:t>They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did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not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tolerate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criticism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dissent, </a:t>
            </a:r>
            <a:r>
              <a:rPr sz="2500" spc="-819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	</a:t>
            </a:r>
            <a:r>
              <a:rPr sz="2500" dirty="0">
                <a:latin typeface="Arial MT"/>
                <a:cs typeface="Arial MT"/>
              </a:rPr>
              <a:t>sought </a:t>
            </a:r>
            <a:r>
              <a:rPr sz="2500" spc="-5" dirty="0">
                <a:latin typeface="Arial MT"/>
                <a:cs typeface="Arial MT"/>
              </a:rPr>
              <a:t>to </a:t>
            </a:r>
            <a:r>
              <a:rPr sz="2500" dirty="0">
                <a:latin typeface="Arial MT"/>
                <a:cs typeface="Arial MT"/>
              </a:rPr>
              <a:t>curb </a:t>
            </a:r>
            <a:r>
              <a:rPr sz="2500" spc="-5" dirty="0">
                <a:latin typeface="Arial MT"/>
                <a:cs typeface="Arial MT"/>
              </a:rPr>
              <a:t>activities that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questioned the	legitimacy of autocratic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governments.</a:t>
            </a:r>
            <a:endParaRPr sz="2500" dirty="0">
              <a:latin typeface="Arial MT"/>
              <a:cs typeface="Arial MT"/>
            </a:endParaRPr>
          </a:p>
          <a:p>
            <a:pPr marL="669290" marR="5080">
              <a:lnSpc>
                <a:spcPct val="107600"/>
              </a:lnSpc>
              <a:spcBef>
                <a:spcPts val="750"/>
              </a:spcBef>
              <a:tabLst>
                <a:tab pos="1684655" algn="l"/>
                <a:tab pos="3632200" algn="l"/>
              </a:tabLst>
            </a:pPr>
            <a:r>
              <a:rPr sz="2500" spc="-5" dirty="0">
                <a:latin typeface="Arial MT"/>
                <a:cs typeface="Arial MT"/>
              </a:rPr>
              <a:t>They imposed </a:t>
            </a:r>
            <a:r>
              <a:rPr sz="2500" dirty="0">
                <a:latin typeface="Arial MT"/>
                <a:cs typeface="Arial MT"/>
              </a:rPr>
              <a:t>censorship </a:t>
            </a:r>
            <a:r>
              <a:rPr sz="2500" spc="-5" dirty="0">
                <a:latin typeface="Arial MT"/>
                <a:cs typeface="Arial MT"/>
              </a:rPr>
              <a:t>laws to </a:t>
            </a:r>
            <a:r>
              <a:rPr sz="2500" dirty="0">
                <a:latin typeface="Arial MT"/>
                <a:cs typeface="Arial MT"/>
              </a:rPr>
              <a:t>control 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what	was </a:t>
            </a:r>
            <a:r>
              <a:rPr sz="2500" dirty="0">
                <a:latin typeface="Arial MT"/>
                <a:cs typeface="Arial MT"/>
              </a:rPr>
              <a:t>said </a:t>
            </a:r>
            <a:r>
              <a:rPr sz="2500" spc="-5" dirty="0">
                <a:latin typeface="Arial MT"/>
                <a:cs typeface="Arial MT"/>
              </a:rPr>
              <a:t>in newspapers, books,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plays and</a:t>
            </a:r>
            <a:r>
              <a:rPr sz="2500" dirty="0">
                <a:latin typeface="Arial MT"/>
                <a:cs typeface="Arial MT"/>
              </a:rPr>
              <a:t> songs	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reflected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ideas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</a:t>
            </a:r>
            <a:endParaRPr sz="25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998" y="711796"/>
            <a:ext cx="29654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00"/>
              </a:spcBef>
              <a:tabLst>
                <a:tab pos="281305" algn="l"/>
              </a:tabLst>
            </a:pPr>
            <a:r>
              <a:rPr sz="3000" b="1" spc="-5" dirty="0">
                <a:latin typeface="+mj-lt"/>
                <a:cs typeface="Arial"/>
              </a:rPr>
              <a:t>Liberalism:</a:t>
            </a:r>
            <a:endParaRPr sz="30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066" y="4851920"/>
            <a:ext cx="476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smtClean="0"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6" name="Picture 5" descr="C:\Users\Sujata1\Desktop\27hersh-superJum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6588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ujata1\Desktop\download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397949" y="1351902"/>
            <a:ext cx="7903209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0090" marR="514984" indent="-594995">
              <a:lnSpc>
                <a:spcPct val="119700"/>
              </a:lnSpc>
              <a:spcBef>
                <a:spcPts val="95"/>
              </a:spcBef>
              <a:buAutoNum type="romanUcPeriod"/>
              <a:tabLst>
                <a:tab pos="720090" algn="l"/>
                <a:tab pos="720725" algn="l"/>
                <a:tab pos="2863850" algn="l"/>
              </a:tabLst>
            </a:pP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5" dirty="0">
                <a:latin typeface="Arial MT"/>
                <a:cs typeface="Arial MT"/>
              </a:rPr>
              <a:t>memory of </a:t>
            </a:r>
            <a:r>
              <a:rPr sz="2500" spc="-10" dirty="0">
                <a:latin typeface="Arial MT"/>
                <a:cs typeface="Arial MT"/>
              </a:rPr>
              <a:t>the French </a:t>
            </a:r>
            <a:r>
              <a:rPr sz="2500" spc="-5" dirty="0">
                <a:latin typeface="Arial MT"/>
                <a:cs typeface="Arial MT"/>
              </a:rPr>
              <a:t> Revolution	nonetheless</a:t>
            </a:r>
            <a:r>
              <a:rPr sz="2500" spc="-5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continued</a:t>
            </a:r>
            <a:r>
              <a:rPr sz="2500" spc="-5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to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inspire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liberals.</a:t>
            </a:r>
            <a:endParaRPr sz="2500" dirty="0">
              <a:latin typeface="Arial MT"/>
              <a:cs typeface="Arial MT"/>
            </a:endParaRPr>
          </a:p>
          <a:p>
            <a:pPr marL="720090" marR="5080" indent="-708025">
              <a:lnSpc>
                <a:spcPct val="100000"/>
              </a:lnSpc>
              <a:spcBef>
                <a:spcPts val="1450"/>
              </a:spcBef>
              <a:buAutoNum type="romanUcPeriod"/>
              <a:tabLst>
                <a:tab pos="720090" algn="l"/>
                <a:tab pos="720725" algn="l"/>
              </a:tabLst>
            </a:pPr>
            <a:r>
              <a:rPr sz="2500" spc="-10" dirty="0">
                <a:latin typeface="Arial MT"/>
                <a:cs typeface="Arial MT"/>
              </a:rPr>
              <a:t>One </a:t>
            </a:r>
            <a:r>
              <a:rPr sz="2500" spc="-5" dirty="0">
                <a:latin typeface="Arial MT"/>
                <a:cs typeface="Arial MT"/>
              </a:rPr>
              <a:t>of </a:t>
            </a: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5" dirty="0">
                <a:latin typeface="Arial MT"/>
                <a:cs typeface="Arial MT"/>
              </a:rPr>
              <a:t>major issues </a:t>
            </a:r>
            <a:r>
              <a:rPr sz="2500" spc="-10" dirty="0">
                <a:latin typeface="Arial MT"/>
                <a:cs typeface="Arial MT"/>
              </a:rPr>
              <a:t>taken </a:t>
            </a:r>
            <a:r>
              <a:rPr sz="2500" spc="-5" dirty="0">
                <a:latin typeface="Arial MT"/>
                <a:cs typeface="Arial MT"/>
              </a:rPr>
              <a:t>up by </a:t>
            </a: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liberal-nationalists was </a:t>
            </a:r>
            <a:r>
              <a:rPr sz="2500" spc="-10" dirty="0">
                <a:latin typeface="Arial MT"/>
                <a:cs typeface="Arial MT"/>
              </a:rPr>
              <a:t>freedom </a:t>
            </a:r>
            <a:r>
              <a:rPr sz="2500" spc="-5" dirty="0">
                <a:latin typeface="Arial MT"/>
                <a:cs typeface="Arial MT"/>
              </a:rPr>
              <a:t>of </a:t>
            </a:r>
            <a:r>
              <a:rPr sz="2500" spc="-10" dirty="0">
                <a:latin typeface="Arial MT"/>
                <a:cs typeface="Arial MT"/>
              </a:rPr>
              <a:t>the </a:t>
            </a:r>
            <a:r>
              <a:rPr sz="2500" spc="-5" dirty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press.</a:t>
            </a:r>
            <a:endParaRPr lang="en-US" sz="2500" dirty="0" smtClean="0">
              <a:latin typeface="Arial MT"/>
              <a:cs typeface="Arial MT"/>
            </a:endParaRPr>
          </a:p>
          <a:p>
            <a:pPr marL="720090" marR="5080" indent="-708025">
              <a:lnSpc>
                <a:spcPct val="100000"/>
              </a:lnSpc>
              <a:spcBef>
                <a:spcPts val="1450"/>
              </a:spcBef>
              <a:buAutoNum type="romanUcPeriod"/>
              <a:tabLst>
                <a:tab pos="720090" algn="l"/>
                <a:tab pos="720725" algn="l"/>
              </a:tabLst>
            </a:pPr>
            <a:r>
              <a:rPr sz="2500" spc="-10" dirty="0" smtClean="0">
                <a:latin typeface="Arial MT"/>
                <a:cs typeface="Arial MT"/>
              </a:rPr>
              <a:t>They</a:t>
            </a:r>
            <a:r>
              <a:rPr sz="2500" spc="-30" dirty="0" smtClean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criticised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the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new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conservative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orders.</a:t>
            </a:r>
            <a:endParaRPr sz="25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61993"/>
          </a:xfrm>
        </p:spPr>
        <p:txBody>
          <a:bodyPr/>
          <a:lstStyle/>
          <a:p>
            <a:pPr algn="ctr"/>
            <a:r>
              <a:rPr lang="en-US" dirty="0" smtClean="0"/>
              <a:t>COMPARING THE CONSERVATIVES, </a:t>
            </a:r>
            <a:r>
              <a:rPr lang="en-US" dirty="0" smtClean="0">
                <a:latin typeface="+mj-lt"/>
              </a:rPr>
              <a:t>LIBERALS</a:t>
            </a:r>
            <a:r>
              <a:rPr lang="en-US" dirty="0" smtClean="0"/>
              <a:t>, RADICALS</a:t>
            </a:r>
            <a:endParaRPr lang="en-IN" dirty="0"/>
          </a:p>
        </p:txBody>
      </p:sp>
      <p:pic>
        <p:nvPicPr>
          <p:cNvPr id="3" name="Picture 2" descr="C:\Users\Sujata1\Desktop\main-qimg-de078227ef4139162b5a3865e901e5a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6019801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HOME ASSIGNMENT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1143000"/>
            <a:ext cx="6400800" cy="492443"/>
          </a:xfrm>
        </p:spPr>
        <p:txBody>
          <a:bodyPr/>
          <a:lstStyle/>
          <a:p>
            <a:r>
              <a:rPr lang="en-US" dirty="0" smtClean="0"/>
              <a:t>Worksheet Q. No: 10, 11, 15</a:t>
            </a:r>
            <a:endParaRPr lang="en-IN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950" spc="-10" dirty="0">
                <a:solidFill>
                  <a:srgbClr val="000000"/>
                </a:solidFill>
              </a:rPr>
              <a:t>THANKING</a:t>
            </a:r>
            <a:r>
              <a:rPr sz="3950" spc="-125" dirty="0">
                <a:solidFill>
                  <a:srgbClr val="000000"/>
                </a:solidFill>
              </a:rPr>
              <a:t> </a:t>
            </a:r>
            <a:r>
              <a:rPr sz="3950" spc="-5" dirty="0">
                <a:solidFill>
                  <a:srgbClr val="000000"/>
                </a:solidFill>
              </a:rPr>
              <a:t>YOU</a:t>
            </a:r>
            <a:endParaRPr sz="3950"/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50" spc="-10" dirty="0"/>
              <a:t>ODM</a:t>
            </a:r>
            <a:r>
              <a:rPr sz="3950" spc="-35" dirty="0"/>
              <a:t> EDUCATIONAL</a:t>
            </a:r>
            <a:r>
              <a:rPr sz="3950" spc="-100" dirty="0"/>
              <a:t> </a:t>
            </a:r>
            <a:r>
              <a:rPr sz="3950" spc="-5" dirty="0"/>
              <a:t>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174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 to the Vertual  Class</vt:lpstr>
      <vt:lpstr>LEARNING OUTCOMES</vt:lpstr>
      <vt:lpstr>Congress of Vienna in 1815</vt:lpstr>
      <vt:lpstr>OBJECTIVE</vt:lpstr>
      <vt:lpstr>Conservatism Vs Nationalism</vt:lpstr>
      <vt:lpstr>Slide 6</vt:lpstr>
      <vt:lpstr>COMPARING THE CONSERVATIVES, LIBERALS, RADICALS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Vertual  Class</dc:title>
  <dc:creator>Sujata</dc:creator>
  <cp:lastModifiedBy>Sujata1</cp:lastModifiedBy>
  <cp:revision>6</cp:revision>
  <dcterms:created xsi:type="dcterms:W3CDTF">2021-06-09T21:19:56Z</dcterms:created>
  <dcterms:modified xsi:type="dcterms:W3CDTF">2021-06-10T08:03:44Z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