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9144000" cy="51435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http://customooxmlschemas.google.com/">
      <go:slidesCustomData xmlns:go="http://customooxmlschemas.google.com/" r:id="rId16" roundtripDataSignature="AMtx7mi5cat6Pq0dbozNblrHRlkYYjJjc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1: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1: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6: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2: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deab7c390b_1_2: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p:spPr>
      </p:sp>
      <p:sp>
        <p:nvSpPr>
          <p:cNvPr id="59" name="Google Shape;59;gdeab7c390b_1_2:notes"/>
          <p:cNvSpPr txBox="1"/>
          <p:nvPr>
            <p:ph idx="1" type="body"/>
          </p:nvPr>
        </p:nvSpPr>
        <p:spPr>
          <a:xfrm>
            <a:off x="914400" y="2443150"/>
            <a:ext cx="7315200" cy="23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deab7c390b_1_9: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p:spPr>
      </p:sp>
      <p:sp>
        <p:nvSpPr>
          <p:cNvPr id="67" name="Google Shape;67;gdeab7c390b_1_9:notes"/>
          <p:cNvSpPr txBox="1"/>
          <p:nvPr>
            <p:ph idx="1" type="body"/>
          </p:nvPr>
        </p:nvSpPr>
        <p:spPr>
          <a:xfrm>
            <a:off x="914400" y="2443150"/>
            <a:ext cx="7315200" cy="23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3: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4: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4: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5: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deab7c390b_1_31:notes"/>
          <p:cNvSpPr txBox="1"/>
          <p:nvPr>
            <p:ph idx="1" type="body"/>
          </p:nvPr>
        </p:nvSpPr>
        <p:spPr>
          <a:xfrm>
            <a:off x="914400" y="2443150"/>
            <a:ext cx="7315200" cy="23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gdeab7c390b_1_31: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deabea89c6_0_0: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deabea89c6_0_0:notes"/>
          <p:cNvSpPr txBox="1"/>
          <p:nvPr>
            <p:ph idx="1" type="body"/>
          </p:nvPr>
        </p:nvSpPr>
        <p:spPr>
          <a:xfrm>
            <a:off x="914400" y="2443150"/>
            <a:ext cx="7315200" cy="23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8"/>
          <p:cNvSpPr txBox="1"/>
          <p:nvPr>
            <p:ph type="title"/>
          </p:nvPr>
        </p:nvSpPr>
        <p:spPr>
          <a:xfrm>
            <a:off x="3467734" y="511810"/>
            <a:ext cx="2208530" cy="26924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16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8"/>
          <p:cNvSpPr txBox="1"/>
          <p:nvPr>
            <p:ph idx="1" type="body"/>
          </p:nvPr>
        </p:nvSpPr>
        <p:spPr>
          <a:xfrm>
            <a:off x="650240" y="1249832"/>
            <a:ext cx="7843519" cy="115316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a:solidFill>
                  <a:schemeClr val="dk1"/>
                </a:solidFil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 name="Google Shape;14;p8"/>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8"/>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8"/>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b="0" i="0" sz="1800" u="none" cap="none" strike="noStrike">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17" name="Shape 17"/>
        <p:cNvGrpSpPr/>
        <p:nvPr/>
      </p:nvGrpSpPr>
      <p:grpSpPr>
        <a:xfrm>
          <a:off x="0" y="0"/>
          <a:ext cx="0" cy="0"/>
          <a:chOff x="0" y="0"/>
          <a:chExt cx="0" cy="0"/>
        </a:xfrm>
      </p:grpSpPr>
      <p:sp>
        <p:nvSpPr>
          <p:cNvPr id="18" name="Google Shape;18;p9"/>
          <p:cNvSpPr/>
          <p:nvPr/>
        </p:nvSpPr>
        <p:spPr>
          <a:xfrm>
            <a:off x="7787513" y="4378871"/>
            <a:ext cx="1232522" cy="611873"/>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 name="Google Shape;19;p9"/>
          <p:cNvSpPr txBox="1"/>
          <p:nvPr>
            <p:ph type="title"/>
          </p:nvPr>
        </p:nvSpPr>
        <p:spPr>
          <a:xfrm>
            <a:off x="3467734" y="511810"/>
            <a:ext cx="2208530" cy="26924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16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9"/>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9"/>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9"/>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3" name="Shape 23"/>
        <p:cNvGrpSpPr/>
        <p:nvPr/>
      </p:nvGrpSpPr>
      <p:grpSpPr>
        <a:xfrm>
          <a:off x="0" y="0"/>
          <a:ext cx="0" cy="0"/>
          <a:chOff x="0" y="0"/>
          <a:chExt cx="0" cy="0"/>
        </a:xfrm>
      </p:grpSpPr>
      <p:sp>
        <p:nvSpPr>
          <p:cNvPr id="24" name="Google Shape;24;p10"/>
          <p:cNvSpPr txBox="1"/>
          <p:nvPr>
            <p:ph type="ctrTitle"/>
          </p:nvPr>
        </p:nvSpPr>
        <p:spPr>
          <a:xfrm>
            <a:off x="685800" y="1594485"/>
            <a:ext cx="7772400" cy="108013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0"/>
          <p:cNvSpPr txBox="1"/>
          <p:nvPr>
            <p:ph idx="1" type="subTitle"/>
          </p:nvPr>
        </p:nvSpPr>
        <p:spPr>
          <a:xfrm>
            <a:off x="1371600" y="2880360"/>
            <a:ext cx="6400800" cy="12858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0"/>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0"/>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0"/>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9" name="Shape 29"/>
        <p:cNvGrpSpPr/>
        <p:nvPr/>
      </p:nvGrpSpPr>
      <p:grpSpPr>
        <a:xfrm>
          <a:off x="0" y="0"/>
          <a:ext cx="0" cy="0"/>
          <a:chOff x="0" y="0"/>
          <a:chExt cx="0" cy="0"/>
        </a:xfrm>
      </p:grpSpPr>
      <p:sp>
        <p:nvSpPr>
          <p:cNvPr id="30" name="Google Shape;30;p11"/>
          <p:cNvSpPr txBox="1"/>
          <p:nvPr>
            <p:ph type="title"/>
          </p:nvPr>
        </p:nvSpPr>
        <p:spPr>
          <a:xfrm>
            <a:off x="3467734" y="511810"/>
            <a:ext cx="2208530" cy="26924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16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1"/>
          <p:cNvSpPr txBox="1"/>
          <p:nvPr>
            <p:ph idx="1" type="body"/>
          </p:nvPr>
        </p:nvSpPr>
        <p:spPr>
          <a:xfrm>
            <a:off x="457200" y="1183005"/>
            <a:ext cx="3977640" cy="339471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11"/>
          <p:cNvSpPr txBox="1"/>
          <p:nvPr>
            <p:ph idx="2" type="body"/>
          </p:nvPr>
        </p:nvSpPr>
        <p:spPr>
          <a:xfrm>
            <a:off x="4709160" y="1183005"/>
            <a:ext cx="3977640" cy="339471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3" name="Google Shape;33;p11"/>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1"/>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1"/>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6" name="Shape 36"/>
        <p:cNvGrpSpPr/>
        <p:nvPr/>
      </p:nvGrpSpPr>
      <p:grpSpPr>
        <a:xfrm>
          <a:off x="0" y="0"/>
          <a:ext cx="0" cy="0"/>
          <a:chOff x="0" y="0"/>
          <a:chExt cx="0" cy="0"/>
        </a:xfrm>
      </p:grpSpPr>
      <p:sp>
        <p:nvSpPr>
          <p:cNvPr id="37" name="Google Shape;37;p12"/>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2"/>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2"/>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3467734" y="511810"/>
            <a:ext cx="2208530" cy="26924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16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7"/>
          <p:cNvSpPr txBox="1"/>
          <p:nvPr>
            <p:ph idx="1" type="body"/>
          </p:nvPr>
        </p:nvSpPr>
        <p:spPr>
          <a:xfrm>
            <a:off x="650240" y="1249832"/>
            <a:ext cx="7843519" cy="115316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8" name="Google Shape;8;p7"/>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7"/>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7"/>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b="0" i="0" sz="1800" u="none" cap="none" strike="noStrike">
                <a:solidFill>
                  <a:srgbClr val="888888"/>
                </a:solidFill>
                <a:latin typeface="Calibri"/>
                <a:ea typeface="Calibri"/>
                <a:cs typeface="Calibri"/>
                <a:sym typeface="Calibri"/>
              </a:defRPr>
            </a:lvl1pPr>
            <a:lvl2pPr indent="0" lvl="1" marL="0" marR="0" rtl="0" algn="r">
              <a:spcBef>
                <a:spcPts val="0"/>
              </a:spcBef>
              <a:buNone/>
              <a:defRPr b="0" i="0" sz="1800" u="none" cap="none" strike="noStrike">
                <a:solidFill>
                  <a:srgbClr val="888888"/>
                </a:solidFill>
                <a:latin typeface="Calibri"/>
                <a:ea typeface="Calibri"/>
                <a:cs typeface="Calibri"/>
                <a:sym typeface="Calibri"/>
              </a:defRPr>
            </a:lvl2pPr>
            <a:lvl3pPr indent="0" lvl="2" marL="0" marR="0" rtl="0" algn="r">
              <a:spcBef>
                <a:spcPts val="0"/>
              </a:spcBef>
              <a:buNone/>
              <a:defRPr b="0" i="0" sz="1800" u="none" cap="none" strike="noStrike">
                <a:solidFill>
                  <a:srgbClr val="888888"/>
                </a:solidFill>
                <a:latin typeface="Calibri"/>
                <a:ea typeface="Calibri"/>
                <a:cs typeface="Calibri"/>
                <a:sym typeface="Calibri"/>
              </a:defRPr>
            </a:lvl3pPr>
            <a:lvl4pPr indent="0" lvl="3" marL="0" marR="0" rtl="0" algn="r">
              <a:spcBef>
                <a:spcPts val="0"/>
              </a:spcBef>
              <a:buNone/>
              <a:defRPr b="0" i="0" sz="1800" u="none" cap="none" strike="noStrike">
                <a:solidFill>
                  <a:srgbClr val="888888"/>
                </a:solidFill>
                <a:latin typeface="Calibri"/>
                <a:ea typeface="Calibri"/>
                <a:cs typeface="Calibri"/>
                <a:sym typeface="Calibri"/>
              </a:defRPr>
            </a:lvl4pPr>
            <a:lvl5pPr indent="0" lvl="4" marL="0" marR="0" rtl="0" algn="r">
              <a:spcBef>
                <a:spcPts val="0"/>
              </a:spcBef>
              <a:buNone/>
              <a:defRPr b="0" i="0" sz="1800" u="none" cap="none" strike="noStrike">
                <a:solidFill>
                  <a:srgbClr val="888888"/>
                </a:solidFill>
                <a:latin typeface="Calibri"/>
                <a:ea typeface="Calibri"/>
                <a:cs typeface="Calibri"/>
                <a:sym typeface="Calibri"/>
              </a:defRPr>
            </a:lvl5pPr>
            <a:lvl6pPr indent="0" lvl="5" marL="0" marR="0" rtl="0" algn="r">
              <a:spcBef>
                <a:spcPts val="0"/>
              </a:spcBef>
              <a:buNone/>
              <a:defRPr b="0" i="0" sz="1800" u="none" cap="none" strike="noStrike">
                <a:solidFill>
                  <a:srgbClr val="888888"/>
                </a:solidFill>
                <a:latin typeface="Calibri"/>
                <a:ea typeface="Calibri"/>
                <a:cs typeface="Calibri"/>
                <a:sym typeface="Calibri"/>
              </a:defRPr>
            </a:lvl6pPr>
            <a:lvl7pPr indent="0" lvl="6" marL="0" marR="0" rtl="0" algn="r">
              <a:spcBef>
                <a:spcPts val="0"/>
              </a:spcBef>
              <a:buNone/>
              <a:defRPr b="0" i="0" sz="1800" u="none" cap="none" strike="noStrike">
                <a:solidFill>
                  <a:srgbClr val="888888"/>
                </a:solidFill>
                <a:latin typeface="Calibri"/>
                <a:ea typeface="Calibri"/>
                <a:cs typeface="Calibri"/>
                <a:sym typeface="Calibri"/>
              </a:defRPr>
            </a:lvl7pPr>
            <a:lvl8pPr indent="0" lvl="7" marL="0" marR="0" rtl="0" algn="r">
              <a:spcBef>
                <a:spcPts val="0"/>
              </a:spcBef>
              <a:buNone/>
              <a:defRPr b="0" i="0" sz="1800" u="none" cap="none" strike="noStrike">
                <a:solidFill>
                  <a:srgbClr val="888888"/>
                </a:solidFill>
                <a:latin typeface="Calibri"/>
                <a:ea typeface="Calibri"/>
                <a:cs typeface="Calibri"/>
                <a:sym typeface="Calibri"/>
              </a:defRPr>
            </a:lvl8pPr>
            <a:lvl9pPr indent="0" lvl="8" marL="0" marR="0" rtl="0" algn="r">
              <a:spcBef>
                <a:spcPts val="0"/>
              </a:spcBef>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image" Target="../media/image13.png"/><Relationship Id="rId6"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6.png"/><Relationship Id="rId5"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 name="Shape 43"/>
        <p:cNvGrpSpPr/>
        <p:nvPr/>
      </p:nvGrpSpPr>
      <p:grpSpPr>
        <a:xfrm>
          <a:off x="0" y="0"/>
          <a:ext cx="0" cy="0"/>
          <a:chOff x="0" y="0"/>
          <a:chExt cx="0" cy="0"/>
        </a:xfrm>
      </p:grpSpPr>
      <p:sp>
        <p:nvSpPr>
          <p:cNvPr id="44" name="Google Shape;44;p1"/>
          <p:cNvSpPr/>
          <p:nvPr/>
        </p:nvSpPr>
        <p:spPr>
          <a:xfrm>
            <a:off x="0" y="4054362"/>
            <a:ext cx="9144000" cy="108913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 name="Google Shape;45;p1"/>
          <p:cNvSpPr/>
          <p:nvPr/>
        </p:nvSpPr>
        <p:spPr>
          <a:xfrm>
            <a:off x="222669" y="214261"/>
            <a:ext cx="1578355" cy="783577"/>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 name="Google Shape;46;p1"/>
          <p:cNvSpPr txBox="1"/>
          <p:nvPr>
            <p:ph type="title"/>
          </p:nvPr>
        </p:nvSpPr>
        <p:spPr>
          <a:xfrm>
            <a:off x="2045000" y="1661275"/>
            <a:ext cx="5527500" cy="4746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3000">
                <a:solidFill>
                  <a:srgbClr val="FF0000"/>
                </a:solidFill>
              </a:rPr>
              <a:t>RURAL LIFE AND SOCIETY </a:t>
            </a:r>
            <a:endParaRPr sz="3000"/>
          </a:p>
        </p:txBody>
      </p:sp>
      <p:sp>
        <p:nvSpPr>
          <p:cNvPr id="47" name="Google Shape;47;p1"/>
          <p:cNvSpPr txBox="1"/>
          <p:nvPr/>
        </p:nvSpPr>
        <p:spPr>
          <a:xfrm>
            <a:off x="2301378" y="2639050"/>
            <a:ext cx="4775700" cy="750900"/>
          </a:xfrm>
          <a:prstGeom prst="rect">
            <a:avLst/>
          </a:prstGeom>
          <a:noFill/>
          <a:ln>
            <a:noFill/>
          </a:ln>
        </p:spPr>
        <p:txBody>
          <a:bodyPr anchorCtr="0" anchor="t" bIns="0" lIns="0" spcFirstLastPara="1" rIns="0" wrap="square" tIns="12050">
            <a:spAutoFit/>
          </a:bodyPr>
          <a:lstStyle/>
          <a:p>
            <a:pPr indent="0" lvl="0" marL="12700" marR="1835150" rtl="0" algn="l">
              <a:lnSpc>
                <a:spcPct val="100000"/>
              </a:lnSpc>
              <a:spcBef>
                <a:spcPts val="0"/>
              </a:spcBef>
              <a:spcAft>
                <a:spcPts val="0"/>
              </a:spcAft>
              <a:buNone/>
            </a:pPr>
            <a:r>
              <a:rPr b="1" lang="en-US" sz="1600">
                <a:solidFill>
                  <a:schemeClr val="dk1"/>
                </a:solidFill>
                <a:latin typeface="Arial"/>
                <a:ea typeface="Arial"/>
                <a:cs typeface="Arial"/>
                <a:sym typeface="Arial"/>
              </a:rPr>
              <a:t>SUBJECT : HISTORY  CHAPTER NUMBER:4</a:t>
            </a:r>
            <a:endParaRPr sz="160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rPr b="1" lang="en-US" sz="1600">
                <a:solidFill>
                  <a:schemeClr val="dk1"/>
                </a:solidFill>
                <a:latin typeface="Arial"/>
                <a:ea typeface="Arial"/>
                <a:cs typeface="Arial"/>
                <a:sym typeface="Arial"/>
              </a:rPr>
              <a:t>CHAPTER NAME :RURAL LIFE AND SOCIETY</a:t>
            </a:r>
            <a:endParaRPr sz="160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6"/>
          <p:cNvSpPr txBox="1"/>
          <p:nvPr>
            <p:ph type="title"/>
          </p:nvPr>
        </p:nvSpPr>
        <p:spPr>
          <a:xfrm>
            <a:off x="1226007" y="1630893"/>
            <a:ext cx="7047230" cy="1428115"/>
          </a:xfrm>
          <a:prstGeom prst="rect">
            <a:avLst/>
          </a:prstGeom>
          <a:noFill/>
          <a:ln>
            <a:noFill/>
          </a:ln>
        </p:spPr>
        <p:txBody>
          <a:bodyPr anchorCtr="0" anchor="t" bIns="0" lIns="0" spcFirstLastPara="1" rIns="0" wrap="square" tIns="104125">
            <a:spAutoFit/>
          </a:bodyPr>
          <a:lstStyle/>
          <a:p>
            <a:pPr indent="0" lvl="0" marL="635" rtl="0" algn="ctr">
              <a:lnSpc>
                <a:spcPct val="100000"/>
              </a:lnSpc>
              <a:spcBef>
                <a:spcPts val="0"/>
              </a:spcBef>
              <a:spcAft>
                <a:spcPts val="0"/>
              </a:spcAft>
              <a:buNone/>
            </a:pPr>
            <a:r>
              <a:rPr lang="en-US" sz="4000">
                <a:latin typeface="Arial"/>
                <a:ea typeface="Arial"/>
                <a:cs typeface="Arial"/>
                <a:sym typeface="Arial"/>
              </a:rPr>
              <a:t>THANKING YOU</a:t>
            </a:r>
            <a:endParaRPr sz="4000">
              <a:latin typeface="Arial"/>
              <a:ea typeface="Arial"/>
              <a:cs typeface="Arial"/>
              <a:sym typeface="Arial"/>
            </a:endParaRPr>
          </a:p>
          <a:p>
            <a:pPr indent="0" lvl="0" marL="0" rtl="0" algn="ctr">
              <a:lnSpc>
                <a:spcPct val="100000"/>
              </a:lnSpc>
              <a:spcBef>
                <a:spcPts val="725"/>
              </a:spcBef>
              <a:spcAft>
                <a:spcPts val="0"/>
              </a:spcAft>
              <a:buNone/>
            </a:pPr>
            <a:r>
              <a:rPr lang="en-US" sz="4000">
                <a:solidFill>
                  <a:srgbClr val="FF0000"/>
                </a:solidFill>
                <a:latin typeface="Arial"/>
                <a:ea typeface="Arial"/>
                <a:cs typeface="Arial"/>
                <a:sym typeface="Arial"/>
              </a:rPr>
              <a:t>ODM EDUCATIONAL GROUP</a:t>
            </a:r>
            <a:endParaRPr sz="400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1" name="Shape 51"/>
        <p:cNvGrpSpPr/>
        <p:nvPr/>
      </p:nvGrpSpPr>
      <p:grpSpPr>
        <a:xfrm>
          <a:off x="0" y="0"/>
          <a:ext cx="0" cy="0"/>
          <a:chOff x="0" y="0"/>
          <a:chExt cx="0" cy="0"/>
        </a:xfrm>
      </p:grpSpPr>
      <p:sp>
        <p:nvSpPr>
          <p:cNvPr id="52" name="Google Shape;52;p2"/>
          <p:cNvSpPr txBox="1"/>
          <p:nvPr>
            <p:ph type="title"/>
          </p:nvPr>
        </p:nvSpPr>
        <p:spPr>
          <a:xfrm>
            <a:off x="235469" y="511800"/>
            <a:ext cx="5922900" cy="766500"/>
          </a:xfrm>
          <a:prstGeom prst="rect">
            <a:avLst/>
          </a:prstGeom>
          <a:noFill/>
          <a:ln>
            <a:noFill/>
          </a:ln>
        </p:spPr>
        <p:txBody>
          <a:bodyPr anchorCtr="0" anchor="t" bIns="0" lIns="0" spcFirstLastPara="1" rIns="0" wrap="square" tIns="12050">
            <a:spAutoFit/>
          </a:bodyPr>
          <a:lstStyle/>
          <a:p>
            <a:pPr indent="0" lvl="0" marL="0" rtl="0" algn="l">
              <a:lnSpc>
                <a:spcPct val="100000"/>
              </a:lnSpc>
              <a:spcBef>
                <a:spcPts val="0"/>
              </a:spcBef>
              <a:spcAft>
                <a:spcPts val="0"/>
              </a:spcAft>
              <a:buNone/>
            </a:pPr>
            <a:r>
              <a:rPr lang="en-US" sz="1700">
                <a:solidFill>
                  <a:srgbClr val="FF0000"/>
                </a:solidFill>
              </a:rPr>
              <a:t>RURAL LIFE AND SOCIETY</a:t>
            </a:r>
            <a:endParaRPr sz="1700">
              <a:solidFill>
                <a:srgbClr val="FF0000"/>
              </a:solidFill>
            </a:endParaRPr>
          </a:p>
          <a:p>
            <a:pPr indent="0" lvl="0" marL="0" rtl="0" algn="l">
              <a:lnSpc>
                <a:spcPct val="100000"/>
              </a:lnSpc>
              <a:spcBef>
                <a:spcPts val="0"/>
              </a:spcBef>
              <a:spcAft>
                <a:spcPts val="0"/>
              </a:spcAft>
              <a:buNone/>
            </a:pPr>
            <a:r>
              <a:rPr b="0" lang="en-US"/>
              <a:t>I</a:t>
            </a:r>
            <a:r>
              <a:rPr b="0" lang="en-US" sz="1400"/>
              <a:t>MPOVERISHMENT</a:t>
            </a:r>
            <a:r>
              <a:rPr lang="en-US" sz="1300"/>
              <a:t> OF CULTIVATORS</a:t>
            </a:r>
            <a:endParaRPr sz="1300"/>
          </a:p>
          <a:p>
            <a:pPr indent="0" lvl="0" marL="0" rtl="0" algn="l">
              <a:lnSpc>
                <a:spcPct val="100000"/>
              </a:lnSpc>
              <a:spcBef>
                <a:spcPts val="0"/>
              </a:spcBef>
              <a:spcAft>
                <a:spcPts val="0"/>
              </a:spcAft>
              <a:buNone/>
            </a:pPr>
            <a:r>
              <a:t/>
            </a:r>
            <a:endParaRPr/>
          </a:p>
        </p:txBody>
      </p:sp>
      <p:sp>
        <p:nvSpPr>
          <p:cNvPr id="53" name="Google Shape;53;p2"/>
          <p:cNvSpPr txBox="1"/>
          <p:nvPr/>
        </p:nvSpPr>
        <p:spPr>
          <a:xfrm>
            <a:off x="111550" y="1335813"/>
            <a:ext cx="8043600" cy="1736700"/>
          </a:xfrm>
          <a:prstGeom prst="rect">
            <a:avLst/>
          </a:prstGeom>
          <a:noFill/>
          <a:ln>
            <a:noFill/>
          </a:ln>
        </p:spPr>
        <p:txBody>
          <a:bodyPr anchorCtr="0" anchor="t" bIns="0" lIns="0" spcFirstLastPara="1" rIns="0" wrap="square" tIns="12700">
            <a:spAutoFit/>
          </a:bodyPr>
          <a:lstStyle/>
          <a:p>
            <a:pPr indent="0" lvl="0" marL="457200" marR="5080" rtl="0" algn="l">
              <a:lnSpc>
                <a:spcPct val="150000"/>
              </a:lnSpc>
              <a:spcBef>
                <a:spcPts val="0"/>
              </a:spcBef>
              <a:spcAft>
                <a:spcPts val="0"/>
              </a:spcAft>
              <a:buNone/>
            </a:pPr>
            <a:r>
              <a:rPr lang="en-US" sz="1600">
                <a:solidFill>
                  <a:schemeClr val="dk1"/>
                </a:solidFill>
                <a:latin typeface="Arial"/>
                <a:ea typeface="Arial"/>
                <a:cs typeface="Arial"/>
                <a:sym typeface="Arial"/>
              </a:rPr>
              <a:t>The</a:t>
            </a:r>
            <a:r>
              <a:rPr lang="en-US" sz="1600">
                <a:solidFill>
                  <a:schemeClr val="dk1"/>
                </a:solidFill>
              </a:rPr>
              <a:t> revenue charged was so high, it led to the impoverishment of the cultivators.</a:t>
            </a:r>
            <a:endParaRPr sz="1600">
              <a:solidFill>
                <a:schemeClr val="dk1"/>
              </a:solidFill>
            </a:endParaRPr>
          </a:p>
          <a:p>
            <a:pPr indent="0" lvl="0" marL="457200" marR="5080" rtl="0" algn="l">
              <a:lnSpc>
                <a:spcPct val="150000"/>
              </a:lnSpc>
              <a:spcBef>
                <a:spcPts val="0"/>
              </a:spcBef>
              <a:spcAft>
                <a:spcPts val="0"/>
              </a:spcAft>
              <a:buNone/>
            </a:pPr>
            <a:r>
              <a:t/>
            </a:r>
            <a:endParaRPr sz="1600">
              <a:solidFill>
                <a:schemeClr val="dk1"/>
              </a:solidFill>
            </a:endParaRPr>
          </a:p>
          <a:p>
            <a:pPr indent="0" lvl="0" marL="457200" marR="5080" rtl="0" algn="l">
              <a:lnSpc>
                <a:spcPct val="150000"/>
              </a:lnSpc>
              <a:spcBef>
                <a:spcPts val="0"/>
              </a:spcBef>
              <a:spcAft>
                <a:spcPts val="0"/>
              </a:spcAft>
              <a:buNone/>
            </a:pPr>
            <a:r>
              <a:rPr lang="en-US" sz="1600">
                <a:solidFill>
                  <a:schemeClr val="dk1"/>
                </a:solidFill>
              </a:rPr>
              <a:t> They were driven </a:t>
            </a:r>
            <a:r>
              <a:rPr lang="en-US" sz="1600">
                <a:solidFill>
                  <a:schemeClr val="dk1"/>
                </a:solidFill>
              </a:rPr>
              <a:t>into</a:t>
            </a:r>
            <a:r>
              <a:rPr lang="en-US" sz="1600">
                <a:solidFill>
                  <a:schemeClr val="dk1"/>
                </a:solidFill>
              </a:rPr>
              <a:t> debt at the hands of the money lenders or became landless labourers.</a:t>
            </a:r>
            <a:endParaRPr sz="1600">
              <a:solidFill>
                <a:schemeClr val="dk1"/>
              </a:solidFill>
            </a:endParaRPr>
          </a:p>
          <a:p>
            <a:pPr indent="0" lvl="0" marL="457200" marR="5080" rtl="0" algn="l">
              <a:lnSpc>
                <a:spcPct val="150000"/>
              </a:lnSpc>
              <a:spcBef>
                <a:spcPts val="0"/>
              </a:spcBef>
              <a:spcAft>
                <a:spcPts val="0"/>
              </a:spcAft>
              <a:buNone/>
            </a:pPr>
            <a:r>
              <a:t/>
            </a:r>
            <a:endParaRPr sz="1600">
              <a:solidFill>
                <a:schemeClr val="dk1"/>
              </a:solidFill>
            </a:endParaRPr>
          </a:p>
        </p:txBody>
      </p:sp>
      <p:pic>
        <p:nvPicPr>
          <p:cNvPr id="54" name="Google Shape;54;p2"/>
          <p:cNvPicPr preferRelativeResize="0"/>
          <p:nvPr/>
        </p:nvPicPr>
        <p:blipFill rotWithShape="1">
          <a:blip r:embed="rId3">
            <a:alphaModFix/>
          </a:blip>
          <a:srcRect b="0" l="0" r="0" t="0"/>
          <a:stretch/>
        </p:blipFill>
        <p:spPr>
          <a:xfrm>
            <a:off x="7467600" y="4174125"/>
            <a:ext cx="1790700" cy="969375"/>
          </a:xfrm>
          <a:prstGeom prst="rect">
            <a:avLst/>
          </a:prstGeom>
          <a:noFill/>
          <a:ln>
            <a:noFill/>
          </a:ln>
        </p:spPr>
      </p:pic>
      <p:pic>
        <p:nvPicPr>
          <p:cNvPr id="55" name="Google Shape;55;p2"/>
          <p:cNvPicPr preferRelativeResize="0"/>
          <p:nvPr/>
        </p:nvPicPr>
        <p:blipFill>
          <a:blip r:embed="rId4">
            <a:alphaModFix/>
          </a:blip>
          <a:stretch>
            <a:fillRect/>
          </a:stretch>
        </p:blipFill>
        <p:spPr>
          <a:xfrm>
            <a:off x="111550" y="2689500"/>
            <a:ext cx="3348725" cy="2528375"/>
          </a:xfrm>
          <a:prstGeom prst="rect">
            <a:avLst/>
          </a:prstGeom>
          <a:noFill/>
          <a:ln>
            <a:noFill/>
          </a:ln>
        </p:spPr>
      </p:pic>
      <p:pic>
        <p:nvPicPr>
          <p:cNvPr id="56" name="Google Shape;56;p2"/>
          <p:cNvPicPr preferRelativeResize="0"/>
          <p:nvPr/>
        </p:nvPicPr>
        <p:blipFill>
          <a:blip r:embed="rId5">
            <a:alphaModFix/>
          </a:blip>
          <a:stretch>
            <a:fillRect/>
          </a:stretch>
        </p:blipFill>
        <p:spPr>
          <a:xfrm>
            <a:off x="3641975" y="2726675"/>
            <a:ext cx="3825625" cy="2528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gdeab7c390b_1_2"/>
          <p:cNvSpPr txBox="1"/>
          <p:nvPr>
            <p:ph type="title"/>
          </p:nvPr>
        </p:nvSpPr>
        <p:spPr>
          <a:xfrm>
            <a:off x="136311" y="511800"/>
            <a:ext cx="5540100" cy="7851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US" sz="1900">
                <a:solidFill>
                  <a:srgbClr val="FF0000"/>
                </a:solidFill>
              </a:rPr>
              <a:t>RURAL LIFE AND SOCIETY</a:t>
            </a:r>
            <a:endParaRPr sz="1900">
              <a:solidFill>
                <a:srgbClr val="FF0000"/>
              </a:solidFill>
            </a:endParaRPr>
          </a:p>
          <a:p>
            <a:pPr indent="0" lvl="0" marL="0" rtl="0" algn="l">
              <a:spcBef>
                <a:spcPts val="0"/>
              </a:spcBef>
              <a:spcAft>
                <a:spcPts val="0"/>
              </a:spcAft>
              <a:buNone/>
            </a:pPr>
            <a:r>
              <a:rPr lang="en-US"/>
              <a:t>FRAGMENTATION</a:t>
            </a:r>
            <a:r>
              <a:rPr lang="en-US"/>
              <a:t> OF LAND HOLDINGS</a:t>
            </a:r>
            <a:endParaRPr/>
          </a:p>
          <a:p>
            <a:pPr indent="0" lvl="0" marL="0" rtl="0" algn="l">
              <a:spcBef>
                <a:spcPts val="0"/>
              </a:spcBef>
              <a:spcAft>
                <a:spcPts val="0"/>
              </a:spcAft>
              <a:buNone/>
            </a:pPr>
            <a:r>
              <a:t/>
            </a:r>
            <a:endParaRPr/>
          </a:p>
        </p:txBody>
      </p:sp>
      <p:sp>
        <p:nvSpPr>
          <p:cNvPr id="62" name="Google Shape;62;gdeab7c390b_1_2"/>
          <p:cNvSpPr txBox="1"/>
          <p:nvPr>
            <p:ph idx="1" type="body"/>
          </p:nvPr>
        </p:nvSpPr>
        <p:spPr>
          <a:xfrm>
            <a:off x="136300" y="1249725"/>
            <a:ext cx="8936100" cy="1908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US" sz="2200"/>
              <a:t>As an increasing number of farmers found themselves unable to pay the revenue, they  auctioned or sold off their land part by part.This led to the fragmentation and </a:t>
            </a:r>
            <a:r>
              <a:rPr lang="en-US" sz="2200"/>
              <a:t>subdivision</a:t>
            </a:r>
            <a:r>
              <a:rPr lang="en-US" sz="2200"/>
              <a:t> of land. Small land holdings are not economical to cultivate</a:t>
            </a:r>
            <a:r>
              <a:rPr lang="en-US"/>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AUCTION OF LAND HOLDINGS</a:t>
            </a:r>
            <a:endParaRPr/>
          </a:p>
        </p:txBody>
      </p:sp>
      <p:sp>
        <p:nvSpPr>
          <p:cNvPr id="63" name="Google Shape;63;gdeab7c390b_1_2"/>
          <p:cNvSpPr/>
          <p:nvPr/>
        </p:nvSpPr>
        <p:spPr>
          <a:xfrm>
            <a:off x="7076950" y="3982025"/>
            <a:ext cx="1900200" cy="11616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64" name="Google Shape;64;gdeab7c390b_1_2"/>
          <p:cNvPicPr preferRelativeResize="0"/>
          <p:nvPr/>
        </p:nvPicPr>
        <p:blipFill>
          <a:blip r:embed="rId4">
            <a:alphaModFix/>
          </a:blip>
          <a:stretch>
            <a:fillRect/>
          </a:stretch>
        </p:blipFill>
        <p:spPr>
          <a:xfrm>
            <a:off x="3011725" y="2652300"/>
            <a:ext cx="3966075" cy="2404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gdeab7c390b_1_9"/>
          <p:cNvSpPr txBox="1"/>
          <p:nvPr>
            <p:ph type="title"/>
          </p:nvPr>
        </p:nvSpPr>
        <p:spPr>
          <a:xfrm>
            <a:off x="198287" y="511800"/>
            <a:ext cx="5478000" cy="5694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US" sz="2000">
                <a:solidFill>
                  <a:srgbClr val="FF0000"/>
                </a:solidFill>
              </a:rPr>
              <a:t>RURAL LIFE AND SOCIETY</a:t>
            </a:r>
            <a:endParaRPr sz="2000">
              <a:solidFill>
                <a:srgbClr val="FF0000"/>
              </a:solidFill>
            </a:endParaRPr>
          </a:p>
          <a:p>
            <a:pPr indent="0" lvl="0" marL="0" rtl="0" algn="l">
              <a:spcBef>
                <a:spcPts val="0"/>
              </a:spcBef>
              <a:spcAft>
                <a:spcPts val="0"/>
              </a:spcAft>
              <a:buNone/>
            </a:pPr>
            <a:r>
              <a:rPr lang="en-US" sz="1700"/>
              <a:t>RISE OF ABSENTEE LANDLORDS</a:t>
            </a:r>
            <a:endParaRPr sz="1700"/>
          </a:p>
        </p:txBody>
      </p:sp>
      <p:sp>
        <p:nvSpPr>
          <p:cNvPr id="70" name="Google Shape;70;gdeab7c390b_1_9"/>
          <p:cNvSpPr txBox="1"/>
          <p:nvPr>
            <p:ph idx="1" type="body"/>
          </p:nvPr>
        </p:nvSpPr>
        <p:spPr>
          <a:xfrm>
            <a:off x="198275" y="1512075"/>
            <a:ext cx="8295600" cy="16932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US" sz="2200"/>
              <a:t>The </a:t>
            </a:r>
            <a:r>
              <a:rPr lang="en-US" sz="2200"/>
              <a:t>landowners</a:t>
            </a:r>
            <a:r>
              <a:rPr lang="en-US" sz="2200"/>
              <a:t> who were unable to  pay the high tax was auctioned off to the highest bidder. The people who bought these lands were often rich traders from cities and towns. They rarely visited their farm land and had no interest in it. These absentee landlords were much harsher on the local farmers than the traditional zamindars.</a:t>
            </a:r>
            <a:endParaRPr sz="2200"/>
          </a:p>
        </p:txBody>
      </p:sp>
      <p:pic>
        <p:nvPicPr>
          <p:cNvPr id="71" name="Google Shape;71;gdeab7c390b_1_9"/>
          <p:cNvPicPr preferRelativeResize="0"/>
          <p:nvPr/>
        </p:nvPicPr>
        <p:blipFill>
          <a:blip r:embed="rId3">
            <a:alphaModFix/>
          </a:blip>
          <a:stretch>
            <a:fillRect/>
          </a:stretch>
        </p:blipFill>
        <p:spPr>
          <a:xfrm>
            <a:off x="61975" y="3205275"/>
            <a:ext cx="4672525" cy="1938225"/>
          </a:xfrm>
          <a:prstGeom prst="rect">
            <a:avLst/>
          </a:prstGeom>
          <a:noFill/>
          <a:ln>
            <a:noFill/>
          </a:ln>
        </p:spPr>
      </p:pic>
      <p:sp>
        <p:nvSpPr>
          <p:cNvPr id="72" name="Google Shape;72;gdeab7c390b_1_9"/>
          <p:cNvSpPr/>
          <p:nvPr/>
        </p:nvSpPr>
        <p:spPr>
          <a:xfrm>
            <a:off x="7052175" y="4052825"/>
            <a:ext cx="1970700" cy="10908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6" name="Shape 76"/>
        <p:cNvGrpSpPr/>
        <p:nvPr/>
      </p:nvGrpSpPr>
      <p:grpSpPr>
        <a:xfrm>
          <a:off x="0" y="0"/>
          <a:ext cx="0" cy="0"/>
          <a:chOff x="0" y="0"/>
          <a:chExt cx="0" cy="0"/>
        </a:xfrm>
      </p:grpSpPr>
      <p:sp>
        <p:nvSpPr>
          <p:cNvPr id="77" name="Google Shape;77;p3"/>
          <p:cNvSpPr txBox="1"/>
          <p:nvPr>
            <p:ph type="title"/>
          </p:nvPr>
        </p:nvSpPr>
        <p:spPr>
          <a:xfrm>
            <a:off x="111575" y="283500"/>
            <a:ext cx="5217900" cy="843300"/>
          </a:xfrm>
          <a:prstGeom prst="rect">
            <a:avLst/>
          </a:prstGeom>
          <a:noFill/>
          <a:ln>
            <a:noFill/>
          </a:ln>
        </p:spPr>
        <p:txBody>
          <a:bodyPr anchorCtr="0" anchor="t" bIns="0" lIns="0" spcFirstLastPara="1" rIns="0" wrap="square" tIns="12050">
            <a:spAutoFit/>
          </a:bodyPr>
          <a:lstStyle/>
          <a:p>
            <a:pPr indent="0" lvl="0" marL="0" rtl="0" algn="l">
              <a:lnSpc>
                <a:spcPct val="100000"/>
              </a:lnSpc>
              <a:spcBef>
                <a:spcPts val="0"/>
              </a:spcBef>
              <a:spcAft>
                <a:spcPts val="0"/>
              </a:spcAft>
              <a:buNone/>
            </a:pPr>
            <a:r>
              <a:rPr lang="en-US" sz="2000">
                <a:solidFill>
                  <a:srgbClr val="FF0000"/>
                </a:solidFill>
              </a:rPr>
              <a:t>RURAL LIFE AND SOCIETY</a:t>
            </a:r>
            <a:endParaRPr sz="2000">
              <a:solidFill>
                <a:srgbClr val="FF0000"/>
              </a:solidFill>
            </a:endParaRPr>
          </a:p>
          <a:p>
            <a:pPr indent="0" lvl="0" marL="0" rtl="0" algn="l">
              <a:lnSpc>
                <a:spcPct val="100000"/>
              </a:lnSpc>
              <a:spcBef>
                <a:spcPts val="0"/>
              </a:spcBef>
              <a:spcAft>
                <a:spcPts val="0"/>
              </a:spcAft>
              <a:buNone/>
            </a:pPr>
            <a:r>
              <a:rPr lang="en-US" sz="1800"/>
              <a:t>COMMERCIALISATION OF AGRICULTURE</a:t>
            </a:r>
            <a:endParaRPr sz="1800"/>
          </a:p>
          <a:p>
            <a:pPr indent="0" lvl="0" marL="0" rtl="0" algn="l">
              <a:lnSpc>
                <a:spcPct val="100000"/>
              </a:lnSpc>
              <a:spcBef>
                <a:spcPts val="0"/>
              </a:spcBef>
              <a:spcAft>
                <a:spcPts val="0"/>
              </a:spcAft>
              <a:buNone/>
            </a:pPr>
            <a:r>
              <a:t/>
            </a:r>
            <a:endParaRPr/>
          </a:p>
        </p:txBody>
      </p:sp>
      <p:sp>
        <p:nvSpPr>
          <p:cNvPr id="78" name="Google Shape;78;p3"/>
          <p:cNvSpPr txBox="1"/>
          <p:nvPr/>
        </p:nvSpPr>
        <p:spPr>
          <a:xfrm>
            <a:off x="111575" y="1077300"/>
            <a:ext cx="6692700" cy="1583400"/>
          </a:xfrm>
          <a:prstGeom prst="rect">
            <a:avLst/>
          </a:prstGeom>
          <a:noFill/>
          <a:ln>
            <a:noFill/>
          </a:ln>
        </p:spPr>
        <p:txBody>
          <a:bodyPr anchorCtr="0" anchor="t" bIns="0" lIns="0" spcFirstLastPara="1" rIns="0" wrap="square" tIns="13325">
            <a:spAutoFit/>
          </a:bodyPr>
          <a:lstStyle/>
          <a:p>
            <a:pPr indent="-355600" lvl="0" marL="355600" marR="5080" rtl="0" algn="l">
              <a:lnSpc>
                <a:spcPct val="150000"/>
              </a:lnSpc>
              <a:spcBef>
                <a:spcPts val="0"/>
              </a:spcBef>
              <a:spcAft>
                <a:spcPts val="0"/>
              </a:spcAft>
              <a:buClr>
                <a:srgbClr val="585858"/>
              </a:buClr>
              <a:buSzPts val="2000"/>
              <a:buFont typeface="Arial"/>
              <a:buChar char="●"/>
            </a:pPr>
            <a:r>
              <a:rPr lang="en-US" sz="1800">
                <a:solidFill>
                  <a:schemeClr val="dk1"/>
                </a:solidFill>
                <a:latin typeface="Arial"/>
                <a:ea typeface="Arial"/>
                <a:cs typeface="Arial"/>
                <a:sym typeface="Arial"/>
              </a:rPr>
              <a:t>Since the cash crops provided raw materials for the Industry the Britishers  encouraged the farmers to cultivate cash crops such as cotton, jute, indigo , poppy  at the cost of food grains, It resulted in food shortage.</a:t>
            </a:r>
            <a:endParaRPr sz="1800">
              <a:solidFill>
                <a:schemeClr val="dk1"/>
              </a:solidFill>
              <a:latin typeface="Arial"/>
              <a:ea typeface="Arial"/>
              <a:cs typeface="Arial"/>
              <a:sym typeface="Arial"/>
            </a:endParaRPr>
          </a:p>
        </p:txBody>
      </p:sp>
      <p:pic>
        <p:nvPicPr>
          <p:cNvPr id="79" name="Google Shape;79;p3"/>
          <p:cNvPicPr preferRelativeResize="0"/>
          <p:nvPr/>
        </p:nvPicPr>
        <p:blipFill rotWithShape="1">
          <a:blip r:embed="rId3">
            <a:alphaModFix/>
          </a:blip>
          <a:srcRect b="0" l="0" r="0" t="0"/>
          <a:stretch/>
        </p:blipFill>
        <p:spPr>
          <a:xfrm>
            <a:off x="111575" y="2763750"/>
            <a:ext cx="3552651" cy="2379751"/>
          </a:xfrm>
          <a:prstGeom prst="rect">
            <a:avLst/>
          </a:prstGeom>
          <a:noFill/>
          <a:ln>
            <a:noFill/>
          </a:ln>
        </p:spPr>
      </p:pic>
      <p:pic>
        <p:nvPicPr>
          <p:cNvPr id="80" name="Google Shape;80;p3"/>
          <p:cNvPicPr preferRelativeResize="0"/>
          <p:nvPr/>
        </p:nvPicPr>
        <p:blipFill rotWithShape="1">
          <a:blip r:embed="rId4">
            <a:alphaModFix/>
          </a:blip>
          <a:srcRect b="0" l="0" r="0" t="0"/>
          <a:stretch/>
        </p:blipFill>
        <p:spPr>
          <a:xfrm>
            <a:off x="7533875" y="4098900"/>
            <a:ext cx="1572900" cy="1044600"/>
          </a:xfrm>
          <a:prstGeom prst="rect">
            <a:avLst/>
          </a:prstGeom>
          <a:noFill/>
          <a:ln>
            <a:noFill/>
          </a:ln>
        </p:spPr>
      </p:pic>
      <p:pic>
        <p:nvPicPr>
          <p:cNvPr id="81" name="Google Shape;81;p3"/>
          <p:cNvPicPr preferRelativeResize="0"/>
          <p:nvPr/>
        </p:nvPicPr>
        <p:blipFill>
          <a:blip r:embed="rId5">
            <a:alphaModFix/>
          </a:blip>
          <a:stretch>
            <a:fillRect/>
          </a:stretch>
        </p:blipFill>
        <p:spPr>
          <a:xfrm>
            <a:off x="3905025" y="2763750"/>
            <a:ext cx="3552650" cy="2379750"/>
          </a:xfrm>
          <a:prstGeom prst="rect">
            <a:avLst/>
          </a:prstGeom>
          <a:noFill/>
          <a:ln>
            <a:noFill/>
          </a:ln>
        </p:spPr>
      </p:pic>
      <p:pic>
        <p:nvPicPr>
          <p:cNvPr id="82" name="Google Shape;82;p3"/>
          <p:cNvPicPr preferRelativeResize="0"/>
          <p:nvPr/>
        </p:nvPicPr>
        <p:blipFill>
          <a:blip r:embed="rId6">
            <a:alphaModFix/>
          </a:blip>
          <a:stretch>
            <a:fillRect/>
          </a:stretch>
        </p:blipFill>
        <p:spPr>
          <a:xfrm>
            <a:off x="6677013" y="915900"/>
            <a:ext cx="2466975" cy="1847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6" name="Shape 86"/>
        <p:cNvGrpSpPr/>
        <p:nvPr/>
      </p:nvGrpSpPr>
      <p:grpSpPr>
        <a:xfrm>
          <a:off x="0" y="0"/>
          <a:ext cx="0" cy="0"/>
          <a:chOff x="0" y="0"/>
          <a:chExt cx="0" cy="0"/>
        </a:xfrm>
      </p:grpSpPr>
      <p:sp>
        <p:nvSpPr>
          <p:cNvPr id="87" name="Google Shape;87;p4"/>
          <p:cNvSpPr txBox="1"/>
          <p:nvPr>
            <p:ph type="title"/>
          </p:nvPr>
        </p:nvSpPr>
        <p:spPr>
          <a:xfrm>
            <a:off x="322238" y="536575"/>
            <a:ext cx="5267400" cy="550800"/>
          </a:xfrm>
          <a:prstGeom prst="rect">
            <a:avLst/>
          </a:prstGeom>
          <a:noFill/>
          <a:ln>
            <a:noFill/>
          </a:ln>
        </p:spPr>
        <p:txBody>
          <a:bodyPr anchorCtr="0" anchor="t" bIns="0" lIns="0" spcFirstLastPara="1" rIns="0" wrap="square" tIns="12050">
            <a:spAutoFit/>
          </a:bodyPr>
          <a:lstStyle/>
          <a:p>
            <a:pPr indent="0" lvl="0" marL="0" rtl="0" algn="l">
              <a:lnSpc>
                <a:spcPct val="100000"/>
              </a:lnSpc>
              <a:spcBef>
                <a:spcPts val="0"/>
              </a:spcBef>
              <a:spcAft>
                <a:spcPts val="0"/>
              </a:spcAft>
              <a:buNone/>
            </a:pPr>
            <a:r>
              <a:rPr lang="en-US" sz="1900">
                <a:solidFill>
                  <a:srgbClr val="FF0000"/>
                </a:solidFill>
              </a:rPr>
              <a:t>RURAL LIFE AND SOCIETY</a:t>
            </a:r>
            <a:endParaRPr sz="1900">
              <a:solidFill>
                <a:srgbClr val="FF0000"/>
              </a:solidFill>
            </a:endParaRPr>
          </a:p>
          <a:p>
            <a:pPr indent="0" lvl="0" marL="0" rtl="0" algn="l">
              <a:lnSpc>
                <a:spcPct val="100000"/>
              </a:lnSpc>
              <a:spcBef>
                <a:spcPts val="0"/>
              </a:spcBef>
              <a:spcAft>
                <a:spcPts val="0"/>
              </a:spcAft>
              <a:buNone/>
            </a:pPr>
            <a:r>
              <a:rPr lang="en-US"/>
              <a:t>NEGLECT OF LAND REFORMS</a:t>
            </a:r>
            <a:endParaRPr/>
          </a:p>
        </p:txBody>
      </p:sp>
      <p:sp>
        <p:nvSpPr>
          <p:cNvPr id="88" name="Google Shape;88;p4"/>
          <p:cNvSpPr txBox="1"/>
          <p:nvPr/>
        </p:nvSpPr>
        <p:spPr>
          <a:xfrm>
            <a:off x="148725" y="1228500"/>
            <a:ext cx="7548300" cy="1952400"/>
          </a:xfrm>
          <a:prstGeom prst="rect">
            <a:avLst/>
          </a:prstGeom>
          <a:noFill/>
          <a:ln>
            <a:noFill/>
          </a:ln>
        </p:spPr>
        <p:txBody>
          <a:bodyPr anchorCtr="0" anchor="t" bIns="0" lIns="0" spcFirstLastPara="1" rIns="0" wrap="square" tIns="12700">
            <a:spAutoFit/>
          </a:bodyPr>
          <a:lstStyle/>
          <a:p>
            <a:pPr indent="-205740" lvl="0" marL="218440" marR="5080" rtl="0" algn="l">
              <a:lnSpc>
                <a:spcPct val="150000"/>
              </a:lnSpc>
              <a:spcBef>
                <a:spcPts val="0"/>
              </a:spcBef>
              <a:spcAft>
                <a:spcPts val="0"/>
              </a:spcAft>
              <a:buNone/>
            </a:pPr>
            <a:r>
              <a:rPr lang="en-US" sz="1800">
                <a:solidFill>
                  <a:schemeClr val="dk1"/>
                </a:solidFill>
                <a:latin typeface="Arial"/>
                <a:ea typeface="Arial"/>
                <a:cs typeface="Arial"/>
                <a:sym typeface="Arial"/>
              </a:rPr>
              <a:t>The British introduced private ownership of land to ensure steady revenue and to  motivate the farmers to increase the output. However the landlords were either  absentee landlord with no interest to improve the land or were too poor to carry  out reforms. This resulted in steady erosion in the quality of land and the life of  the farmers.</a:t>
            </a:r>
            <a:endParaRPr sz="1800">
              <a:solidFill>
                <a:schemeClr val="dk1"/>
              </a:solidFill>
              <a:latin typeface="Arial"/>
              <a:ea typeface="Arial"/>
              <a:cs typeface="Arial"/>
              <a:sym typeface="Arial"/>
            </a:endParaRPr>
          </a:p>
        </p:txBody>
      </p:sp>
      <p:pic>
        <p:nvPicPr>
          <p:cNvPr id="89" name="Google Shape;89;p4"/>
          <p:cNvPicPr preferRelativeResize="0"/>
          <p:nvPr/>
        </p:nvPicPr>
        <p:blipFill rotWithShape="1">
          <a:blip r:embed="rId3">
            <a:alphaModFix/>
          </a:blip>
          <a:srcRect b="0" l="0" r="0" t="0"/>
          <a:stretch/>
        </p:blipFill>
        <p:spPr>
          <a:xfrm>
            <a:off x="433800" y="3322025"/>
            <a:ext cx="3346375" cy="1894675"/>
          </a:xfrm>
          <a:prstGeom prst="rect">
            <a:avLst/>
          </a:prstGeom>
          <a:noFill/>
          <a:ln>
            <a:noFill/>
          </a:ln>
        </p:spPr>
      </p:pic>
      <p:pic>
        <p:nvPicPr>
          <p:cNvPr id="90" name="Google Shape;90;p4"/>
          <p:cNvPicPr preferRelativeResize="0"/>
          <p:nvPr/>
        </p:nvPicPr>
        <p:blipFill rotWithShape="1">
          <a:blip r:embed="rId4">
            <a:alphaModFix/>
          </a:blip>
          <a:srcRect b="0" l="0" r="0" t="0"/>
          <a:stretch/>
        </p:blipFill>
        <p:spPr>
          <a:xfrm>
            <a:off x="7176100" y="4076525"/>
            <a:ext cx="1916150" cy="958075"/>
          </a:xfrm>
          <a:prstGeom prst="rect">
            <a:avLst/>
          </a:prstGeom>
          <a:noFill/>
          <a:ln>
            <a:noFill/>
          </a:ln>
        </p:spPr>
      </p:pic>
      <p:pic>
        <p:nvPicPr>
          <p:cNvPr id="91" name="Google Shape;91;p4"/>
          <p:cNvPicPr preferRelativeResize="0"/>
          <p:nvPr/>
        </p:nvPicPr>
        <p:blipFill>
          <a:blip r:embed="rId5">
            <a:alphaModFix/>
          </a:blip>
          <a:stretch>
            <a:fillRect/>
          </a:stretch>
        </p:blipFill>
        <p:spPr>
          <a:xfrm>
            <a:off x="3932575" y="3322025"/>
            <a:ext cx="3243525" cy="1821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5" name="Shape 95"/>
        <p:cNvGrpSpPr/>
        <p:nvPr/>
      </p:nvGrpSpPr>
      <p:grpSpPr>
        <a:xfrm>
          <a:off x="0" y="0"/>
          <a:ext cx="0" cy="0"/>
          <a:chOff x="0" y="0"/>
          <a:chExt cx="0" cy="0"/>
        </a:xfrm>
      </p:grpSpPr>
      <p:sp>
        <p:nvSpPr>
          <p:cNvPr id="96" name="Google Shape;96;p5"/>
          <p:cNvSpPr txBox="1"/>
          <p:nvPr>
            <p:ph type="title"/>
          </p:nvPr>
        </p:nvSpPr>
        <p:spPr>
          <a:xfrm>
            <a:off x="285050" y="247875"/>
            <a:ext cx="5214300" cy="550800"/>
          </a:xfrm>
          <a:prstGeom prst="rect">
            <a:avLst/>
          </a:prstGeom>
          <a:noFill/>
          <a:ln>
            <a:noFill/>
          </a:ln>
        </p:spPr>
        <p:txBody>
          <a:bodyPr anchorCtr="0" anchor="t" bIns="0" lIns="0" spcFirstLastPara="1" rIns="0" wrap="square" tIns="12050">
            <a:spAutoFit/>
          </a:bodyPr>
          <a:lstStyle/>
          <a:p>
            <a:pPr indent="0" lvl="0" marL="0" rtl="0" algn="l">
              <a:lnSpc>
                <a:spcPct val="100000"/>
              </a:lnSpc>
              <a:spcBef>
                <a:spcPts val="0"/>
              </a:spcBef>
              <a:spcAft>
                <a:spcPts val="0"/>
              </a:spcAft>
              <a:buNone/>
            </a:pPr>
            <a:r>
              <a:rPr lang="en-US" sz="1900">
                <a:solidFill>
                  <a:srgbClr val="FF0000"/>
                </a:solidFill>
              </a:rPr>
              <a:t>RURAL LIFE AND SOCIETY</a:t>
            </a:r>
            <a:endParaRPr sz="1900">
              <a:solidFill>
                <a:srgbClr val="FF0000"/>
              </a:solidFill>
            </a:endParaRPr>
          </a:p>
          <a:p>
            <a:pPr indent="0" lvl="0" marL="0" rtl="0" algn="l">
              <a:lnSpc>
                <a:spcPct val="100000"/>
              </a:lnSpc>
              <a:spcBef>
                <a:spcPts val="0"/>
              </a:spcBef>
              <a:spcAft>
                <a:spcPts val="0"/>
              </a:spcAft>
              <a:buNone/>
            </a:pPr>
            <a:r>
              <a:rPr lang="en-US"/>
              <a:t>PEASANT REVOLTS</a:t>
            </a:r>
            <a:endParaRPr/>
          </a:p>
        </p:txBody>
      </p:sp>
      <p:sp>
        <p:nvSpPr>
          <p:cNvPr id="97" name="Google Shape;97;p5"/>
          <p:cNvSpPr txBox="1"/>
          <p:nvPr/>
        </p:nvSpPr>
        <p:spPr>
          <a:xfrm>
            <a:off x="285050" y="934763"/>
            <a:ext cx="5701200" cy="1242600"/>
          </a:xfrm>
          <a:prstGeom prst="rect">
            <a:avLst/>
          </a:prstGeom>
          <a:noFill/>
          <a:ln>
            <a:noFill/>
          </a:ln>
        </p:spPr>
        <p:txBody>
          <a:bodyPr anchorCtr="0" anchor="t" bIns="0" lIns="0" spcFirstLastPara="1" rIns="0" wrap="square" tIns="12700">
            <a:spAutoFit/>
          </a:bodyPr>
          <a:lstStyle/>
          <a:p>
            <a:pPr indent="-342900" lvl="0" marL="355600" marR="5080" rtl="0" algn="l">
              <a:lnSpc>
                <a:spcPct val="114999"/>
              </a:lnSpc>
              <a:spcBef>
                <a:spcPts val="0"/>
              </a:spcBef>
              <a:spcAft>
                <a:spcPts val="0"/>
              </a:spcAft>
              <a:buClr>
                <a:srgbClr val="585858"/>
              </a:buClr>
              <a:buSzPts val="1800"/>
              <a:buFont typeface="Arial"/>
              <a:buChar char="●"/>
            </a:pPr>
            <a:r>
              <a:rPr lang="en-US" sz="1600">
                <a:solidFill>
                  <a:schemeClr val="dk1"/>
                </a:solidFill>
                <a:latin typeface="Arial"/>
                <a:ea typeface="Arial"/>
                <a:cs typeface="Arial"/>
                <a:sym typeface="Arial"/>
              </a:rPr>
              <a:t>The extreme poverty of the peasants drove them to revolt. The famous two  revolts were</a:t>
            </a:r>
            <a:endParaRPr sz="1600">
              <a:solidFill>
                <a:schemeClr val="dk1"/>
              </a:solidFill>
              <a:latin typeface="Arial"/>
              <a:ea typeface="Arial"/>
              <a:cs typeface="Arial"/>
              <a:sym typeface="Arial"/>
            </a:endParaRPr>
          </a:p>
          <a:p>
            <a:pPr indent="-342900" lvl="0" marL="355600" marR="0" rtl="0" algn="l">
              <a:lnSpc>
                <a:spcPct val="100000"/>
              </a:lnSpc>
              <a:spcBef>
                <a:spcPts val="285"/>
              </a:spcBef>
              <a:spcAft>
                <a:spcPts val="0"/>
              </a:spcAft>
              <a:buClr>
                <a:srgbClr val="585858"/>
              </a:buClr>
              <a:buSzPts val="1800"/>
              <a:buFont typeface="Arial"/>
              <a:buChar char="●"/>
            </a:pPr>
            <a:r>
              <a:rPr lang="en-US" sz="1600">
                <a:solidFill>
                  <a:schemeClr val="dk1"/>
                </a:solidFill>
                <a:latin typeface="Arial"/>
                <a:ea typeface="Arial"/>
                <a:cs typeface="Arial"/>
                <a:sym typeface="Arial"/>
              </a:rPr>
              <a:t>The Ch</a:t>
            </a:r>
            <a:r>
              <a:rPr lang="en-US" sz="1600">
                <a:solidFill>
                  <a:schemeClr val="dk1"/>
                </a:solidFill>
              </a:rPr>
              <a:t>u</a:t>
            </a:r>
            <a:r>
              <a:rPr lang="en-US" sz="1600">
                <a:solidFill>
                  <a:schemeClr val="dk1"/>
                </a:solidFill>
                <a:latin typeface="Arial"/>
                <a:ea typeface="Arial"/>
                <a:cs typeface="Arial"/>
                <a:sym typeface="Arial"/>
              </a:rPr>
              <a:t>rs revolt of Bihar and Bengal</a:t>
            </a:r>
            <a:endParaRPr sz="1600">
              <a:solidFill>
                <a:schemeClr val="dk1"/>
              </a:solidFill>
              <a:latin typeface="Arial"/>
              <a:ea typeface="Arial"/>
              <a:cs typeface="Arial"/>
              <a:sym typeface="Arial"/>
            </a:endParaRPr>
          </a:p>
          <a:p>
            <a:pPr indent="-342900" lvl="0" marL="355600" marR="0" rtl="0" algn="l">
              <a:lnSpc>
                <a:spcPct val="100000"/>
              </a:lnSpc>
              <a:spcBef>
                <a:spcPts val="290"/>
              </a:spcBef>
              <a:spcAft>
                <a:spcPts val="0"/>
              </a:spcAft>
              <a:buClr>
                <a:srgbClr val="585858"/>
              </a:buClr>
              <a:buSzPts val="1800"/>
              <a:buFont typeface="Arial"/>
              <a:buChar char="●"/>
            </a:pPr>
            <a:r>
              <a:rPr lang="en-US" sz="1600">
                <a:solidFill>
                  <a:schemeClr val="dk1"/>
                </a:solidFill>
                <a:latin typeface="Arial"/>
                <a:ea typeface="Arial"/>
                <a:cs typeface="Arial"/>
                <a:sym typeface="Arial"/>
              </a:rPr>
              <a:t>The Moplah Revolt of Kerala</a:t>
            </a:r>
            <a:endParaRPr sz="1600">
              <a:solidFill>
                <a:schemeClr val="dk1"/>
              </a:solidFill>
              <a:latin typeface="Arial"/>
              <a:ea typeface="Arial"/>
              <a:cs typeface="Arial"/>
              <a:sym typeface="Arial"/>
            </a:endParaRPr>
          </a:p>
        </p:txBody>
      </p:sp>
      <p:sp>
        <p:nvSpPr>
          <p:cNvPr id="98" name="Google Shape;98;p5"/>
          <p:cNvSpPr/>
          <p:nvPr/>
        </p:nvSpPr>
        <p:spPr>
          <a:xfrm>
            <a:off x="111550" y="2313475"/>
            <a:ext cx="2714400" cy="2487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99" name="Google Shape;99;p5"/>
          <p:cNvPicPr preferRelativeResize="0"/>
          <p:nvPr/>
        </p:nvPicPr>
        <p:blipFill rotWithShape="1">
          <a:blip r:embed="rId4">
            <a:alphaModFix/>
          </a:blip>
          <a:srcRect b="0" l="0" r="0" t="0"/>
          <a:stretch/>
        </p:blipFill>
        <p:spPr>
          <a:xfrm>
            <a:off x="7703075" y="4660150"/>
            <a:ext cx="1307350" cy="623950"/>
          </a:xfrm>
          <a:prstGeom prst="rect">
            <a:avLst/>
          </a:prstGeom>
          <a:noFill/>
          <a:ln>
            <a:noFill/>
          </a:ln>
        </p:spPr>
      </p:pic>
      <p:pic>
        <p:nvPicPr>
          <p:cNvPr id="100" name="Google Shape;100;p5"/>
          <p:cNvPicPr preferRelativeResize="0"/>
          <p:nvPr/>
        </p:nvPicPr>
        <p:blipFill>
          <a:blip r:embed="rId5">
            <a:alphaModFix/>
          </a:blip>
          <a:stretch>
            <a:fillRect/>
          </a:stretch>
        </p:blipFill>
        <p:spPr>
          <a:xfrm>
            <a:off x="2956925" y="2313450"/>
            <a:ext cx="2850725" cy="2487300"/>
          </a:xfrm>
          <a:prstGeom prst="rect">
            <a:avLst/>
          </a:prstGeom>
          <a:noFill/>
          <a:ln>
            <a:noFill/>
          </a:ln>
        </p:spPr>
      </p:pic>
      <p:pic>
        <p:nvPicPr>
          <p:cNvPr id="101" name="Google Shape;101;p5"/>
          <p:cNvPicPr preferRelativeResize="0"/>
          <p:nvPr/>
        </p:nvPicPr>
        <p:blipFill>
          <a:blip r:embed="rId6">
            <a:alphaModFix/>
          </a:blip>
          <a:stretch>
            <a:fillRect/>
          </a:stretch>
        </p:blipFill>
        <p:spPr>
          <a:xfrm>
            <a:off x="5950225" y="2313450"/>
            <a:ext cx="2923850" cy="2346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5" name="Shape 105"/>
        <p:cNvGrpSpPr/>
        <p:nvPr/>
      </p:nvGrpSpPr>
      <p:grpSpPr>
        <a:xfrm>
          <a:off x="0" y="0"/>
          <a:ext cx="0" cy="0"/>
          <a:chOff x="0" y="0"/>
          <a:chExt cx="0" cy="0"/>
        </a:xfrm>
      </p:grpSpPr>
      <p:sp>
        <p:nvSpPr>
          <p:cNvPr id="106" name="Google Shape;106;gdeab7c390b_1_31"/>
          <p:cNvSpPr txBox="1"/>
          <p:nvPr>
            <p:ph type="title"/>
          </p:nvPr>
        </p:nvSpPr>
        <p:spPr>
          <a:xfrm>
            <a:off x="285050" y="247875"/>
            <a:ext cx="5214300" cy="550800"/>
          </a:xfrm>
          <a:prstGeom prst="rect">
            <a:avLst/>
          </a:prstGeom>
          <a:noFill/>
          <a:ln>
            <a:noFill/>
          </a:ln>
        </p:spPr>
        <p:txBody>
          <a:bodyPr anchorCtr="0" anchor="t" bIns="0" lIns="0" spcFirstLastPara="1" rIns="0" wrap="square" tIns="12050">
            <a:spAutoFit/>
          </a:bodyPr>
          <a:lstStyle/>
          <a:p>
            <a:pPr indent="0" lvl="0" marL="0" rtl="0" algn="l">
              <a:lnSpc>
                <a:spcPct val="100000"/>
              </a:lnSpc>
              <a:spcBef>
                <a:spcPts val="0"/>
              </a:spcBef>
              <a:spcAft>
                <a:spcPts val="0"/>
              </a:spcAft>
              <a:buNone/>
            </a:pPr>
            <a:r>
              <a:rPr lang="en-US" sz="1900">
                <a:solidFill>
                  <a:srgbClr val="FF0000"/>
                </a:solidFill>
              </a:rPr>
              <a:t>RURAL LIFE AND SOCIETY</a:t>
            </a:r>
            <a:endParaRPr sz="1900">
              <a:solidFill>
                <a:srgbClr val="FF0000"/>
              </a:solidFill>
            </a:endParaRPr>
          </a:p>
          <a:p>
            <a:pPr indent="0" lvl="0" marL="0" rtl="0" algn="l">
              <a:lnSpc>
                <a:spcPct val="100000"/>
              </a:lnSpc>
              <a:spcBef>
                <a:spcPts val="0"/>
              </a:spcBef>
              <a:spcAft>
                <a:spcPts val="0"/>
              </a:spcAft>
              <a:buNone/>
            </a:pPr>
            <a:r>
              <a:rPr lang="en-US"/>
              <a:t>PEASANT REVOLTS</a:t>
            </a:r>
            <a:endParaRPr/>
          </a:p>
        </p:txBody>
      </p:sp>
      <p:sp>
        <p:nvSpPr>
          <p:cNvPr id="107" name="Google Shape;107;gdeab7c390b_1_31"/>
          <p:cNvSpPr txBox="1"/>
          <p:nvPr/>
        </p:nvSpPr>
        <p:spPr>
          <a:xfrm>
            <a:off x="285050" y="934763"/>
            <a:ext cx="5701200" cy="1242600"/>
          </a:xfrm>
          <a:prstGeom prst="rect">
            <a:avLst/>
          </a:prstGeom>
          <a:noFill/>
          <a:ln>
            <a:noFill/>
          </a:ln>
        </p:spPr>
        <p:txBody>
          <a:bodyPr anchorCtr="0" anchor="t" bIns="0" lIns="0" spcFirstLastPara="1" rIns="0" wrap="square" tIns="12700">
            <a:spAutoFit/>
          </a:bodyPr>
          <a:lstStyle/>
          <a:p>
            <a:pPr indent="-342900" lvl="0" marL="355600" marR="5080" rtl="0" algn="l">
              <a:lnSpc>
                <a:spcPct val="114999"/>
              </a:lnSpc>
              <a:spcBef>
                <a:spcPts val="0"/>
              </a:spcBef>
              <a:spcAft>
                <a:spcPts val="0"/>
              </a:spcAft>
              <a:buClr>
                <a:srgbClr val="585858"/>
              </a:buClr>
              <a:buSzPts val="1800"/>
              <a:buFont typeface="Arial"/>
              <a:buChar char="●"/>
            </a:pPr>
            <a:r>
              <a:rPr lang="en-US" sz="1600">
                <a:solidFill>
                  <a:schemeClr val="dk1"/>
                </a:solidFill>
                <a:latin typeface="Arial"/>
                <a:ea typeface="Arial"/>
                <a:cs typeface="Arial"/>
                <a:sym typeface="Arial"/>
              </a:rPr>
              <a:t>The extreme poverty of the peasants drove them to revolt. The famous two  revolts were</a:t>
            </a:r>
            <a:endParaRPr sz="1600">
              <a:solidFill>
                <a:schemeClr val="dk1"/>
              </a:solidFill>
              <a:latin typeface="Arial"/>
              <a:ea typeface="Arial"/>
              <a:cs typeface="Arial"/>
              <a:sym typeface="Arial"/>
            </a:endParaRPr>
          </a:p>
          <a:p>
            <a:pPr indent="-342900" lvl="0" marL="355600" marR="0" rtl="0" algn="l">
              <a:lnSpc>
                <a:spcPct val="100000"/>
              </a:lnSpc>
              <a:spcBef>
                <a:spcPts val="285"/>
              </a:spcBef>
              <a:spcAft>
                <a:spcPts val="0"/>
              </a:spcAft>
              <a:buClr>
                <a:srgbClr val="585858"/>
              </a:buClr>
              <a:buSzPts val="1800"/>
              <a:buFont typeface="Arial"/>
              <a:buChar char="●"/>
            </a:pPr>
            <a:r>
              <a:rPr lang="en-US" sz="1600">
                <a:solidFill>
                  <a:schemeClr val="dk1"/>
                </a:solidFill>
                <a:latin typeface="Arial"/>
                <a:ea typeface="Arial"/>
                <a:cs typeface="Arial"/>
                <a:sym typeface="Arial"/>
              </a:rPr>
              <a:t>The Ch</a:t>
            </a:r>
            <a:r>
              <a:rPr lang="en-US" sz="1600">
                <a:solidFill>
                  <a:schemeClr val="dk1"/>
                </a:solidFill>
              </a:rPr>
              <a:t>u</a:t>
            </a:r>
            <a:r>
              <a:rPr lang="en-US" sz="1600">
                <a:solidFill>
                  <a:schemeClr val="dk1"/>
                </a:solidFill>
                <a:latin typeface="Arial"/>
                <a:ea typeface="Arial"/>
                <a:cs typeface="Arial"/>
                <a:sym typeface="Arial"/>
              </a:rPr>
              <a:t>rs revolt of Bihar and Bengal</a:t>
            </a:r>
            <a:endParaRPr sz="1600">
              <a:solidFill>
                <a:schemeClr val="dk1"/>
              </a:solidFill>
              <a:latin typeface="Arial"/>
              <a:ea typeface="Arial"/>
              <a:cs typeface="Arial"/>
              <a:sym typeface="Arial"/>
            </a:endParaRPr>
          </a:p>
          <a:p>
            <a:pPr indent="-342900" lvl="0" marL="355600" marR="0" rtl="0" algn="l">
              <a:lnSpc>
                <a:spcPct val="100000"/>
              </a:lnSpc>
              <a:spcBef>
                <a:spcPts val="290"/>
              </a:spcBef>
              <a:spcAft>
                <a:spcPts val="0"/>
              </a:spcAft>
              <a:buClr>
                <a:srgbClr val="585858"/>
              </a:buClr>
              <a:buSzPts val="1800"/>
              <a:buFont typeface="Arial"/>
              <a:buChar char="●"/>
            </a:pPr>
            <a:r>
              <a:rPr lang="en-US" sz="1600">
                <a:solidFill>
                  <a:schemeClr val="dk1"/>
                </a:solidFill>
                <a:latin typeface="Arial"/>
                <a:ea typeface="Arial"/>
                <a:cs typeface="Arial"/>
                <a:sym typeface="Arial"/>
              </a:rPr>
              <a:t>The Moplah Revolt of Kerala</a:t>
            </a:r>
            <a:endParaRPr sz="1600">
              <a:solidFill>
                <a:schemeClr val="dk1"/>
              </a:solidFill>
              <a:latin typeface="Arial"/>
              <a:ea typeface="Arial"/>
              <a:cs typeface="Arial"/>
              <a:sym typeface="Arial"/>
            </a:endParaRPr>
          </a:p>
        </p:txBody>
      </p:sp>
      <p:sp>
        <p:nvSpPr>
          <p:cNvPr id="108" name="Google Shape;108;gdeab7c390b_1_31"/>
          <p:cNvSpPr/>
          <p:nvPr/>
        </p:nvSpPr>
        <p:spPr>
          <a:xfrm>
            <a:off x="111550" y="2313475"/>
            <a:ext cx="2714400" cy="2487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09" name="Google Shape;109;gdeab7c390b_1_31"/>
          <p:cNvPicPr preferRelativeResize="0"/>
          <p:nvPr/>
        </p:nvPicPr>
        <p:blipFill rotWithShape="1">
          <a:blip r:embed="rId4">
            <a:alphaModFix/>
          </a:blip>
          <a:srcRect b="0" l="0" r="0" t="0"/>
          <a:stretch/>
        </p:blipFill>
        <p:spPr>
          <a:xfrm>
            <a:off x="7703075" y="4660150"/>
            <a:ext cx="1307350" cy="623950"/>
          </a:xfrm>
          <a:prstGeom prst="rect">
            <a:avLst/>
          </a:prstGeom>
          <a:noFill/>
          <a:ln>
            <a:noFill/>
          </a:ln>
        </p:spPr>
      </p:pic>
      <p:pic>
        <p:nvPicPr>
          <p:cNvPr id="110" name="Google Shape;110;gdeab7c390b_1_31"/>
          <p:cNvPicPr preferRelativeResize="0"/>
          <p:nvPr/>
        </p:nvPicPr>
        <p:blipFill>
          <a:blip r:embed="rId5">
            <a:alphaModFix/>
          </a:blip>
          <a:stretch>
            <a:fillRect/>
          </a:stretch>
        </p:blipFill>
        <p:spPr>
          <a:xfrm>
            <a:off x="2956925" y="2313450"/>
            <a:ext cx="2850725" cy="2487300"/>
          </a:xfrm>
          <a:prstGeom prst="rect">
            <a:avLst/>
          </a:prstGeom>
          <a:noFill/>
          <a:ln>
            <a:noFill/>
          </a:ln>
        </p:spPr>
      </p:pic>
      <p:pic>
        <p:nvPicPr>
          <p:cNvPr id="111" name="Google Shape;111;gdeab7c390b_1_31"/>
          <p:cNvPicPr preferRelativeResize="0"/>
          <p:nvPr/>
        </p:nvPicPr>
        <p:blipFill>
          <a:blip r:embed="rId6">
            <a:alphaModFix/>
          </a:blip>
          <a:stretch>
            <a:fillRect/>
          </a:stretch>
        </p:blipFill>
        <p:spPr>
          <a:xfrm>
            <a:off x="5950225" y="2313450"/>
            <a:ext cx="2923850" cy="2346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deabea89c6_0_0"/>
          <p:cNvSpPr txBox="1"/>
          <p:nvPr>
            <p:ph type="title"/>
          </p:nvPr>
        </p:nvSpPr>
        <p:spPr>
          <a:xfrm>
            <a:off x="2937375" y="511800"/>
            <a:ext cx="4623000" cy="5694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US" sz="2100">
                <a:solidFill>
                  <a:srgbClr val="FF0000"/>
                </a:solidFill>
              </a:rPr>
              <a:t>RURAL LIFE AND SOCIETY</a:t>
            </a:r>
            <a:endParaRPr sz="2100">
              <a:solidFill>
                <a:srgbClr val="FF0000"/>
              </a:solidFill>
            </a:endParaRPr>
          </a:p>
          <a:p>
            <a:pPr indent="0" lvl="0" marL="0" rtl="0" algn="l">
              <a:spcBef>
                <a:spcPts val="0"/>
              </a:spcBef>
              <a:spcAft>
                <a:spcPts val="0"/>
              </a:spcAft>
              <a:buNone/>
            </a:pPr>
            <a:r>
              <a:rPr lang="en-US"/>
              <a:t>HOME ASSIGNMENT</a:t>
            </a:r>
            <a:endParaRPr/>
          </a:p>
        </p:txBody>
      </p:sp>
      <p:sp>
        <p:nvSpPr>
          <p:cNvPr id="117" name="Google Shape;117;gdeabea89c6_0_0"/>
          <p:cNvSpPr txBox="1"/>
          <p:nvPr>
            <p:ph idx="1" type="body"/>
          </p:nvPr>
        </p:nvSpPr>
        <p:spPr>
          <a:xfrm>
            <a:off x="650240" y="1249832"/>
            <a:ext cx="7843500" cy="2170200"/>
          </a:xfrm>
          <a:prstGeom prst="rect">
            <a:avLst/>
          </a:prstGeom>
        </p:spPr>
        <p:txBody>
          <a:bodyPr anchorCtr="0" anchor="t" bIns="0" lIns="0" spcFirstLastPara="1" rIns="0" wrap="square" tIns="0">
            <a:spAutoFit/>
          </a:bodyPr>
          <a:lstStyle/>
          <a:p>
            <a:pPr indent="-361950" lvl="0" marL="457200" rtl="0" algn="l">
              <a:spcBef>
                <a:spcPts val="0"/>
              </a:spcBef>
              <a:spcAft>
                <a:spcPts val="0"/>
              </a:spcAft>
              <a:buSzPts val="2100"/>
              <a:buAutoNum type="arabicPeriod"/>
            </a:pPr>
            <a:r>
              <a:rPr lang="en-US" sz="2000"/>
              <a:t>What do you mean by Commercialisation of Agriculture?</a:t>
            </a:r>
            <a:endParaRPr sz="2000"/>
          </a:p>
          <a:p>
            <a:pPr indent="-355600" lvl="0" marL="457200" rtl="0" algn="l">
              <a:spcBef>
                <a:spcPts val="0"/>
              </a:spcBef>
              <a:spcAft>
                <a:spcPts val="0"/>
              </a:spcAft>
              <a:buSzPts val="2000"/>
              <a:buAutoNum type="arabicPeriod"/>
            </a:pPr>
            <a:r>
              <a:rPr lang="en-US" sz="2000"/>
              <a:t>Name two peasant Revolts?</a:t>
            </a:r>
            <a:endParaRPr sz="2000"/>
          </a:p>
          <a:p>
            <a:pPr indent="-355600" lvl="0" marL="457200" rtl="0" algn="l">
              <a:spcBef>
                <a:spcPts val="0"/>
              </a:spcBef>
              <a:spcAft>
                <a:spcPts val="0"/>
              </a:spcAft>
              <a:buSzPts val="2000"/>
              <a:buAutoNum type="arabicPeriod"/>
            </a:pPr>
            <a:r>
              <a:rPr lang="en-US" sz="2000"/>
              <a:t>Name the plant used for making a blue dye during British rule?</a:t>
            </a:r>
            <a:endParaRPr sz="2000"/>
          </a:p>
          <a:p>
            <a:pPr indent="-355600" lvl="0" marL="457200" rtl="0" algn="l">
              <a:spcBef>
                <a:spcPts val="0"/>
              </a:spcBef>
              <a:spcAft>
                <a:spcPts val="0"/>
              </a:spcAft>
              <a:buSzPts val="2000"/>
              <a:buAutoNum type="arabicPeriod"/>
            </a:pPr>
            <a:r>
              <a:rPr lang="en-US" sz="2000"/>
              <a:t>What do you mean by absentee </a:t>
            </a:r>
            <a:r>
              <a:rPr lang="en-US" sz="2000"/>
              <a:t>Landlord</a:t>
            </a:r>
            <a:r>
              <a:rPr lang="en-US" sz="2000"/>
              <a:t>?</a:t>
            </a:r>
            <a:endParaRPr sz="2000"/>
          </a:p>
          <a:p>
            <a:pPr indent="-355600" lvl="0" marL="457200" rtl="0" algn="l">
              <a:spcBef>
                <a:spcPts val="0"/>
              </a:spcBef>
              <a:spcAft>
                <a:spcPts val="0"/>
              </a:spcAft>
              <a:buSzPts val="2000"/>
              <a:buAutoNum type="arabicPeriod"/>
            </a:pPr>
            <a:r>
              <a:rPr lang="en-US" sz="2000"/>
              <a:t>Name two places where massive uprising happened against British Indigo Planters?</a:t>
            </a:r>
            <a:endParaRPr sz="2000"/>
          </a:p>
          <a:p>
            <a:pPr indent="-355600" lvl="0" marL="457200" rtl="0" algn="l">
              <a:spcBef>
                <a:spcPts val="0"/>
              </a:spcBef>
              <a:spcAft>
                <a:spcPts val="0"/>
              </a:spcAft>
              <a:buSzPts val="2000"/>
              <a:buAutoNum type="arabicPeriod"/>
            </a:pPr>
            <a:r>
              <a:rPr lang="en-US" sz="2000"/>
              <a:t>Briefly explain the impact of  the revenue systems on the cultivator?</a:t>
            </a:r>
            <a:endParaRPr sz="2000"/>
          </a:p>
        </p:txBody>
      </p:sp>
      <p:sp>
        <p:nvSpPr>
          <p:cNvPr id="118" name="Google Shape;118;gdeabea89c6_0_0"/>
          <p:cNvSpPr/>
          <p:nvPr/>
        </p:nvSpPr>
        <p:spPr>
          <a:xfrm>
            <a:off x="6705150" y="3969650"/>
            <a:ext cx="2243400" cy="10251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2021-03-27T07:22:51Z</dcterms:created>
  <dc:creator>Jancy Tom</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2020-09-27T00:00:00Z</vt:filetime>
  </property>
  <property fmtid="{D5CDD505-2E9C-101B-9397-08002B2CF9AE}" pid="3" name="Creator">
    <vt:lpwstr>Microsoft® Office PowerPoint® 2007</vt:lpwstr>
  </property>
  <property fmtid="{D5CDD505-2E9C-101B-9397-08002B2CF9AE}" pid="4" name="LastSaved">
    <vt:filetime>2021-03-27T00:00:00Z</vt:filetime>
  </property>
</Properties>
</file>