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9144000" cy="5143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ycJMdZzlysdqrK321FkqXSX8j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516"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eabea89c6_0_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eabea89c6_0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6b67398c7_0_0: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06b67398c7_0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eab7c390b_1_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eab7c390b_1_2: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eab7c390b_1_9: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eab7c390b_1_9: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eab7c390b_1_31: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deab7c390b_1_31: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3467734" y="511810"/>
            <a:ext cx="2208530" cy="2692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6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650240" y="1249832"/>
            <a:ext cx="7843519" cy="115316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8"/>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7"/>
        <p:cNvGrpSpPr/>
        <p:nvPr/>
      </p:nvGrpSpPr>
      <p:grpSpPr>
        <a:xfrm>
          <a:off x="0" y="0"/>
          <a:ext cx="0" cy="0"/>
          <a:chOff x="0" y="0"/>
          <a:chExt cx="0" cy="0"/>
        </a:xfrm>
      </p:grpSpPr>
      <p:sp>
        <p:nvSpPr>
          <p:cNvPr id="18" name="Google Shape;18;p9"/>
          <p:cNvSpPr/>
          <p:nvPr/>
        </p:nvSpPr>
        <p:spPr>
          <a:xfrm>
            <a:off x="7787513" y="4378871"/>
            <a:ext cx="1232522" cy="61187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9"/>
          <p:cNvSpPr txBox="1">
            <a:spLocks noGrp="1"/>
          </p:cNvSpPr>
          <p:nvPr>
            <p:ph type="title"/>
          </p:nvPr>
        </p:nvSpPr>
        <p:spPr>
          <a:xfrm>
            <a:off x="3467734" y="511810"/>
            <a:ext cx="2208530" cy="2692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6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10"/>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3467734" y="511810"/>
            <a:ext cx="2208530" cy="2692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6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11"/>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1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467734" y="511810"/>
            <a:ext cx="2208530" cy="26924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50240" y="1249832"/>
            <a:ext cx="7843519" cy="115316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Google Shape;44;p1"/>
          <p:cNvSpPr/>
          <p:nvPr/>
        </p:nvSpPr>
        <p:spPr>
          <a:xfrm>
            <a:off x="0" y="4054362"/>
            <a:ext cx="9144000" cy="108913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1"/>
          <p:cNvSpPr/>
          <p:nvPr/>
        </p:nvSpPr>
        <p:spPr>
          <a:xfrm>
            <a:off x="7225200" y="88050"/>
            <a:ext cx="1770300" cy="948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1"/>
          <p:cNvSpPr txBox="1">
            <a:spLocks noGrp="1"/>
          </p:cNvSpPr>
          <p:nvPr>
            <p:ph type="title"/>
          </p:nvPr>
        </p:nvSpPr>
        <p:spPr>
          <a:xfrm>
            <a:off x="2045000" y="1661275"/>
            <a:ext cx="5527500" cy="474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000">
                <a:solidFill>
                  <a:srgbClr val="FF0000"/>
                </a:solidFill>
              </a:rPr>
              <a:t>RURAL LIFE AND SOCIETY </a:t>
            </a:r>
            <a:endParaRPr sz="3000"/>
          </a:p>
        </p:txBody>
      </p:sp>
      <p:sp>
        <p:nvSpPr>
          <p:cNvPr id="47" name="Google Shape;47;p1"/>
          <p:cNvSpPr txBox="1"/>
          <p:nvPr/>
        </p:nvSpPr>
        <p:spPr>
          <a:xfrm>
            <a:off x="2301378" y="2639050"/>
            <a:ext cx="4775700" cy="750900"/>
          </a:xfrm>
          <a:prstGeom prst="rect">
            <a:avLst/>
          </a:prstGeom>
          <a:noFill/>
          <a:ln>
            <a:noFill/>
          </a:ln>
        </p:spPr>
        <p:txBody>
          <a:bodyPr spcFirstLastPara="1" wrap="square" lIns="0" tIns="12050" rIns="0" bIns="0" anchor="t" anchorCtr="0">
            <a:spAutoFit/>
          </a:bodyPr>
          <a:lstStyle/>
          <a:p>
            <a:pPr marL="12700" marR="1835150" lvl="0" indent="0" algn="l" rtl="0">
              <a:lnSpc>
                <a:spcPct val="100000"/>
              </a:lnSpc>
              <a:spcBef>
                <a:spcPts val="0"/>
              </a:spcBef>
              <a:spcAft>
                <a:spcPts val="0"/>
              </a:spcAft>
              <a:buNone/>
            </a:pPr>
            <a:r>
              <a:rPr lang="en-US" sz="1600" b="1">
                <a:solidFill>
                  <a:schemeClr val="dk1"/>
                </a:solidFill>
                <a:latin typeface="Arial"/>
                <a:ea typeface="Arial"/>
                <a:cs typeface="Arial"/>
                <a:sym typeface="Arial"/>
              </a:rPr>
              <a:t>SUBJECT : HISTORY  CHAPTER NUMBER:4</a:t>
            </a:r>
            <a:endParaRPr sz="16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US" sz="1600" b="1">
                <a:solidFill>
                  <a:schemeClr val="dk1"/>
                </a:solidFill>
                <a:latin typeface="Arial"/>
                <a:ea typeface="Arial"/>
                <a:cs typeface="Arial"/>
                <a:sym typeface="Arial"/>
              </a:rPr>
              <a:t>CHAPTER NAME :RURAL LIFE AND SOCIETY</a:t>
            </a:r>
            <a:endParaRPr sz="16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deabea89c6_0_0"/>
          <p:cNvSpPr txBox="1">
            <a:spLocks noGrp="1"/>
          </p:cNvSpPr>
          <p:nvPr>
            <p:ph type="title"/>
          </p:nvPr>
        </p:nvSpPr>
        <p:spPr>
          <a:xfrm>
            <a:off x="942975" y="511800"/>
            <a:ext cx="5705475" cy="569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100" dirty="0">
                <a:solidFill>
                  <a:srgbClr val="FF0000"/>
                </a:solidFill>
              </a:rPr>
              <a:t>RURAL LIFE AND SOCIETY</a:t>
            </a:r>
            <a:endParaRPr sz="2100" dirty="0">
              <a:solidFill>
                <a:srgbClr val="FF0000"/>
              </a:solidFill>
            </a:endParaRPr>
          </a:p>
          <a:p>
            <a:pPr marL="0" lvl="0" indent="0" algn="l" rtl="0">
              <a:spcBef>
                <a:spcPts val="0"/>
              </a:spcBef>
              <a:spcAft>
                <a:spcPts val="0"/>
              </a:spcAft>
              <a:buNone/>
            </a:pPr>
            <a:r>
              <a:rPr lang="en-US" dirty="0"/>
              <a:t>HOME ASSIGNMENT</a:t>
            </a:r>
            <a:endParaRPr dirty="0"/>
          </a:p>
        </p:txBody>
      </p:sp>
      <p:sp>
        <p:nvSpPr>
          <p:cNvPr id="124" name="Google Shape;124;gdeabea89c6_0_0"/>
          <p:cNvSpPr txBox="1">
            <a:spLocks noGrp="1"/>
          </p:cNvSpPr>
          <p:nvPr>
            <p:ph type="body" idx="1"/>
          </p:nvPr>
        </p:nvSpPr>
        <p:spPr>
          <a:xfrm>
            <a:off x="419775" y="1249825"/>
            <a:ext cx="7857450" cy="3694200"/>
          </a:xfrm>
          <a:prstGeom prst="rect">
            <a:avLst/>
          </a:prstGeom>
        </p:spPr>
        <p:txBody>
          <a:bodyPr spcFirstLastPara="1" wrap="square" lIns="0" tIns="0" rIns="0" bIns="0" anchor="t" anchorCtr="0">
            <a:spAutoFit/>
          </a:bodyPr>
          <a:lstStyle/>
          <a:p>
            <a:pPr marL="457200" lvl="0" indent="0" algn="l" rtl="0">
              <a:spcBef>
                <a:spcPts val="0"/>
              </a:spcBef>
              <a:spcAft>
                <a:spcPts val="0"/>
              </a:spcAft>
              <a:buNone/>
            </a:pPr>
            <a:r>
              <a:rPr lang="en-US" sz="2000" dirty="0"/>
              <a:t>1.What do you mean by Commercialization of Agriculture?</a:t>
            </a:r>
            <a:endParaRPr sz="2000" dirty="0"/>
          </a:p>
          <a:p>
            <a:pPr marL="457200" lvl="0" indent="0" algn="l" rtl="0">
              <a:spcBef>
                <a:spcPts val="0"/>
              </a:spcBef>
              <a:spcAft>
                <a:spcPts val="0"/>
              </a:spcAft>
              <a:buNone/>
            </a:pPr>
            <a:endParaRPr sz="2000" dirty="0"/>
          </a:p>
          <a:p>
            <a:pPr marL="457200" lvl="0" indent="0" algn="l" rtl="0">
              <a:spcBef>
                <a:spcPts val="0"/>
              </a:spcBef>
              <a:spcAft>
                <a:spcPts val="0"/>
              </a:spcAft>
              <a:buNone/>
            </a:pPr>
            <a:r>
              <a:rPr lang="en-US" sz="2000" dirty="0"/>
              <a:t>2.Name two peasant Revolts?</a:t>
            </a:r>
            <a:endParaRPr sz="2000" dirty="0"/>
          </a:p>
          <a:p>
            <a:pPr marL="457200" lvl="0" indent="0" algn="l" rtl="0">
              <a:spcBef>
                <a:spcPts val="0"/>
              </a:spcBef>
              <a:spcAft>
                <a:spcPts val="0"/>
              </a:spcAft>
              <a:buNone/>
            </a:pPr>
            <a:endParaRPr sz="2000" dirty="0"/>
          </a:p>
          <a:p>
            <a:pPr marL="457200" lvl="0" indent="0" algn="l" rtl="0">
              <a:spcBef>
                <a:spcPts val="0"/>
              </a:spcBef>
              <a:spcAft>
                <a:spcPts val="0"/>
              </a:spcAft>
              <a:buNone/>
            </a:pPr>
            <a:r>
              <a:rPr lang="en-US" sz="2000" dirty="0"/>
              <a:t>3.Name the plant used for making a blue dye during British rule?</a:t>
            </a:r>
            <a:endParaRPr sz="2000" dirty="0"/>
          </a:p>
          <a:p>
            <a:pPr marL="457200" lvl="0" indent="0" algn="l" rtl="0">
              <a:spcBef>
                <a:spcPts val="0"/>
              </a:spcBef>
              <a:spcAft>
                <a:spcPts val="0"/>
              </a:spcAft>
              <a:buNone/>
            </a:pPr>
            <a:endParaRPr sz="2000" dirty="0"/>
          </a:p>
          <a:p>
            <a:pPr marL="457200" lvl="0" indent="0" algn="l" rtl="0">
              <a:spcBef>
                <a:spcPts val="0"/>
              </a:spcBef>
              <a:spcAft>
                <a:spcPts val="0"/>
              </a:spcAft>
              <a:buNone/>
            </a:pPr>
            <a:r>
              <a:rPr lang="en-US" sz="2000" dirty="0"/>
              <a:t>4.What do you mean by absentee Landlord?</a:t>
            </a:r>
            <a:endParaRPr sz="2000" dirty="0"/>
          </a:p>
          <a:p>
            <a:pPr marL="457200" lvl="0" indent="0" algn="l" rtl="0">
              <a:spcBef>
                <a:spcPts val="0"/>
              </a:spcBef>
              <a:spcAft>
                <a:spcPts val="0"/>
              </a:spcAft>
              <a:buNone/>
            </a:pPr>
            <a:endParaRPr sz="2000" dirty="0"/>
          </a:p>
          <a:p>
            <a:pPr marL="457200" lvl="0" indent="0" algn="l" rtl="0">
              <a:spcBef>
                <a:spcPts val="0"/>
              </a:spcBef>
              <a:spcAft>
                <a:spcPts val="0"/>
              </a:spcAft>
              <a:buNone/>
            </a:pPr>
            <a:r>
              <a:rPr lang="en-US" sz="2000" dirty="0"/>
              <a:t>5.Name two places where massive uprising happened against British Indigo Planters?</a:t>
            </a:r>
            <a:endParaRPr sz="2000" dirty="0"/>
          </a:p>
          <a:p>
            <a:pPr marL="457200" lvl="0" indent="0" algn="l" rtl="0">
              <a:spcBef>
                <a:spcPts val="0"/>
              </a:spcBef>
              <a:spcAft>
                <a:spcPts val="0"/>
              </a:spcAft>
              <a:buNone/>
            </a:pPr>
            <a:endParaRPr sz="2000" dirty="0"/>
          </a:p>
          <a:p>
            <a:pPr marL="457200" lvl="0" indent="0" algn="l" rtl="0">
              <a:spcBef>
                <a:spcPts val="0"/>
              </a:spcBef>
              <a:spcAft>
                <a:spcPts val="0"/>
              </a:spcAft>
              <a:buNone/>
            </a:pPr>
            <a:r>
              <a:rPr lang="en-US" sz="2000" dirty="0"/>
              <a:t>6.Briefly explain the impact of  the revenue systems on the cultivator?</a:t>
            </a:r>
            <a:endParaRPr sz="2000" dirty="0"/>
          </a:p>
        </p:txBody>
      </p:sp>
      <p:sp>
        <p:nvSpPr>
          <p:cNvPr id="125" name="Google Shape;125;gdeabea89c6_0_0"/>
          <p:cNvSpPr/>
          <p:nvPr/>
        </p:nvSpPr>
        <p:spPr>
          <a:xfrm>
            <a:off x="7183125" y="98875"/>
            <a:ext cx="1849500" cy="1025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1226007" y="1630893"/>
            <a:ext cx="7047230" cy="1428115"/>
          </a:xfrm>
          <a:prstGeom prst="rect">
            <a:avLst/>
          </a:prstGeom>
          <a:noFill/>
          <a:ln>
            <a:noFill/>
          </a:ln>
        </p:spPr>
        <p:txBody>
          <a:bodyPr spcFirstLastPara="1" wrap="square" lIns="0" tIns="104125" rIns="0" bIns="0" anchor="t" anchorCtr="0">
            <a:spAutoFit/>
          </a:bodyPr>
          <a:lstStyle/>
          <a:p>
            <a:pPr marL="635" lvl="0" indent="0" algn="ctr" rtl="0">
              <a:lnSpc>
                <a:spcPct val="100000"/>
              </a:lnSpc>
              <a:spcBef>
                <a:spcPts val="0"/>
              </a:spcBef>
              <a:spcAft>
                <a:spcPts val="0"/>
              </a:spcAft>
              <a:buNone/>
            </a:pPr>
            <a:r>
              <a:rPr lang="en-US" sz="4000">
                <a:latin typeface="Arial"/>
                <a:ea typeface="Arial"/>
                <a:cs typeface="Arial"/>
                <a:sym typeface="Arial"/>
              </a:rPr>
              <a:t>THANKING YOU</a:t>
            </a:r>
            <a:endParaRPr sz="4000">
              <a:latin typeface="Arial"/>
              <a:ea typeface="Arial"/>
              <a:cs typeface="Arial"/>
              <a:sym typeface="Arial"/>
            </a:endParaRPr>
          </a:p>
          <a:p>
            <a:pPr marL="0" lvl="0" indent="0" algn="ctr" rtl="0">
              <a:lnSpc>
                <a:spcPct val="100000"/>
              </a:lnSpc>
              <a:spcBef>
                <a:spcPts val="725"/>
              </a:spcBef>
              <a:spcAft>
                <a:spcPts val="0"/>
              </a:spcAft>
              <a:buNone/>
            </a:pPr>
            <a:r>
              <a:rPr lang="en-US" sz="4000">
                <a:solidFill>
                  <a:srgbClr val="FF0000"/>
                </a:solidFill>
                <a:latin typeface="Arial"/>
                <a:ea typeface="Arial"/>
                <a:cs typeface="Arial"/>
                <a:sym typeface="Arial"/>
              </a:rPr>
              <a:t>ODM EDUCATIONAL GROUP</a:t>
            </a:r>
            <a:endParaRPr sz="4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106b67398c7_0_0"/>
          <p:cNvSpPr txBox="1">
            <a:spLocks noGrp="1"/>
          </p:cNvSpPr>
          <p:nvPr>
            <p:ph type="title"/>
          </p:nvPr>
        </p:nvSpPr>
        <p:spPr>
          <a:xfrm>
            <a:off x="650250" y="1425400"/>
            <a:ext cx="8110500" cy="3478800"/>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2100" b="0">
                <a:latin typeface="Calibri"/>
                <a:ea typeface="Calibri"/>
                <a:cs typeface="Calibri"/>
                <a:sym typeface="Calibri"/>
              </a:rPr>
              <a:t>1.What was Ryotwari System?</a:t>
            </a: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b="0">
                <a:latin typeface="Calibri"/>
                <a:ea typeface="Calibri"/>
                <a:cs typeface="Calibri"/>
                <a:sym typeface="Calibri"/>
              </a:rPr>
              <a:t>2 . Who introduced Ryotwari System? Where was it introduced?</a:t>
            </a: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b="0">
                <a:latin typeface="Calibri"/>
                <a:ea typeface="Calibri"/>
                <a:cs typeface="Calibri"/>
                <a:sym typeface="Calibri"/>
              </a:rPr>
              <a:t>3. What was Mahalwari System?</a:t>
            </a: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b="0">
                <a:latin typeface="Calibri"/>
                <a:ea typeface="Calibri"/>
                <a:cs typeface="Calibri"/>
                <a:sym typeface="Calibri"/>
              </a:rPr>
              <a:t>4 Who introduced Mahalwari System? Where was it introduced?</a:t>
            </a: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b="0">
                <a:latin typeface="Calibri"/>
                <a:ea typeface="Calibri"/>
                <a:cs typeface="Calibri"/>
                <a:sym typeface="Calibri"/>
              </a:rPr>
              <a:t>5 How was Ryotwari system differ from Permanent settlement System?</a:t>
            </a:r>
            <a:endParaRPr sz="2100" b="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b="0">
              <a:latin typeface="Calibri"/>
              <a:ea typeface="Calibri"/>
              <a:cs typeface="Calibri"/>
              <a:sym typeface="Calibri"/>
            </a:endParaRPr>
          </a:p>
          <a:p>
            <a:pPr marL="0" lvl="0" indent="0" algn="l" rtl="0">
              <a:spcBef>
                <a:spcPts val="0"/>
              </a:spcBef>
              <a:spcAft>
                <a:spcPts val="0"/>
              </a:spcAft>
              <a:buNone/>
            </a:pPr>
            <a:endParaRPr/>
          </a:p>
        </p:txBody>
      </p:sp>
      <p:sp>
        <p:nvSpPr>
          <p:cNvPr id="53" name="Google Shape;53;g106b67398c7_0_0"/>
          <p:cNvSpPr txBox="1">
            <a:spLocks noGrp="1"/>
          </p:cNvSpPr>
          <p:nvPr>
            <p:ph type="body" idx="1"/>
          </p:nvPr>
        </p:nvSpPr>
        <p:spPr>
          <a:xfrm>
            <a:off x="650250" y="689086"/>
            <a:ext cx="7843500" cy="338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200">
                <a:solidFill>
                  <a:srgbClr val="FF0000"/>
                </a:solidFill>
              </a:rPr>
              <a:t>   RECPITULATION</a:t>
            </a:r>
            <a:endParaRPr sz="2200">
              <a:solidFill>
                <a:srgbClr val="FF0000"/>
              </a:solidFill>
            </a:endParaRPr>
          </a:p>
        </p:txBody>
      </p:sp>
      <p:pic>
        <p:nvPicPr>
          <p:cNvPr id="54" name="Google Shape;54;g106b67398c7_0_0"/>
          <p:cNvPicPr preferRelativeResize="0"/>
          <p:nvPr/>
        </p:nvPicPr>
        <p:blipFill rotWithShape="1">
          <a:blip r:embed="rId3">
            <a:alphaModFix/>
          </a:blip>
          <a:srcRect/>
          <a:stretch/>
        </p:blipFill>
        <p:spPr>
          <a:xfrm>
            <a:off x="7046375" y="50900"/>
            <a:ext cx="1991050" cy="112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235475" y="373550"/>
            <a:ext cx="6285000" cy="766500"/>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None/>
            </a:pPr>
            <a:r>
              <a:rPr lang="en-US" sz="1700">
                <a:solidFill>
                  <a:srgbClr val="FF0000"/>
                </a:solidFill>
              </a:rPr>
              <a:t>RURAL LIFE AND SOCIETY</a:t>
            </a:r>
            <a:endParaRPr sz="1700">
              <a:solidFill>
                <a:srgbClr val="FF0000"/>
              </a:solidFill>
            </a:endParaRPr>
          </a:p>
          <a:p>
            <a:pPr marL="0" lvl="0" indent="0" algn="l" rtl="0">
              <a:lnSpc>
                <a:spcPct val="100000"/>
              </a:lnSpc>
              <a:spcBef>
                <a:spcPts val="0"/>
              </a:spcBef>
              <a:spcAft>
                <a:spcPts val="0"/>
              </a:spcAft>
              <a:buNone/>
            </a:pPr>
            <a:r>
              <a:rPr lang="en-US" b="0"/>
              <a:t>I</a:t>
            </a:r>
            <a:r>
              <a:rPr lang="en-US" sz="1400" b="0"/>
              <a:t>MPOVERISHMENT</a:t>
            </a:r>
            <a:r>
              <a:rPr lang="en-US" sz="1300"/>
              <a:t> OF CULTIVATORS</a:t>
            </a:r>
            <a:endParaRPr sz="1300"/>
          </a:p>
          <a:p>
            <a:pPr marL="0" lvl="0" indent="0" algn="l" rtl="0">
              <a:lnSpc>
                <a:spcPct val="100000"/>
              </a:lnSpc>
              <a:spcBef>
                <a:spcPts val="0"/>
              </a:spcBef>
              <a:spcAft>
                <a:spcPts val="0"/>
              </a:spcAft>
              <a:buNone/>
            </a:pPr>
            <a:endParaRPr/>
          </a:p>
        </p:txBody>
      </p:sp>
      <p:sp>
        <p:nvSpPr>
          <p:cNvPr id="60" name="Google Shape;60;p2"/>
          <p:cNvSpPr txBox="1"/>
          <p:nvPr/>
        </p:nvSpPr>
        <p:spPr>
          <a:xfrm>
            <a:off x="111550" y="1335813"/>
            <a:ext cx="8043600" cy="1736700"/>
          </a:xfrm>
          <a:prstGeom prst="rect">
            <a:avLst/>
          </a:prstGeom>
          <a:noFill/>
          <a:ln>
            <a:noFill/>
          </a:ln>
        </p:spPr>
        <p:txBody>
          <a:bodyPr spcFirstLastPara="1" wrap="square" lIns="0" tIns="12700" rIns="0" bIns="0" anchor="t" anchorCtr="0">
            <a:spAutoFit/>
          </a:bodyPr>
          <a:lstStyle/>
          <a:p>
            <a:pPr marL="457200" marR="5080" lvl="0" indent="0" algn="l" rtl="0">
              <a:lnSpc>
                <a:spcPct val="150000"/>
              </a:lnSpc>
              <a:spcBef>
                <a:spcPts val="0"/>
              </a:spcBef>
              <a:spcAft>
                <a:spcPts val="0"/>
              </a:spcAft>
              <a:buNone/>
            </a:pPr>
            <a:r>
              <a:rPr lang="en-US" sz="1600">
                <a:solidFill>
                  <a:schemeClr val="dk1"/>
                </a:solidFill>
                <a:latin typeface="Arial"/>
                <a:ea typeface="Arial"/>
                <a:cs typeface="Arial"/>
                <a:sym typeface="Arial"/>
              </a:rPr>
              <a:t>The</a:t>
            </a:r>
            <a:r>
              <a:rPr lang="en-US" sz="1600">
                <a:solidFill>
                  <a:schemeClr val="dk1"/>
                </a:solidFill>
              </a:rPr>
              <a:t> revenue charged was so high, it led to the impoverishment of the cultivators.</a:t>
            </a:r>
            <a:endParaRPr sz="1600">
              <a:solidFill>
                <a:schemeClr val="dk1"/>
              </a:solidFill>
            </a:endParaRPr>
          </a:p>
          <a:p>
            <a:pPr marL="457200" marR="5080" lvl="0" indent="0" algn="l" rtl="0">
              <a:lnSpc>
                <a:spcPct val="150000"/>
              </a:lnSpc>
              <a:spcBef>
                <a:spcPts val="0"/>
              </a:spcBef>
              <a:spcAft>
                <a:spcPts val="0"/>
              </a:spcAft>
              <a:buNone/>
            </a:pPr>
            <a:endParaRPr sz="1600">
              <a:solidFill>
                <a:schemeClr val="dk1"/>
              </a:solidFill>
            </a:endParaRPr>
          </a:p>
          <a:p>
            <a:pPr marL="457200" marR="5080" lvl="0" indent="0" algn="l" rtl="0">
              <a:lnSpc>
                <a:spcPct val="150000"/>
              </a:lnSpc>
              <a:spcBef>
                <a:spcPts val="0"/>
              </a:spcBef>
              <a:spcAft>
                <a:spcPts val="0"/>
              </a:spcAft>
              <a:buNone/>
            </a:pPr>
            <a:r>
              <a:rPr lang="en-US" sz="1600">
                <a:solidFill>
                  <a:schemeClr val="dk1"/>
                </a:solidFill>
              </a:rPr>
              <a:t> They were driven into debt at the hands of the money lenders or became landless labourers.</a:t>
            </a:r>
            <a:endParaRPr sz="1600">
              <a:solidFill>
                <a:schemeClr val="dk1"/>
              </a:solidFill>
            </a:endParaRPr>
          </a:p>
          <a:p>
            <a:pPr marL="457200" marR="5080" lvl="0" indent="0" algn="l" rtl="0">
              <a:lnSpc>
                <a:spcPct val="150000"/>
              </a:lnSpc>
              <a:spcBef>
                <a:spcPts val="0"/>
              </a:spcBef>
              <a:spcAft>
                <a:spcPts val="0"/>
              </a:spcAft>
              <a:buNone/>
            </a:pPr>
            <a:endParaRPr sz="1600">
              <a:solidFill>
                <a:schemeClr val="dk1"/>
              </a:solidFill>
            </a:endParaRPr>
          </a:p>
        </p:txBody>
      </p:sp>
      <p:pic>
        <p:nvPicPr>
          <p:cNvPr id="61" name="Google Shape;61;p2"/>
          <p:cNvPicPr preferRelativeResize="0"/>
          <p:nvPr/>
        </p:nvPicPr>
        <p:blipFill rotWithShape="1">
          <a:blip r:embed="rId3">
            <a:alphaModFix/>
          </a:blip>
          <a:srcRect/>
          <a:stretch/>
        </p:blipFill>
        <p:spPr>
          <a:xfrm>
            <a:off x="7046375" y="50900"/>
            <a:ext cx="1991050" cy="1122050"/>
          </a:xfrm>
          <a:prstGeom prst="rect">
            <a:avLst/>
          </a:prstGeom>
          <a:noFill/>
          <a:ln>
            <a:noFill/>
          </a:ln>
        </p:spPr>
      </p:pic>
      <p:pic>
        <p:nvPicPr>
          <p:cNvPr id="62" name="Google Shape;62;p2"/>
          <p:cNvPicPr preferRelativeResize="0"/>
          <p:nvPr/>
        </p:nvPicPr>
        <p:blipFill>
          <a:blip r:embed="rId4">
            <a:alphaModFix/>
          </a:blip>
          <a:stretch>
            <a:fillRect/>
          </a:stretch>
        </p:blipFill>
        <p:spPr>
          <a:xfrm>
            <a:off x="398750" y="2689500"/>
            <a:ext cx="4060100" cy="2528375"/>
          </a:xfrm>
          <a:prstGeom prst="rect">
            <a:avLst/>
          </a:prstGeom>
          <a:noFill/>
          <a:ln>
            <a:noFill/>
          </a:ln>
        </p:spPr>
      </p:pic>
      <p:pic>
        <p:nvPicPr>
          <p:cNvPr id="63" name="Google Shape;63;p2"/>
          <p:cNvPicPr preferRelativeResize="0"/>
          <p:nvPr/>
        </p:nvPicPr>
        <p:blipFill>
          <a:blip r:embed="rId5">
            <a:alphaModFix/>
          </a:blip>
          <a:stretch>
            <a:fillRect/>
          </a:stretch>
        </p:blipFill>
        <p:spPr>
          <a:xfrm>
            <a:off x="4869075" y="2726675"/>
            <a:ext cx="3986475" cy="252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eab7c390b_1_2"/>
          <p:cNvSpPr txBox="1">
            <a:spLocks noGrp="1"/>
          </p:cNvSpPr>
          <p:nvPr>
            <p:ph type="title"/>
          </p:nvPr>
        </p:nvSpPr>
        <p:spPr>
          <a:xfrm>
            <a:off x="136300" y="289400"/>
            <a:ext cx="5343000" cy="78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1900">
                <a:solidFill>
                  <a:srgbClr val="FF0000"/>
                </a:solidFill>
              </a:rPr>
              <a:t>RURAL LIFE AND SOCIETY</a:t>
            </a:r>
            <a:endParaRPr sz="1900">
              <a:solidFill>
                <a:srgbClr val="FF0000"/>
              </a:solidFill>
            </a:endParaRPr>
          </a:p>
          <a:p>
            <a:pPr marL="0" lvl="0" indent="0" algn="l" rtl="0">
              <a:spcBef>
                <a:spcPts val="0"/>
              </a:spcBef>
              <a:spcAft>
                <a:spcPts val="0"/>
              </a:spcAft>
              <a:buNone/>
            </a:pPr>
            <a:r>
              <a:rPr lang="en-US"/>
              <a:t>FRAGMENTATION OF LAND HOLDINGS</a:t>
            </a:r>
            <a:endParaRPr/>
          </a:p>
          <a:p>
            <a:pPr marL="0" lvl="0" indent="0" algn="l" rtl="0">
              <a:spcBef>
                <a:spcPts val="0"/>
              </a:spcBef>
              <a:spcAft>
                <a:spcPts val="0"/>
              </a:spcAft>
              <a:buNone/>
            </a:pPr>
            <a:endParaRPr/>
          </a:p>
        </p:txBody>
      </p:sp>
      <p:sp>
        <p:nvSpPr>
          <p:cNvPr id="69" name="Google Shape;69;gdeab7c390b_1_2"/>
          <p:cNvSpPr txBox="1">
            <a:spLocks noGrp="1"/>
          </p:cNvSpPr>
          <p:nvPr>
            <p:ph type="body" idx="1"/>
          </p:nvPr>
        </p:nvSpPr>
        <p:spPr>
          <a:xfrm>
            <a:off x="136300" y="1249725"/>
            <a:ext cx="4435700" cy="3200876"/>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200" dirty="0"/>
              <a:t>As an increasing number of farmers found themselves unable to pay the revenue, they  auctioned or sold off their land part by part. This led to the fragmentation and subdivision of land. Small land holdings are not economical to cultivate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AUCTION OF LAND HOLDINGS – </a:t>
            </a:r>
            <a:r>
              <a:rPr lang="en-US" dirty="0">
                <a:solidFill>
                  <a:srgbClr val="FF0000"/>
                </a:solidFill>
              </a:rPr>
              <a:t>DRAMATISATION- BY CHILDREN</a:t>
            </a:r>
            <a:endParaRPr dirty="0">
              <a:solidFill>
                <a:srgbClr val="FF0000"/>
              </a:solidFill>
            </a:endParaRPr>
          </a:p>
        </p:txBody>
      </p:sp>
      <p:sp>
        <p:nvSpPr>
          <p:cNvPr id="70" name="Google Shape;70;gdeab7c390b_1_2"/>
          <p:cNvSpPr/>
          <p:nvPr/>
        </p:nvSpPr>
        <p:spPr>
          <a:xfrm>
            <a:off x="6400800" y="40500"/>
            <a:ext cx="1885950" cy="1161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1" name="Google Shape;71;gdeab7c390b_1_2"/>
          <p:cNvPicPr preferRelativeResize="0"/>
          <p:nvPr/>
        </p:nvPicPr>
        <p:blipFill>
          <a:blip r:embed="rId4">
            <a:alphaModFix/>
          </a:blip>
          <a:stretch>
            <a:fillRect/>
          </a:stretch>
        </p:blipFill>
        <p:spPr>
          <a:xfrm>
            <a:off x="4706500" y="1518418"/>
            <a:ext cx="3580250" cy="2537550"/>
          </a:xfrm>
          <a:prstGeom prst="rect">
            <a:avLst/>
          </a:prstGeom>
          <a:noFill/>
          <a:ln>
            <a:noFill/>
          </a:ln>
        </p:spPr>
      </p:pic>
      <p:sp>
        <p:nvSpPr>
          <p:cNvPr id="7" name="TextBox 6">
            <a:extLst>
              <a:ext uri="{FF2B5EF4-FFF2-40B4-BE49-F238E27FC236}">
                <a16:creationId xmlns:a16="http://schemas.microsoft.com/office/drawing/2014/main" id="{4920992E-A5DA-47E3-893E-78EE4D8CA495}"/>
              </a:ext>
            </a:extLst>
          </p:cNvPr>
          <p:cNvSpPr txBox="1"/>
          <p:nvPr/>
        </p:nvSpPr>
        <p:spPr>
          <a:xfrm>
            <a:off x="6886575" y="2310140"/>
            <a:ext cx="1400175" cy="954107"/>
          </a:xfrm>
          <a:prstGeom prst="rect">
            <a:avLst/>
          </a:prstGeom>
          <a:noFill/>
        </p:spPr>
        <p:txBody>
          <a:bodyPr wrap="square">
            <a:spAutoFit/>
          </a:bodyPr>
          <a:lstStyle/>
          <a:p>
            <a:pPr marL="0" lvl="0" indent="0" algn="l" rtl="0">
              <a:spcBef>
                <a:spcPts val="0"/>
              </a:spcBef>
              <a:spcAft>
                <a:spcPts val="0"/>
              </a:spcAft>
              <a:buNone/>
            </a:pPr>
            <a:endParaRPr lang="en-IN" dirty="0"/>
          </a:p>
          <a:p>
            <a:pPr marL="0" lvl="0" indent="0" algn="l" rtl="0">
              <a:spcBef>
                <a:spcPts val="0"/>
              </a:spcBef>
              <a:spcAft>
                <a:spcPts val="0"/>
              </a:spcAft>
              <a:buNone/>
            </a:pPr>
            <a:r>
              <a:rPr lang="en-IN" dirty="0"/>
              <a:t>AUCTION OF LAND HOLDINGS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deab7c390b_1_9"/>
          <p:cNvSpPr txBox="1">
            <a:spLocks noGrp="1"/>
          </p:cNvSpPr>
          <p:nvPr>
            <p:ph type="title"/>
          </p:nvPr>
        </p:nvSpPr>
        <p:spPr>
          <a:xfrm>
            <a:off x="198287" y="511800"/>
            <a:ext cx="5478000" cy="569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000">
                <a:solidFill>
                  <a:srgbClr val="FF0000"/>
                </a:solidFill>
              </a:rPr>
              <a:t>RURAL LIFE AND SOCIETY</a:t>
            </a:r>
            <a:endParaRPr sz="2000">
              <a:solidFill>
                <a:srgbClr val="FF0000"/>
              </a:solidFill>
            </a:endParaRPr>
          </a:p>
          <a:p>
            <a:pPr marL="0" lvl="0" indent="0" algn="l" rtl="0">
              <a:spcBef>
                <a:spcPts val="0"/>
              </a:spcBef>
              <a:spcAft>
                <a:spcPts val="0"/>
              </a:spcAft>
              <a:buNone/>
            </a:pPr>
            <a:r>
              <a:rPr lang="en-US" sz="1700"/>
              <a:t>RISE OF ABSENTEE LANDLORDS</a:t>
            </a:r>
            <a:endParaRPr sz="1700"/>
          </a:p>
        </p:txBody>
      </p:sp>
      <p:sp>
        <p:nvSpPr>
          <p:cNvPr id="77" name="Google Shape;77;gdeab7c390b_1_9"/>
          <p:cNvSpPr txBox="1">
            <a:spLocks noGrp="1"/>
          </p:cNvSpPr>
          <p:nvPr>
            <p:ph type="body" idx="1"/>
          </p:nvPr>
        </p:nvSpPr>
        <p:spPr>
          <a:xfrm>
            <a:off x="198275" y="1267050"/>
            <a:ext cx="8295600" cy="1693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200"/>
              <a:t>The landowners who were unable to  pay the high tax was auctioned off to the highest bidder. The people who bought these lands were often rich traders from cities and towns. They rarely visited their farm land and had no interest in it. These absentee landlords were much harsher on the local farmers than the traditional zamindars.</a:t>
            </a:r>
            <a:endParaRPr sz="2200"/>
          </a:p>
        </p:txBody>
      </p:sp>
      <p:pic>
        <p:nvPicPr>
          <p:cNvPr id="78" name="Google Shape;78;gdeab7c390b_1_9"/>
          <p:cNvPicPr preferRelativeResize="0"/>
          <p:nvPr/>
        </p:nvPicPr>
        <p:blipFill>
          <a:blip r:embed="rId3">
            <a:alphaModFix/>
          </a:blip>
          <a:stretch>
            <a:fillRect/>
          </a:stretch>
        </p:blipFill>
        <p:spPr>
          <a:xfrm>
            <a:off x="2365700" y="3055750"/>
            <a:ext cx="3996975" cy="2087750"/>
          </a:xfrm>
          <a:prstGeom prst="rect">
            <a:avLst/>
          </a:prstGeom>
          <a:noFill/>
          <a:ln>
            <a:noFill/>
          </a:ln>
        </p:spPr>
      </p:pic>
      <p:sp>
        <p:nvSpPr>
          <p:cNvPr id="79" name="Google Shape;79;gdeab7c390b_1_9"/>
          <p:cNvSpPr/>
          <p:nvPr/>
        </p:nvSpPr>
        <p:spPr>
          <a:xfrm>
            <a:off x="6825500" y="76875"/>
            <a:ext cx="2113200" cy="1090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111575" y="283500"/>
            <a:ext cx="5217900" cy="843300"/>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None/>
            </a:pPr>
            <a:r>
              <a:rPr lang="en-US" sz="2000">
                <a:solidFill>
                  <a:srgbClr val="FF0000"/>
                </a:solidFill>
              </a:rPr>
              <a:t>RURAL LIFE AND SOCIETY</a:t>
            </a:r>
            <a:endParaRPr sz="2000">
              <a:solidFill>
                <a:srgbClr val="FF0000"/>
              </a:solidFill>
            </a:endParaRPr>
          </a:p>
          <a:p>
            <a:pPr marL="0" lvl="0" indent="0" algn="l" rtl="0">
              <a:lnSpc>
                <a:spcPct val="100000"/>
              </a:lnSpc>
              <a:spcBef>
                <a:spcPts val="0"/>
              </a:spcBef>
              <a:spcAft>
                <a:spcPts val="0"/>
              </a:spcAft>
              <a:buNone/>
            </a:pPr>
            <a:r>
              <a:rPr lang="en-US" sz="1800"/>
              <a:t>COMMERCIALISATION OF AGRICULTURE</a:t>
            </a:r>
            <a:endParaRPr sz="1800"/>
          </a:p>
          <a:p>
            <a:pPr marL="0" lvl="0" indent="0" algn="l" rtl="0">
              <a:lnSpc>
                <a:spcPct val="100000"/>
              </a:lnSpc>
              <a:spcBef>
                <a:spcPts val="0"/>
              </a:spcBef>
              <a:spcAft>
                <a:spcPts val="0"/>
              </a:spcAft>
              <a:buNone/>
            </a:pPr>
            <a:endParaRPr/>
          </a:p>
        </p:txBody>
      </p:sp>
      <p:sp>
        <p:nvSpPr>
          <p:cNvPr id="85" name="Google Shape;85;p3"/>
          <p:cNvSpPr txBox="1"/>
          <p:nvPr/>
        </p:nvSpPr>
        <p:spPr>
          <a:xfrm>
            <a:off x="111575" y="1077300"/>
            <a:ext cx="6692700" cy="1583400"/>
          </a:xfrm>
          <a:prstGeom prst="rect">
            <a:avLst/>
          </a:prstGeom>
          <a:noFill/>
          <a:ln>
            <a:noFill/>
          </a:ln>
        </p:spPr>
        <p:txBody>
          <a:bodyPr spcFirstLastPara="1" wrap="square" lIns="0" tIns="13325" rIns="0" bIns="0" anchor="t" anchorCtr="0">
            <a:spAutoFit/>
          </a:bodyPr>
          <a:lstStyle/>
          <a:p>
            <a:pPr marL="355600" marR="5080" lvl="0" indent="-355600" algn="l" rtl="0">
              <a:lnSpc>
                <a:spcPct val="150000"/>
              </a:lnSpc>
              <a:spcBef>
                <a:spcPts val="0"/>
              </a:spcBef>
              <a:spcAft>
                <a:spcPts val="0"/>
              </a:spcAft>
              <a:buClr>
                <a:srgbClr val="585858"/>
              </a:buClr>
              <a:buSzPts val="2000"/>
              <a:buFont typeface="Arial"/>
              <a:buChar char="●"/>
            </a:pPr>
            <a:r>
              <a:rPr lang="en-US" sz="1800">
                <a:solidFill>
                  <a:schemeClr val="dk1"/>
                </a:solidFill>
                <a:latin typeface="Arial"/>
                <a:ea typeface="Arial"/>
                <a:cs typeface="Arial"/>
                <a:sym typeface="Arial"/>
              </a:rPr>
              <a:t>Since the cash crops provided raw materials for the Industry the Britishers  encouraged the farmers to cultivate cash crops such as cotton, jute, indigo , poppy  at the cost of food grains, It resulted in food shortage.</a:t>
            </a:r>
            <a:endParaRPr sz="1800">
              <a:solidFill>
                <a:schemeClr val="dk1"/>
              </a:solidFill>
              <a:latin typeface="Arial"/>
              <a:ea typeface="Arial"/>
              <a:cs typeface="Arial"/>
              <a:sym typeface="Arial"/>
            </a:endParaRPr>
          </a:p>
        </p:txBody>
      </p:sp>
      <p:pic>
        <p:nvPicPr>
          <p:cNvPr id="86" name="Google Shape;86;p3"/>
          <p:cNvPicPr preferRelativeResize="0"/>
          <p:nvPr/>
        </p:nvPicPr>
        <p:blipFill rotWithShape="1">
          <a:blip r:embed="rId3">
            <a:alphaModFix/>
          </a:blip>
          <a:srcRect/>
          <a:stretch/>
        </p:blipFill>
        <p:spPr>
          <a:xfrm>
            <a:off x="111575" y="2763750"/>
            <a:ext cx="3552651" cy="2379751"/>
          </a:xfrm>
          <a:prstGeom prst="rect">
            <a:avLst/>
          </a:prstGeom>
          <a:noFill/>
          <a:ln>
            <a:noFill/>
          </a:ln>
        </p:spPr>
      </p:pic>
      <p:pic>
        <p:nvPicPr>
          <p:cNvPr id="87" name="Google Shape;87;p3"/>
          <p:cNvPicPr preferRelativeResize="0"/>
          <p:nvPr/>
        </p:nvPicPr>
        <p:blipFill rotWithShape="1">
          <a:blip r:embed="rId4">
            <a:alphaModFix/>
          </a:blip>
          <a:srcRect/>
          <a:stretch/>
        </p:blipFill>
        <p:spPr>
          <a:xfrm>
            <a:off x="7298825" y="0"/>
            <a:ext cx="1776400" cy="1126800"/>
          </a:xfrm>
          <a:prstGeom prst="rect">
            <a:avLst/>
          </a:prstGeom>
          <a:noFill/>
          <a:ln>
            <a:noFill/>
          </a:ln>
        </p:spPr>
      </p:pic>
      <p:pic>
        <p:nvPicPr>
          <p:cNvPr id="88" name="Google Shape;88;p3"/>
          <p:cNvPicPr preferRelativeResize="0"/>
          <p:nvPr/>
        </p:nvPicPr>
        <p:blipFill>
          <a:blip r:embed="rId5">
            <a:alphaModFix/>
          </a:blip>
          <a:stretch>
            <a:fillRect/>
          </a:stretch>
        </p:blipFill>
        <p:spPr>
          <a:xfrm>
            <a:off x="3905025" y="2763750"/>
            <a:ext cx="3552650" cy="2379750"/>
          </a:xfrm>
          <a:prstGeom prst="rect">
            <a:avLst/>
          </a:prstGeom>
          <a:noFill/>
          <a:ln>
            <a:noFill/>
          </a:ln>
        </p:spPr>
      </p:pic>
      <p:pic>
        <p:nvPicPr>
          <p:cNvPr id="89" name="Google Shape;89;p3"/>
          <p:cNvPicPr preferRelativeResize="0"/>
          <p:nvPr/>
        </p:nvPicPr>
        <p:blipFill>
          <a:blip r:embed="rId6">
            <a:alphaModFix/>
          </a:blip>
          <a:stretch>
            <a:fillRect/>
          </a:stretch>
        </p:blipFill>
        <p:spPr>
          <a:xfrm>
            <a:off x="7582825" y="2763750"/>
            <a:ext cx="1561175" cy="233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322238" y="536575"/>
            <a:ext cx="5267400" cy="550800"/>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marL="0" lvl="0" indent="0" algn="l" rtl="0">
              <a:lnSpc>
                <a:spcPct val="100000"/>
              </a:lnSpc>
              <a:spcBef>
                <a:spcPts val="0"/>
              </a:spcBef>
              <a:spcAft>
                <a:spcPts val="0"/>
              </a:spcAft>
              <a:buNone/>
            </a:pPr>
            <a:r>
              <a:rPr lang="en-US"/>
              <a:t>NEGLECT OF LAND REFORMS</a:t>
            </a:r>
            <a:endParaRPr/>
          </a:p>
        </p:txBody>
      </p:sp>
      <p:sp>
        <p:nvSpPr>
          <p:cNvPr id="95" name="Google Shape;95;p4"/>
          <p:cNvSpPr txBox="1"/>
          <p:nvPr/>
        </p:nvSpPr>
        <p:spPr>
          <a:xfrm>
            <a:off x="148725" y="1228500"/>
            <a:ext cx="7548300" cy="1952400"/>
          </a:xfrm>
          <a:prstGeom prst="rect">
            <a:avLst/>
          </a:prstGeom>
          <a:noFill/>
          <a:ln>
            <a:noFill/>
          </a:ln>
        </p:spPr>
        <p:txBody>
          <a:bodyPr spcFirstLastPara="1" wrap="square" lIns="0" tIns="12700" rIns="0" bIns="0" anchor="t" anchorCtr="0">
            <a:spAutoFit/>
          </a:bodyPr>
          <a:lstStyle/>
          <a:p>
            <a:pPr marL="218440" marR="5080" lvl="0" indent="-205740" algn="l" rtl="0">
              <a:lnSpc>
                <a:spcPct val="150000"/>
              </a:lnSpc>
              <a:spcBef>
                <a:spcPts val="0"/>
              </a:spcBef>
              <a:spcAft>
                <a:spcPts val="0"/>
              </a:spcAft>
              <a:buNone/>
            </a:pPr>
            <a:r>
              <a:rPr lang="en-US" sz="1800">
                <a:solidFill>
                  <a:schemeClr val="dk1"/>
                </a:solidFill>
                <a:latin typeface="Arial"/>
                <a:ea typeface="Arial"/>
                <a:cs typeface="Arial"/>
                <a:sym typeface="Arial"/>
              </a:rPr>
              <a:t>The British introduced private ownership of land to ensure steady revenue and to  motivate the farmers to increase the output. However the landlords were either  absentee landlord with no interest to improve the land or were too poor to carry  out reforms. This resulted in steady erosion in the quality of land and the life of  the farmers.</a:t>
            </a:r>
            <a:endParaRPr sz="1800">
              <a:solidFill>
                <a:schemeClr val="dk1"/>
              </a:solidFill>
              <a:latin typeface="Arial"/>
              <a:ea typeface="Arial"/>
              <a:cs typeface="Arial"/>
              <a:sym typeface="Arial"/>
            </a:endParaRPr>
          </a:p>
        </p:txBody>
      </p:sp>
      <p:pic>
        <p:nvPicPr>
          <p:cNvPr id="96" name="Google Shape;96;p4"/>
          <p:cNvPicPr preferRelativeResize="0"/>
          <p:nvPr/>
        </p:nvPicPr>
        <p:blipFill rotWithShape="1">
          <a:blip r:embed="rId3">
            <a:alphaModFix/>
          </a:blip>
          <a:srcRect/>
          <a:stretch/>
        </p:blipFill>
        <p:spPr>
          <a:xfrm>
            <a:off x="433800" y="3264300"/>
            <a:ext cx="3593800" cy="1952400"/>
          </a:xfrm>
          <a:prstGeom prst="rect">
            <a:avLst/>
          </a:prstGeom>
          <a:noFill/>
          <a:ln>
            <a:noFill/>
          </a:ln>
        </p:spPr>
      </p:pic>
      <p:pic>
        <p:nvPicPr>
          <p:cNvPr id="97" name="Google Shape;97;p4"/>
          <p:cNvPicPr preferRelativeResize="0"/>
          <p:nvPr/>
        </p:nvPicPr>
        <p:blipFill rotWithShape="1">
          <a:blip r:embed="rId4">
            <a:alphaModFix/>
          </a:blip>
          <a:srcRect/>
          <a:stretch/>
        </p:blipFill>
        <p:spPr>
          <a:xfrm>
            <a:off x="6962225" y="69000"/>
            <a:ext cx="2093175" cy="1046588"/>
          </a:xfrm>
          <a:prstGeom prst="rect">
            <a:avLst/>
          </a:prstGeom>
          <a:noFill/>
          <a:ln>
            <a:noFill/>
          </a:ln>
        </p:spPr>
      </p:pic>
      <p:pic>
        <p:nvPicPr>
          <p:cNvPr id="98" name="Google Shape;98;p4"/>
          <p:cNvPicPr preferRelativeResize="0"/>
          <p:nvPr/>
        </p:nvPicPr>
        <p:blipFill>
          <a:blip r:embed="rId5">
            <a:alphaModFix/>
          </a:blip>
          <a:stretch>
            <a:fillRect/>
          </a:stretch>
        </p:blipFill>
        <p:spPr>
          <a:xfrm>
            <a:off x="4767375" y="3191100"/>
            <a:ext cx="3593800" cy="195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285050" y="247875"/>
            <a:ext cx="5214300" cy="550800"/>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marL="0" lvl="0" indent="0" algn="l" rtl="0">
              <a:lnSpc>
                <a:spcPct val="100000"/>
              </a:lnSpc>
              <a:spcBef>
                <a:spcPts val="0"/>
              </a:spcBef>
              <a:spcAft>
                <a:spcPts val="0"/>
              </a:spcAft>
              <a:buNone/>
            </a:pPr>
            <a:r>
              <a:rPr lang="en-US"/>
              <a:t>PEASANT REVOLTS</a:t>
            </a:r>
            <a:endParaRPr/>
          </a:p>
        </p:txBody>
      </p:sp>
      <p:sp>
        <p:nvSpPr>
          <p:cNvPr id="104" name="Google Shape;104;p5"/>
          <p:cNvSpPr txBox="1"/>
          <p:nvPr/>
        </p:nvSpPr>
        <p:spPr>
          <a:xfrm>
            <a:off x="285050" y="934763"/>
            <a:ext cx="5701200" cy="1242600"/>
          </a:xfrm>
          <a:prstGeom prst="rect">
            <a:avLst/>
          </a:prstGeom>
          <a:noFill/>
          <a:ln>
            <a:noFill/>
          </a:ln>
        </p:spPr>
        <p:txBody>
          <a:bodyPr spcFirstLastPara="1" wrap="square" lIns="0" tIns="12700" rIns="0" bIns="0" anchor="t" anchorCtr="0">
            <a:spAutoFit/>
          </a:bodyPr>
          <a:lstStyle/>
          <a:p>
            <a:pPr marL="355600" marR="5080" lvl="0" indent="-342900" algn="l" rtl="0">
              <a:lnSpc>
                <a:spcPct val="114999"/>
              </a:lnSpc>
              <a:spcBef>
                <a:spcPts val="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extreme poverty of the peasants drove them to revolt. The famous two  revolts were</a:t>
            </a:r>
            <a:endParaRPr sz="1600">
              <a:solidFill>
                <a:schemeClr val="dk1"/>
              </a:solidFill>
              <a:latin typeface="Arial"/>
              <a:ea typeface="Arial"/>
              <a:cs typeface="Arial"/>
              <a:sym typeface="Arial"/>
            </a:endParaRPr>
          </a:p>
          <a:p>
            <a:pPr marL="355600" marR="0" lvl="0" indent="-342900" algn="l" rtl="0">
              <a:lnSpc>
                <a:spcPct val="100000"/>
              </a:lnSpc>
              <a:spcBef>
                <a:spcPts val="285"/>
              </a:spcBef>
              <a:spcAft>
                <a:spcPts val="0"/>
              </a:spcAft>
              <a:buClr>
                <a:srgbClr val="585858"/>
              </a:buClr>
              <a:buSzPts val="1800"/>
              <a:buFont typeface="Arial"/>
              <a:buChar char="●"/>
            </a:pPr>
            <a:r>
              <a:rPr lang="en-US" sz="1600">
                <a:solidFill>
                  <a:schemeClr val="dk1"/>
                </a:solidFill>
                <a:latin typeface="Arial"/>
                <a:ea typeface="Arial"/>
                <a:cs typeface="Arial"/>
                <a:sym typeface="Arial"/>
              </a:rPr>
              <a:t>The Ch</a:t>
            </a:r>
            <a:r>
              <a:rPr lang="en-US" sz="1600">
                <a:solidFill>
                  <a:schemeClr val="dk1"/>
                </a:solidFill>
              </a:rPr>
              <a:t>u</a:t>
            </a:r>
            <a:r>
              <a:rPr lang="en-US" sz="1600">
                <a:solidFill>
                  <a:schemeClr val="dk1"/>
                </a:solidFill>
                <a:latin typeface="Arial"/>
                <a:ea typeface="Arial"/>
                <a:cs typeface="Arial"/>
                <a:sym typeface="Arial"/>
              </a:rPr>
              <a:t>rs revolt of Bihar and Bengal</a:t>
            </a:r>
            <a:endParaRPr sz="1600">
              <a:solidFill>
                <a:schemeClr val="dk1"/>
              </a:solidFill>
              <a:latin typeface="Arial"/>
              <a:ea typeface="Arial"/>
              <a:cs typeface="Arial"/>
              <a:sym typeface="Arial"/>
            </a:endParaRPr>
          </a:p>
          <a:p>
            <a:pPr marL="355600" marR="0" lvl="0" indent="-342900" algn="l" rtl="0">
              <a:lnSpc>
                <a:spcPct val="100000"/>
              </a:lnSpc>
              <a:spcBef>
                <a:spcPts val="29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Moplah Revolt of Kerala</a:t>
            </a:r>
            <a:endParaRPr sz="1600">
              <a:solidFill>
                <a:schemeClr val="dk1"/>
              </a:solidFill>
              <a:latin typeface="Arial"/>
              <a:ea typeface="Arial"/>
              <a:cs typeface="Arial"/>
              <a:sym typeface="Arial"/>
            </a:endParaRPr>
          </a:p>
        </p:txBody>
      </p:sp>
      <p:sp>
        <p:nvSpPr>
          <p:cNvPr id="105" name="Google Shape;105;p5"/>
          <p:cNvSpPr/>
          <p:nvPr/>
        </p:nvSpPr>
        <p:spPr>
          <a:xfrm>
            <a:off x="111550" y="2313475"/>
            <a:ext cx="2714400" cy="248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5"/>
          <p:cNvPicPr preferRelativeResize="0"/>
          <p:nvPr/>
        </p:nvPicPr>
        <p:blipFill rotWithShape="1">
          <a:blip r:embed="rId4">
            <a:alphaModFix/>
          </a:blip>
          <a:srcRect/>
          <a:stretch/>
        </p:blipFill>
        <p:spPr>
          <a:xfrm>
            <a:off x="7385400" y="174725"/>
            <a:ext cx="1488675" cy="872000"/>
          </a:xfrm>
          <a:prstGeom prst="rect">
            <a:avLst/>
          </a:prstGeom>
          <a:noFill/>
          <a:ln>
            <a:noFill/>
          </a:ln>
        </p:spPr>
      </p:pic>
      <p:pic>
        <p:nvPicPr>
          <p:cNvPr id="107" name="Google Shape;107;p5"/>
          <p:cNvPicPr preferRelativeResize="0"/>
          <p:nvPr/>
        </p:nvPicPr>
        <p:blipFill>
          <a:blip r:embed="rId5">
            <a:alphaModFix/>
          </a:blip>
          <a:stretch>
            <a:fillRect/>
          </a:stretch>
        </p:blipFill>
        <p:spPr>
          <a:xfrm>
            <a:off x="2956925" y="2313450"/>
            <a:ext cx="2850725" cy="2487300"/>
          </a:xfrm>
          <a:prstGeom prst="rect">
            <a:avLst/>
          </a:prstGeom>
          <a:noFill/>
          <a:ln>
            <a:noFill/>
          </a:ln>
        </p:spPr>
      </p:pic>
      <p:pic>
        <p:nvPicPr>
          <p:cNvPr id="108" name="Google Shape;108;p5"/>
          <p:cNvPicPr preferRelativeResize="0"/>
          <p:nvPr/>
        </p:nvPicPr>
        <p:blipFill>
          <a:blip r:embed="rId6">
            <a:alphaModFix/>
          </a:blip>
          <a:stretch>
            <a:fillRect/>
          </a:stretch>
        </p:blipFill>
        <p:spPr>
          <a:xfrm>
            <a:off x="5950225" y="2313450"/>
            <a:ext cx="2923850" cy="234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gdeab7c390b_1_31"/>
          <p:cNvSpPr txBox="1">
            <a:spLocks noGrp="1"/>
          </p:cNvSpPr>
          <p:nvPr>
            <p:ph type="title"/>
          </p:nvPr>
        </p:nvSpPr>
        <p:spPr>
          <a:xfrm>
            <a:off x="285050" y="247875"/>
            <a:ext cx="5214300" cy="550800"/>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marL="0" lvl="0" indent="0" algn="l" rtl="0">
              <a:lnSpc>
                <a:spcPct val="100000"/>
              </a:lnSpc>
              <a:spcBef>
                <a:spcPts val="0"/>
              </a:spcBef>
              <a:spcAft>
                <a:spcPts val="0"/>
              </a:spcAft>
              <a:buNone/>
            </a:pPr>
            <a:r>
              <a:rPr lang="en-US"/>
              <a:t>PEASANT REVOLTS</a:t>
            </a:r>
            <a:endParaRPr/>
          </a:p>
        </p:txBody>
      </p:sp>
      <p:sp>
        <p:nvSpPr>
          <p:cNvPr id="114" name="Google Shape;114;gdeab7c390b_1_31"/>
          <p:cNvSpPr txBox="1"/>
          <p:nvPr/>
        </p:nvSpPr>
        <p:spPr>
          <a:xfrm>
            <a:off x="285050" y="934763"/>
            <a:ext cx="5701200" cy="1242600"/>
          </a:xfrm>
          <a:prstGeom prst="rect">
            <a:avLst/>
          </a:prstGeom>
          <a:noFill/>
          <a:ln>
            <a:noFill/>
          </a:ln>
        </p:spPr>
        <p:txBody>
          <a:bodyPr spcFirstLastPara="1" wrap="square" lIns="0" tIns="12700" rIns="0" bIns="0" anchor="t" anchorCtr="0">
            <a:spAutoFit/>
          </a:bodyPr>
          <a:lstStyle/>
          <a:p>
            <a:pPr marL="355600" marR="5080" lvl="0" indent="-342900" algn="l" rtl="0">
              <a:lnSpc>
                <a:spcPct val="114999"/>
              </a:lnSpc>
              <a:spcBef>
                <a:spcPts val="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extreme poverty of the peasants drove them to revolt. The famous two  revolts were</a:t>
            </a:r>
            <a:endParaRPr sz="1600">
              <a:solidFill>
                <a:schemeClr val="dk1"/>
              </a:solidFill>
              <a:latin typeface="Arial"/>
              <a:ea typeface="Arial"/>
              <a:cs typeface="Arial"/>
              <a:sym typeface="Arial"/>
            </a:endParaRPr>
          </a:p>
          <a:p>
            <a:pPr marL="355600" marR="0" lvl="0" indent="-342900" algn="l" rtl="0">
              <a:lnSpc>
                <a:spcPct val="100000"/>
              </a:lnSpc>
              <a:spcBef>
                <a:spcPts val="285"/>
              </a:spcBef>
              <a:spcAft>
                <a:spcPts val="0"/>
              </a:spcAft>
              <a:buClr>
                <a:srgbClr val="585858"/>
              </a:buClr>
              <a:buSzPts val="1800"/>
              <a:buFont typeface="Arial"/>
              <a:buChar char="●"/>
            </a:pPr>
            <a:r>
              <a:rPr lang="en-US" sz="1600">
                <a:solidFill>
                  <a:schemeClr val="dk1"/>
                </a:solidFill>
                <a:latin typeface="Arial"/>
                <a:ea typeface="Arial"/>
                <a:cs typeface="Arial"/>
                <a:sym typeface="Arial"/>
              </a:rPr>
              <a:t>The Ch</a:t>
            </a:r>
            <a:r>
              <a:rPr lang="en-US" sz="1600">
                <a:solidFill>
                  <a:schemeClr val="dk1"/>
                </a:solidFill>
              </a:rPr>
              <a:t>u</a:t>
            </a:r>
            <a:r>
              <a:rPr lang="en-US" sz="1600">
                <a:solidFill>
                  <a:schemeClr val="dk1"/>
                </a:solidFill>
                <a:latin typeface="Arial"/>
                <a:ea typeface="Arial"/>
                <a:cs typeface="Arial"/>
                <a:sym typeface="Arial"/>
              </a:rPr>
              <a:t>rs revolt of Bihar and Bengal</a:t>
            </a:r>
            <a:endParaRPr sz="1600">
              <a:solidFill>
                <a:schemeClr val="dk1"/>
              </a:solidFill>
              <a:latin typeface="Arial"/>
              <a:ea typeface="Arial"/>
              <a:cs typeface="Arial"/>
              <a:sym typeface="Arial"/>
            </a:endParaRPr>
          </a:p>
          <a:p>
            <a:pPr marL="355600" marR="0" lvl="0" indent="-342900" algn="l" rtl="0">
              <a:lnSpc>
                <a:spcPct val="100000"/>
              </a:lnSpc>
              <a:spcBef>
                <a:spcPts val="29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Moplah Revolt of Kerala</a:t>
            </a:r>
            <a:endParaRPr sz="1600">
              <a:solidFill>
                <a:schemeClr val="dk1"/>
              </a:solidFill>
              <a:latin typeface="Arial"/>
              <a:ea typeface="Arial"/>
              <a:cs typeface="Arial"/>
              <a:sym typeface="Arial"/>
            </a:endParaRPr>
          </a:p>
        </p:txBody>
      </p:sp>
      <p:sp>
        <p:nvSpPr>
          <p:cNvPr id="115" name="Google Shape;115;gdeab7c390b_1_31"/>
          <p:cNvSpPr/>
          <p:nvPr/>
        </p:nvSpPr>
        <p:spPr>
          <a:xfrm>
            <a:off x="111550" y="2313475"/>
            <a:ext cx="2714400" cy="248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 name="Google Shape;116;gdeab7c390b_1_31"/>
          <p:cNvPicPr preferRelativeResize="0"/>
          <p:nvPr/>
        </p:nvPicPr>
        <p:blipFill rotWithShape="1">
          <a:blip r:embed="rId4">
            <a:alphaModFix/>
          </a:blip>
          <a:srcRect/>
          <a:stretch/>
        </p:blipFill>
        <p:spPr>
          <a:xfrm>
            <a:off x="7309350" y="126725"/>
            <a:ext cx="1680050" cy="877925"/>
          </a:xfrm>
          <a:prstGeom prst="rect">
            <a:avLst/>
          </a:prstGeom>
          <a:noFill/>
          <a:ln>
            <a:noFill/>
          </a:ln>
        </p:spPr>
      </p:pic>
      <p:pic>
        <p:nvPicPr>
          <p:cNvPr id="117" name="Google Shape;117;gdeab7c390b_1_31"/>
          <p:cNvPicPr preferRelativeResize="0"/>
          <p:nvPr/>
        </p:nvPicPr>
        <p:blipFill>
          <a:blip r:embed="rId5">
            <a:alphaModFix/>
          </a:blip>
          <a:stretch>
            <a:fillRect/>
          </a:stretch>
        </p:blipFill>
        <p:spPr>
          <a:xfrm>
            <a:off x="2956925" y="2313450"/>
            <a:ext cx="2850725" cy="2487300"/>
          </a:xfrm>
          <a:prstGeom prst="rect">
            <a:avLst/>
          </a:prstGeom>
          <a:noFill/>
          <a:ln>
            <a:noFill/>
          </a:ln>
        </p:spPr>
      </p:pic>
      <p:pic>
        <p:nvPicPr>
          <p:cNvPr id="118" name="Google Shape;118;gdeab7c390b_1_31"/>
          <p:cNvPicPr preferRelativeResize="0"/>
          <p:nvPr/>
        </p:nvPicPr>
        <p:blipFill>
          <a:blip r:embed="rId6">
            <a:alphaModFix/>
          </a:blip>
          <a:stretch>
            <a:fillRect/>
          </a:stretch>
        </p:blipFill>
        <p:spPr>
          <a:xfrm>
            <a:off x="5950225" y="2313450"/>
            <a:ext cx="2923850" cy="23467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RURAL LIFE AND SOCIETY </vt:lpstr>
      <vt:lpstr>1.What was Ryotwari System?  2 . Who introduced Ryotwari System? Where was it introduced?  3. What was Mahalwari System?  4 Who introduced Mahalwari System? Where was it introduced?  5 How was Ryotwari system differ from Permanent settlement System?  </vt:lpstr>
      <vt:lpstr>RURAL LIFE AND SOCIETY IMPOVERISHMENT OF CULTIVATORS </vt:lpstr>
      <vt:lpstr>RURAL LIFE AND SOCIETY FRAGMENTATION OF LAND HOLDINGS </vt:lpstr>
      <vt:lpstr>RURAL LIFE AND SOCIETY RISE OF ABSENTEE LANDLORDS</vt:lpstr>
      <vt:lpstr>RURAL LIFE AND SOCIETY COMMERCIALISATION OF AGRICULTURE </vt:lpstr>
      <vt:lpstr>RURAL LIFE AND SOCIETY NEGLECT OF LAND REFORMS</vt:lpstr>
      <vt:lpstr>RURAL LIFE AND SOCIETY PEASANT REVOLTS</vt:lpstr>
      <vt:lpstr>RURAL LIFE AND SOCIETY PEASANT REVOLTS</vt:lpstr>
      <vt:lpstr>RURAL LIFE AND SOCIETY HOME ASSIGNMENT</vt:lpstr>
      <vt:lpstr>THANKING YOU ODM EDUCATIONAL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LIFE AND SOCIETY </dc:title>
  <dc:creator>Jancy Tom</dc:creator>
  <cp:lastModifiedBy>Jancy Tom</cp:lastModifiedBy>
  <cp:revision>1</cp:revision>
  <dcterms:created xsi:type="dcterms:W3CDTF">2021-03-27T07:22:51Z</dcterms:created>
  <dcterms:modified xsi:type="dcterms:W3CDTF">2021-12-16T13:15:10Z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2020-09-27T00:00:00Z</vt:filetime>
  </property>
  <property fmtid="{D5CDD505-2E9C-101B-9397-08002B2CF9AE}" pid="3" name="Creator">
    <vt:lpwstr>Microsoft® Office PowerPoint® 2007</vt:lpwstr>
  </property>
  <property fmtid="{D5CDD505-2E9C-101B-9397-08002B2CF9AE}" pid="4" name="LastSaved">
    <vt:filetime>2021-03-27T00:00:00Z</vt:filetime>
  </property>
</Properties>
</file>