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6"/>
  </p:notesMasterIdLst>
  <p:sldIdLst>
    <p:sldId id="256" r:id="rId2"/>
    <p:sldId id="257" r:id="rId3"/>
    <p:sldId id="258" r:id="rId4"/>
    <p:sldId id="259" r:id="rId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5" d="100"/>
          <a:sy n="85" d="100"/>
        </p:scale>
        <p:origin x="966"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comments" Target="../comments/comment1.xml"/><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 sz="3000" b="1" i="0" u="none" strike="noStrike" cap="none" dirty="0">
                <a:solidFill>
                  <a:srgbClr val="FF0000"/>
                </a:solidFill>
                <a:latin typeface="Calibri"/>
                <a:ea typeface="Calibri"/>
                <a:cs typeface="Calibri"/>
                <a:sym typeface="Calibri"/>
              </a:rPr>
              <a:t>THE MUGHAL EMPIRE </a:t>
            </a:r>
            <a:endParaRPr sz="29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 sz="2500" b="0" i="0" u="none" strike="noStrike" cap="none" dirty="0">
                <a:solidFill>
                  <a:srgbClr val="000000"/>
                </a:solidFill>
                <a:latin typeface="Calibri"/>
                <a:ea typeface="Calibri"/>
                <a:cs typeface="Calibri"/>
                <a:sym typeface="Calibri"/>
              </a:rPr>
              <a:t>RAJPUT POLICY OF AKBAR</a:t>
            </a:r>
            <a:endParaRPr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HISTORY</a:t>
            </a:r>
            <a:endParaRPr b="1" dirty="0"/>
          </a:p>
          <a:p>
            <a:pPr marL="0" lvl="0" indent="0" algn="l" rtl="0">
              <a:spcBef>
                <a:spcPts val="0"/>
              </a:spcBef>
              <a:spcAft>
                <a:spcPts val="0"/>
              </a:spcAft>
              <a:buNone/>
            </a:pPr>
            <a:r>
              <a:rPr lang="en" b="1" dirty="0"/>
              <a:t>CHAPTER NUMBER:4</a:t>
            </a:r>
            <a:endParaRPr b="1" dirty="0"/>
          </a:p>
          <a:p>
            <a:pPr marL="0" lvl="0" indent="0" algn="l" rtl="0">
              <a:spcBef>
                <a:spcPts val="0"/>
              </a:spcBef>
              <a:spcAft>
                <a:spcPts val="0"/>
              </a:spcAft>
              <a:buNone/>
            </a:pPr>
            <a:r>
              <a:rPr lang="en" b="1" dirty="0"/>
              <a:t>CHAPTER NAME :THE MUGHAL EMPIRE</a:t>
            </a:r>
            <a:endParaRPr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64" name="Google Shape;64;p14"/>
          <p:cNvSpPr txBox="1"/>
          <p:nvPr/>
        </p:nvSpPr>
        <p:spPr>
          <a:xfrm>
            <a:off x="259644" y="152750"/>
            <a:ext cx="8701331" cy="716494"/>
          </a:xfrm>
          <a:prstGeom prst="rect">
            <a:avLst/>
          </a:prstGeom>
          <a:noFill/>
          <a:ln>
            <a:noFill/>
          </a:ln>
        </p:spPr>
        <p:txBody>
          <a:bodyPr spcFirstLastPara="1" wrap="square" lIns="91425" tIns="91425" rIns="91425" bIns="91425" anchor="t" anchorCtr="0">
            <a:noAutofit/>
          </a:bodyPr>
          <a:lstStyle/>
          <a:p>
            <a:pPr>
              <a:buSzPts val="2200"/>
            </a:pPr>
            <a:r>
              <a:rPr lang="en-IN" sz="2400" b="1" i="0" u="none" strike="noStrike" cap="none" dirty="0">
                <a:solidFill>
                  <a:srgbClr val="FF0000"/>
                </a:solidFill>
                <a:latin typeface="Calibri"/>
                <a:ea typeface="Calibri"/>
                <a:cs typeface="Calibri"/>
                <a:sym typeface="Calibri"/>
              </a:rPr>
              <a:t>THE MUGHAL EMPIRE </a:t>
            </a:r>
            <a:endParaRPr sz="2200" b="1" i="0" u="none" strike="noStrike" cap="none" dirty="0">
              <a:solidFill>
                <a:srgbClr val="FF0000"/>
              </a:solidFill>
              <a:latin typeface="Arial"/>
              <a:ea typeface="Arial"/>
              <a:cs typeface="Arial"/>
              <a:sym typeface="Arial"/>
            </a:endParaRPr>
          </a:p>
          <a:p>
            <a:pPr>
              <a:buSzPts val="1800"/>
            </a:pPr>
            <a:r>
              <a:rPr lang="en-IN" sz="1800" b="0" i="0" u="none" strike="noStrike" cap="none" dirty="0">
                <a:solidFill>
                  <a:srgbClr val="000000"/>
                </a:solidFill>
                <a:latin typeface="Calibri"/>
                <a:ea typeface="Calibri"/>
                <a:cs typeface="Calibri"/>
                <a:sym typeface="Calibri"/>
              </a:rPr>
              <a:t>RAJPUT AND RELIGIOUS POLICY  OF AKBAR</a:t>
            </a:r>
          </a:p>
          <a:p>
            <a:pPr marL="0" marR="0" lvl="0" indent="0" algn="l" rtl="0">
              <a:lnSpc>
                <a:spcPct val="100000"/>
              </a:lnSpc>
              <a:spcBef>
                <a:spcPts val="0"/>
              </a:spcBef>
              <a:spcAft>
                <a:spcPts val="0"/>
              </a:spcAft>
              <a:buClr>
                <a:srgbClr val="000000"/>
              </a:buClr>
              <a:buSzPts val="1800"/>
              <a:buFont typeface="Arial"/>
              <a:buNone/>
            </a:pPr>
            <a:r>
              <a:rPr lang="en" sz="1800" b="1" i="0" u="none" strike="noStrike" cap="none" dirty="0">
                <a:solidFill>
                  <a:srgbClr val="000000"/>
                </a:solidFill>
                <a:latin typeface="Arial"/>
                <a:ea typeface="Arial"/>
                <a:cs typeface="Arial"/>
                <a:sym typeface="Arial"/>
              </a:rPr>
              <a:t> </a:t>
            </a:r>
            <a:r>
              <a:rPr lang="en" sz="1600" b="1" i="0" u="none" strike="noStrike" cap="none" dirty="0">
                <a:solidFill>
                  <a:srgbClr val="000000"/>
                </a:solidFill>
                <a:latin typeface="Arial"/>
                <a:ea typeface="Arial"/>
                <a:cs typeface="Arial"/>
                <a:sym typeface="Arial"/>
              </a:rPr>
              <a:t>Akbar realised that administration could not possible without the support of the Rajputs. So he gave important posts to Rajputs  and other Hindus in his administration.Akbar gave complete freedom to Rajputs to follow their religion, build temples, celebrate festivals and wear their caste mark on their forehead.</a:t>
            </a:r>
          </a:p>
          <a:p>
            <a:pPr marL="0" marR="0" lvl="0" indent="0" algn="l" rtl="0">
              <a:lnSpc>
                <a:spcPct val="100000"/>
              </a:lnSpc>
              <a:spcBef>
                <a:spcPts val="0"/>
              </a:spcBef>
              <a:spcAft>
                <a:spcPts val="0"/>
              </a:spcAft>
              <a:buClr>
                <a:srgbClr val="000000"/>
              </a:buClr>
              <a:buSzPts val="1800"/>
              <a:buFont typeface="Arial"/>
              <a:buNone/>
            </a:pPr>
            <a:r>
              <a:rPr lang="en" sz="1600" b="1" dirty="0"/>
              <a:t>RELIGIOUS POLICY</a:t>
            </a:r>
          </a:p>
          <a:p>
            <a:pPr marL="0" marR="0" lvl="0" indent="0" algn="l" rtl="0">
              <a:lnSpc>
                <a:spcPct val="100000"/>
              </a:lnSpc>
              <a:spcBef>
                <a:spcPts val="0"/>
              </a:spcBef>
              <a:spcAft>
                <a:spcPts val="0"/>
              </a:spcAft>
              <a:buClr>
                <a:srgbClr val="000000"/>
              </a:buClr>
              <a:buSzPts val="1800"/>
              <a:buFont typeface="Arial"/>
              <a:buNone/>
            </a:pPr>
            <a:r>
              <a:rPr lang="en" sz="1600" b="1" dirty="0"/>
              <a:t>Akbar was liberal ruler who believed in the equality and unity of all religion. He founded his own religion called Din-i- I</a:t>
            </a:r>
            <a:r>
              <a:rPr lang="en-IN" sz="1600" b="1" dirty="0" err="1"/>
              <a:t>i</a:t>
            </a:r>
            <a:r>
              <a:rPr lang="en" sz="1600" b="1" dirty="0"/>
              <a:t>ahi or Divine faith. It was based on  the teachings and beliefs of all the major religions. It stressed belief in one God.</a:t>
            </a:r>
            <a:endParaRPr sz="1600" b="1" i="0" u="none" strike="noStrike" cap="none" dirty="0">
              <a:solidFill>
                <a:srgbClr val="000000"/>
              </a:solidFill>
              <a:latin typeface="Arial"/>
              <a:ea typeface="Arial"/>
              <a:cs typeface="Arial"/>
              <a:sym typeface="Arial"/>
            </a:endParaRPr>
          </a:p>
        </p:txBody>
      </p:sp>
      <p:pic>
        <p:nvPicPr>
          <p:cNvPr id="1026" name="Picture 2" descr="Din e ilahi">
            <a:extLst>
              <a:ext uri="{FF2B5EF4-FFF2-40B4-BE49-F238E27FC236}">
                <a16:creationId xmlns:a16="http://schemas.microsoft.com/office/drawing/2014/main" id="{03A9034C-F51D-43EB-A4DC-8CADA22776C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645" y="2946400"/>
            <a:ext cx="3781778" cy="22325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in e ilahi">
            <a:extLst>
              <a:ext uri="{FF2B5EF4-FFF2-40B4-BE49-F238E27FC236}">
                <a16:creationId xmlns:a16="http://schemas.microsoft.com/office/drawing/2014/main" id="{374856B3-CDD1-4C34-BD59-03D7E52B939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09169" y="2946400"/>
            <a:ext cx="3578406" cy="22325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7850" y="152752"/>
            <a:ext cx="8688300" cy="750359"/>
          </a:xfrm>
          <a:prstGeom prst="rect">
            <a:avLst/>
          </a:prstGeom>
          <a:noFill/>
          <a:ln>
            <a:noFill/>
          </a:ln>
        </p:spPr>
        <p:txBody>
          <a:bodyPr spcFirstLastPara="1" wrap="square" lIns="91425" tIns="91425" rIns="91425" bIns="91425" anchor="t" anchorCtr="0">
            <a:noAutofit/>
          </a:bodyPr>
          <a:lstStyle/>
          <a:p>
            <a:pPr>
              <a:buSzPts val="2200"/>
            </a:pPr>
            <a:r>
              <a:rPr lang="en-IN" sz="2000" b="1" i="0" u="none" strike="noStrike" cap="none" dirty="0">
                <a:solidFill>
                  <a:srgbClr val="FF0000"/>
                </a:solidFill>
                <a:latin typeface="Calibri"/>
                <a:ea typeface="Calibri"/>
                <a:cs typeface="Calibri"/>
                <a:sym typeface="Calibri"/>
              </a:rPr>
              <a:t>THE MUGHAL EMPIRE </a:t>
            </a:r>
            <a:endParaRPr lang="en-IN" sz="2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 </a:t>
            </a:r>
            <a:r>
              <a:rPr lang="en" sz="1800" b="1" i="0" u="none" strike="noStrike" cap="none" dirty="0">
                <a:solidFill>
                  <a:schemeClr val="tx1"/>
                </a:solidFill>
                <a:latin typeface="Arial"/>
                <a:ea typeface="Arial"/>
                <a:cs typeface="Arial"/>
                <a:sym typeface="Arial"/>
              </a:rPr>
              <a:t>Jahangir(1605-1627)</a:t>
            </a:r>
            <a:endParaRPr sz="1800" b="1" i="0" u="none" strike="noStrike" cap="none" dirty="0">
              <a:solidFill>
                <a:schemeClr val="tx1"/>
              </a:solidFill>
              <a:latin typeface="Arial"/>
              <a:ea typeface="Arial"/>
              <a:cs typeface="Arial"/>
              <a:sym typeface="Arial"/>
            </a:endParaRPr>
          </a:p>
          <a:p>
            <a:pPr>
              <a:buSzPts val="1800"/>
            </a:pPr>
            <a:r>
              <a:rPr lang="en-US" sz="1800" dirty="0">
                <a:effectLst/>
                <a:latin typeface="Cambria" panose="02040503050406030204" pitchFamily="18" charset="0"/>
                <a:ea typeface="Calibri" panose="020F0502020204030204" pitchFamily="34" charset="0"/>
                <a:cs typeface="Calibri" panose="020F0502020204030204" pitchFamily="34" charset="0"/>
              </a:rPr>
              <a:t>In</a:t>
            </a:r>
            <a:r>
              <a:rPr lang="en-US" sz="1800" spc="-10" dirty="0">
                <a:effectLst/>
                <a:latin typeface="Cambria" panose="02040503050406030204" pitchFamily="18"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1605,</a:t>
            </a:r>
            <a:r>
              <a:rPr lang="en-US" sz="1800" spc="-2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Prince</a:t>
            </a:r>
            <a:r>
              <a:rPr lang="en-US" sz="1800" spc="-2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Salim</a:t>
            </a:r>
            <a:r>
              <a:rPr lang="en-US" sz="1800" spc="-3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succeeded</a:t>
            </a:r>
            <a:r>
              <a:rPr lang="en-US" sz="1800" spc="-3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with</a:t>
            </a:r>
            <a:r>
              <a:rPr lang="en-US" sz="1800" spc="-5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the</a:t>
            </a:r>
            <a:r>
              <a:rPr lang="en-US" sz="1800" spc="-3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title</a:t>
            </a:r>
            <a:r>
              <a:rPr lang="en-US" sz="1800" spc="-2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Jahangir</a:t>
            </a:r>
            <a:r>
              <a:rPr lang="en-US" sz="1800" spc="-4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(Conqueror</a:t>
            </a:r>
            <a:r>
              <a:rPr lang="en-US" sz="1800" spc="-3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of</a:t>
            </a:r>
            <a:r>
              <a:rPr lang="en-US" sz="1800" spc="-3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World)</a:t>
            </a:r>
            <a:r>
              <a:rPr lang="en-US" sz="1800" spc="-3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after</a:t>
            </a:r>
            <a:r>
              <a:rPr lang="en-US" sz="1800" spc="-3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the</a:t>
            </a:r>
            <a:r>
              <a:rPr lang="en-US" sz="1800" spc="-3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death</a:t>
            </a:r>
            <a:r>
              <a:rPr lang="en-US" sz="1800" spc="-2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of</a:t>
            </a:r>
            <a:r>
              <a:rPr lang="en-US" sz="1800" spc="-4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Akbar.</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800"/>
              <a:buFont typeface="Arial"/>
              <a:buNone/>
            </a:pPr>
            <a:endParaRPr sz="1800" b="1" i="0" u="none" strike="noStrike" cap="none" dirty="0">
              <a:solidFill>
                <a:srgbClr val="000000"/>
              </a:solidFill>
              <a:latin typeface="Arial"/>
              <a:ea typeface="Arial"/>
              <a:cs typeface="Arial"/>
              <a:sym typeface="Arial"/>
            </a:endParaRPr>
          </a:p>
        </p:txBody>
      </p:sp>
      <p:sp>
        <p:nvSpPr>
          <p:cNvPr id="72" name="Google Shape;72;p15"/>
          <p:cNvSpPr txBox="1"/>
          <p:nvPr/>
        </p:nvSpPr>
        <p:spPr>
          <a:xfrm>
            <a:off x="227850" y="903109"/>
            <a:ext cx="8501424" cy="4240389"/>
          </a:xfrm>
          <a:prstGeom prst="rect">
            <a:avLst/>
          </a:prstGeom>
          <a:noFill/>
          <a:ln>
            <a:noFill/>
          </a:ln>
        </p:spPr>
        <p:txBody>
          <a:bodyPr spcFirstLastPara="1" wrap="square" lIns="91425" tIns="91425" rIns="91425" bIns="91425" anchor="t" anchorCtr="0">
            <a:noAutofit/>
          </a:bodyPr>
          <a:lstStyle/>
          <a:p>
            <a:pPr lvl="0">
              <a:spcBef>
                <a:spcPts val="375"/>
              </a:spcBef>
              <a:tabLst>
                <a:tab pos="1130300" algn="l"/>
                <a:tab pos="1130935" algn="l"/>
              </a:tabLst>
            </a:pPr>
            <a:endParaRPr lang="en-IN" sz="18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spcBef>
                <a:spcPts val="375"/>
              </a:spcBef>
              <a:buFont typeface="Arial" panose="020B0604020202020204" pitchFamily="34" charset="0"/>
              <a:buChar char="●"/>
              <a:tabLst>
                <a:tab pos="1160780" algn="l"/>
                <a:tab pos="1161415" algn="l"/>
              </a:tabLst>
            </a:pPr>
            <a:r>
              <a:rPr lang="en-US" sz="1800" dirty="0">
                <a:effectLst/>
                <a:latin typeface="Calibri" panose="020F0502020204030204" pitchFamily="34" charset="0"/>
                <a:ea typeface="Calibri" panose="020F0502020204030204" pitchFamily="34" charset="0"/>
                <a:cs typeface="Calibri" panose="020F0502020204030204" pitchFamily="34" charset="0"/>
              </a:rPr>
              <a:t>He</a:t>
            </a:r>
            <a:r>
              <a:rPr lang="en-US" sz="1800" spc="-1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also</a:t>
            </a:r>
            <a:r>
              <a:rPr lang="en-US" sz="1800" spc="-1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beheaded</a:t>
            </a:r>
            <a:r>
              <a:rPr lang="en-US" sz="1800" spc="-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Guru</a:t>
            </a:r>
            <a:r>
              <a:rPr lang="en-US" sz="1800" spc="-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Arjun,</a:t>
            </a:r>
            <a:r>
              <a:rPr lang="en-US" sz="1800" spc="-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the</a:t>
            </a:r>
            <a:r>
              <a:rPr lang="en-US" sz="1800" spc="-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5th</a:t>
            </a:r>
            <a:r>
              <a:rPr lang="en-US" sz="1800" spc="-2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Sikh</a:t>
            </a:r>
            <a:r>
              <a:rPr lang="en-US" sz="1800" spc="-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Guru</a:t>
            </a:r>
            <a:r>
              <a:rPr lang="en-US" sz="1800" spc="-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and</a:t>
            </a:r>
            <a:r>
              <a:rPr lang="en-US" sz="1800" spc="-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one</a:t>
            </a:r>
            <a:r>
              <a:rPr lang="en-US" sz="1800" spc="-3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of</a:t>
            </a:r>
            <a:r>
              <a:rPr lang="en-US" sz="1800" spc="-2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the</a:t>
            </a:r>
            <a:r>
              <a:rPr lang="en-US" sz="1800" spc="-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supporters</a:t>
            </a:r>
            <a:r>
              <a:rPr lang="en-US" sz="1800" spc="-1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of</a:t>
            </a:r>
            <a:r>
              <a:rPr lang="en-US" sz="1800" spc="-20" dirty="0">
                <a:effectLst/>
                <a:latin typeface="Calibri" panose="020F0502020204030204" pitchFamily="34" charset="0"/>
                <a:ea typeface="Calibri" panose="020F0502020204030204" pitchFamily="34" charset="0"/>
                <a:cs typeface="Calibri" panose="020F0502020204030204" pitchFamily="34" charset="0"/>
              </a:rPr>
              <a:t> </a:t>
            </a:r>
            <a:r>
              <a:rPr lang="en-US" sz="1800" dirty="0" err="1">
                <a:effectLst/>
                <a:latin typeface="Calibri" panose="020F0502020204030204" pitchFamily="34" charset="0"/>
                <a:ea typeface="Calibri" panose="020F0502020204030204" pitchFamily="34" charset="0"/>
                <a:cs typeface="Calibri" panose="020F0502020204030204" pitchFamily="34" charset="0"/>
              </a:rPr>
              <a:t>Khusrau</a:t>
            </a:r>
            <a:r>
              <a:rPr lang="en-US" sz="1800" dirty="0">
                <a:effectLst/>
                <a:latin typeface="Calibri" panose="020F0502020204030204" pitchFamily="34" charset="0"/>
                <a:ea typeface="Calibri" panose="020F0502020204030204" pitchFamily="34" charset="0"/>
                <a:cs typeface="Calibri" panose="020F0502020204030204" pitchFamily="34" charset="0"/>
              </a:rPr>
              <a:t>.</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spcBef>
                <a:spcPts val="710"/>
              </a:spcBef>
              <a:buFont typeface="Arial" panose="020B0604020202020204" pitchFamily="34" charset="0"/>
              <a:buChar char="●"/>
              <a:tabLst>
                <a:tab pos="1130300" algn="l"/>
                <a:tab pos="1130935" algn="l"/>
              </a:tabLst>
            </a:pPr>
            <a:r>
              <a:rPr lang="en-US" sz="1800" dirty="0">
                <a:effectLst/>
                <a:latin typeface="Calibri" panose="020F0502020204030204" pitchFamily="34" charset="0"/>
                <a:ea typeface="Calibri" panose="020F0502020204030204" pitchFamily="34" charset="0"/>
                <a:cs typeface="Calibri" panose="020F0502020204030204" pitchFamily="34" charset="0"/>
              </a:rPr>
              <a:t>One</a:t>
            </a:r>
            <a:r>
              <a:rPr lang="en-US" sz="1800" spc="-1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of</a:t>
            </a:r>
            <a:r>
              <a:rPr lang="en-US" sz="1800" spc="-1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his</a:t>
            </a:r>
            <a:r>
              <a:rPr lang="en-US" sz="1800" spc="-1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supporters,</a:t>
            </a:r>
            <a:r>
              <a:rPr lang="en-US" sz="1800" spc="-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Guru</a:t>
            </a:r>
            <a:r>
              <a:rPr lang="en-US" sz="1800" spc="-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Arjun,</a:t>
            </a:r>
            <a:r>
              <a:rPr lang="en-US" sz="1800" spc="-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the</a:t>
            </a:r>
            <a:r>
              <a:rPr lang="en-US" sz="1800" spc="-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fifth</a:t>
            </a:r>
            <a:r>
              <a:rPr lang="en-US" sz="1800" spc="-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Sikh</a:t>
            </a:r>
            <a:r>
              <a:rPr lang="en-US" sz="1800" spc="-3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Guru,</a:t>
            </a:r>
            <a:r>
              <a:rPr lang="en-US" sz="1800" spc="-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was</a:t>
            </a:r>
            <a:r>
              <a:rPr lang="en-US" sz="1800" spc="-1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beheaded</a:t>
            </a:r>
            <a:r>
              <a:rPr lang="en-US" sz="1800" dirty="0">
                <a:effectLst/>
                <a:latin typeface="Cambria" panose="02040503050406030204" pitchFamily="18" charset="0"/>
                <a:ea typeface="Calibri" panose="020F0502020204030204" pitchFamily="34" charset="0"/>
                <a:cs typeface="Calibri" panose="020F0502020204030204" pitchFamily="34" charset="0"/>
              </a:rPr>
              <a:t>.</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p>
            <a:pPr marL="673100" indent="-229235">
              <a:spcBef>
                <a:spcPts val="5"/>
              </a:spcBef>
              <a:spcAft>
                <a:spcPts val="0"/>
              </a:spcAft>
            </a:pPr>
            <a:r>
              <a:rPr lang="en-US" sz="1800" b="1" dirty="0">
                <a:effectLst/>
                <a:latin typeface="Cambria" panose="02040503050406030204" pitchFamily="18" charset="0"/>
                <a:ea typeface="Calibri" panose="020F0502020204030204" pitchFamily="34" charset="0"/>
                <a:cs typeface="Calibri" panose="020F0502020204030204" pitchFamily="34" charset="0"/>
              </a:rPr>
              <a:t>Nur</a:t>
            </a:r>
            <a:r>
              <a:rPr lang="en-US" sz="1800" b="1" spc="-20" dirty="0">
                <a:effectLst/>
                <a:latin typeface="Cambria" panose="02040503050406030204" pitchFamily="18" charset="0"/>
                <a:ea typeface="Calibri" panose="020F0502020204030204" pitchFamily="34" charset="0"/>
                <a:cs typeface="Calibri" panose="020F0502020204030204" pitchFamily="34" charset="0"/>
              </a:rPr>
              <a:t> </a:t>
            </a:r>
            <a:r>
              <a:rPr lang="en-US" sz="1800" b="1" dirty="0">
                <a:effectLst/>
                <a:latin typeface="Cambria" panose="02040503050406030204" pitchFamily="18" charset="0"/>
                <a:ea typeface="Calibri" panose="020F0502020204030204" pitchFamily="34" charset="0"/>
                <a:cs typeface="Calibri" panose="020F0502020204030204" pitchFamily="34" charset="0"/>
              </a:rPr>
              <a:t>Jahan </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spcBef>
                <a:spcPts val="375"/>
              </a:spcBef>
              <a:buFont typeface="Arial" panose="020B0604020202020204" pitchFamily="34" charset="0"/>
              <a:buChar char="●"/>
              <a:tabLst>
                <a:tab pos="1130300" algn="l"/>
                <a:tab pos="1130935" algn="l"/>
              </a:tabLst>
            </a:pPr>
            <a:r>
              <a:rPr lang="en-US" sz="1800" dirty="0">
                <a:effectLst/>
                <a:latin typeface="Cambria" panose="02040503050406030204" pitchFamily="18" charset="0"/>
                <a:ea typeface="Calibri" panose="020F0502020204030204" pitchFamily="34" charset="0"/>
                <a:cs typeface="Calibri" panose="020F0502020204030204" pitchFamily="34" charset="0"/>
              </a:rPr>
              <a:t>In</a:t>
            </a:r>
            <a:r>
              <a:rPr lang="en-US" sz="1800" spc="5" dirty="0">
                <a:effectLst/>
                <a:latin typeface="Cambria" panose="02040503050406030204" pitchFamily="18"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1611,</a:t>
            </a:r>
            <a:r>
              <a:rPr lang="en-US" sz="1800" spc="-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Jahangir</a:t>
            </a:r>
            <a:r>
              <a:rPr lang="en-US" sz="1800" spc="-1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married</a:t>
            </a:r>
            <a:r>
              <a:rPr lang="en-US" sz="1800" spc="-10" dirty="0">
                <a:effectLst/>
                <a:latin typeface="Calibri" panose="020F0502020204030204" pitchFamily="34" charset="0"/>
                <a:ea typeface="Calibri" panose="020F0502020204030204" pitchFamily="34" charset="0"/>
                <a:cs typeface="Calibri" panose="020F0502020204030204" pitchFamily="34" charset="0"/>
              </a:rPr>
              <a:t> </a:t>
            </a:r>
            <a:r>
              <a:rPr lang="en-US" sz="1800" dirty="0" err="1">
                <a:effectLst/>
                <a:latin typeface="Calibri" panose="020F0502020204030204" pitchFamily="34" charset="0"/>
                <a:ea typeface="Calibri" panose="020F0502020204030204" pitchFamily="34" charset="0"/>
                <a:cs typeface="Calibri" panose="020F0502020204030204" pitchFamily="34" charset="0"/>
              </a:rPr>
              <a:t>Mehrunnisa</a:t>
            </a:r>
            <a:r>
              <a:rPr lang="en-US" sz="1800" spc="-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who</a:t>
            </a:r>
            <a:r>
              <a:rPr lang="en-US" sz="1800" spc="-2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was</a:t>
            </a:r>
            <a:r>
              <a:rPr lang="en-US" sz="1800" spc="-1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known</a:t>
            </a:r>
            <a:r>
              <a:rPr lang="en-US" sz="1800" spc="-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as</a:t>
            </a:r>
            <a:r>
              <a:rPr lang="en-US" sz="1800" spc="-1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Nur</a:t>
            </a:r>
            <a:r>
              <a:rPr lang="en-US" sz="1800" spc="-1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Jahan</a:t>
            </a:r>
            <a:r>
              <a:rPr lang="en-US" sz="1800" spc="-1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(Light</a:t>
            </a:r>
            <a:r>
              <a:rPr lang="en-US" sz="1800" spc="-1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of</a:t>
            </a:r>
            <a:r>
              <a:rPr lang="en-US" sz="1800" spc="-2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World).</a:t>
            </a:r>
          </a:p>
          <a:p>
            <a:pPr marL="342900" lvl="0" indent="-342900">
              <a:spcBef>
                <a:spcPts val="375"/>
              </a:spcBef>
              <a:buFont typeface="Arial" panose="020B0604020202020204" pitchFamily="34" charset="0"/>
              <a:buChar char="●"/>
              <a:tabLst>
                <a:tab pos="1130300" algn="l"/>
                <a:tab pos="1130935" algn="l"/>
              </a:tabLst>
            </a:pPr>
            <a:r>
              <a:rPr lang="en-US" sz="1800" dirty="0">
                <a:latin typeface="Calibri" panose="020F0502020204030204" pitchFamily="34" charset="0"/>
                <a:ea typeface="Calibri" panose="020F0502020204030204" pitchFamily="34" charset="0"/>
                <a:cs typeface="Calibri" panose="020F0502020204030204" pitchFamily="34" charset="0"/>
              </a:rPr>
              <a:t>                                                                      COINS WITH THE IMAGE OF NUR JAHAN</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p:txBody>
      </p:sp>
      <p:pic>
        <p:nvPicPr>
          <p:cNvPr id="5" name="Picture 4" descr="Buy Mughal Painting Emperor Jahangir Empress Nur Jahan Rare Indian  Miniature Art in Cheap Price on m.alibaba.com">
            <a:extLst>
              <a:ext uri="{FF2B5EF4-FFF2-40B4-BE49-F238E27FC236}">
                <a16:creationId xmlns:a16="http://schemas.microsoft.com/office/drawing/2014/main" id="{E6987AF4-0B5A-42A2-9AA4-5AE1A73F710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0" y="2935112"/>
            <a:ext cx="4156996" cy="2055636"/>
          </a:xfrm>
          <a:prstGeom prst="rect">
            <a:avLst/>
          </a:prstGeom>
          <a:noFill/>
          <a:ln>
            <a:noFill/>
          </a:ln>
        </p:spPr>
      </p:pic>
      <p:pic>
        <p:nvPicPr>
          <p:cNvPr id="2050" name="Picture 2" descr="THE COINAGE OF MUGHAL EMPRESS NUR JAHAN">
            <a:extLst>
              <a:ext uri="{FF2B5EF4-FFF2-40B4-BE49-F238E27FC236}">
                <a16:creationId xmlns:a16="http://schemas.microsoft.com/office/drawing/2014/main" id="{4FFD5562-43B2-4A7C-8FCA-2A9993DAE43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84846" y="3251200"/>
            <a:ext cx="3607687" cy="173954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230</Words>
  <Application>Microsoft Office PowerPoint</Application>
  <PresentationFormat>On-screen Show (16:9)</PresentationFormat>
  <Paragraphs>21</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Cambria</vt:lpstr>
      <vt:lpstr>Simple Light</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Jancy Tom</cp:lastModifiedBy>
  <cp:revision>7</cp:revision>
  <dcterms:modified xsi:type="dcterms:W3CDTF">2021-04-15T15:14:12Z</dcterms:modified>
</cp:coreProperties>
</file>