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72" r:id="rId17"/>
    <p:sldId id="2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viewProps" Target="view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presProps" Target="pres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tableStyles" Target="tableStyles.xml" /><Relationship Id="rId10" Type="http://schemas.openxmlformats.org/officeDocument/2006/relationships/slide" Target="slides/slide9.xml" /><Relationship Id="rId19" Type="http://schemas.openxmlformats.org/officeDocument/2006/relationships/notesMaster" Target="notesMasters/notesMaster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24D33C-2831-4EBB-8348-A95C9B4EFAD0}" type="datetimeFigureOut">
              <a:rPr lang="en-US" smtClean="0"/>
              <a:pPr/>
              <a:t>11/19/2022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7ADE0D-EC4D-4743-8630-F70DAF2531B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C7ADE0D-EC4D-4743-8630-F70DAF2531B3}"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E023DD0-927F-4D26-8F86-1D0C5D9027EE}" type="datetimeFigureOut">
              <a:rPr lang="en-US" smtClean="0"/>
              <a:pPr/>
              <a:t>11/19/2022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564058-C304-474E-BF1C-57D702FDCBD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023DD0-927F-4D26-8F86-1D0C5D9027EE}" type="datetimeFigureOut">
              <a:rPr lang="en-US" smtClean="0"/>
              <a:pPr/>
              <a:t>11/19/2022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564058-C304-474E-BF1C-57D702FDCBD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image" Target="../media/image1.pn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6.png"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7.png"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4.jpe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5.jpeg"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828799"/>
          </a:xfrm>
        </p:spPr>
        <p:txBody>
          <a:bodyPr>
            <a:normAutofit/>
          </a:bodyPr>
          <a:lstStyle/>
          <a:p>
            <a:pPr algn="ctr"/>
            <a:br>
              <a:rPr lang="en-US" sz="5400" dirty="0">
                <a:solidFill>
                  <a:srgbClr val="FF0000"/>
                </a:solidFill>
              </a:rPr>
            </a:br>
            <a:r>
              <a:rPr lang="en-US" sz="3200" dirty="0">
                <a:solidFill>
                  <a:srgbClr val="FF0000"/>
                </a:solidFill>
              </a:rPr>
              <a:t>HUMAN EYE AND THE COLOURFUL WORLD</a:t>
            </a:r>
          </a:p>
        </p:txBody>
      </p:sp>
      <p:sp>
        <p:nvSpPr>
          <p:cNvPr id="3" name="Subtitle 2"/>
          <p:cNvSpPr>
            <a:spLocks noGrp="1"/>
          </p:cNvSpPr>
          <p:nvPr>
            <p:ph type="subTitle" idx="1"/>
          </p:nvPr>
        </p:nvSpPr>
        <p:spPr>
          <a:xfrm>
            <a:off x="457200" y="2133600"/>
            <a:ext cx="8305800" cy="4114800"/>
          </a:xfrm>
        </p:spPr>
        <p:txBody>
          <a:bodyPr>
            <a:normAutofit/>
          </a:bodyPr>
          <a:lstStyle/>
          <a:p>
            <a:pPr algn="ctr"/>
            <a:r>
              <a:rPr lang="en-US" dirty="0">
                <a:solidFill>
                  <a:schemeClr val="tx1"/>
                </a:solidFill>
              </a:rPr>
              <a:t>CHAPTER NO.11</a:t>
            </a:r>
          </a:p>
          <a:p>
            <a:pPr algn="ctr"/>
            <a:r>
              <a:rPr lang="en-US" dirty="0">
                <a:solidFill>
                  <a:schemeClr val="tx1"/>
                </a:solidFill>
              </a:rPr>
              <a:t>SUB: PHYSICS</a:t>
            </a:r>
          </a:p>
          <a:p>
            <a:pPr algn="ctr"/>
            <a:r>
              <a:rPr lang="en-US" dirty="0">
                <a:solidFill>
                  <a:schemeClr val="tx1"/>
                </a:solidFill>
              </a:rPr>
              <a:t>HUMAN EYE AND THE COLOURFUL WORLD</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6781800" y="228600"/>
            <a:ext cx="1922100" cy="1143000"/>
          </a:xfrm>
          <a:prstGeom prst="rect">
            <a:avLst/>
          </a:prstGeom>
          <a:noFill/>
        </p:spPr>
      </p:pic>
      <p:pic>
        <p:nvPicPr>
          <p:cNvPr id="5" name="Picture 2" descr="https://lh6.googleusercontent.com/YnAKMN6Q_N49S3m2OrAAFzj82EoqJGvBx9mjxw0X0MSFyXvzp-LTzQJPk_2uQbwFzY9FsMlCgyLHQfP7IAJJ2ixgeg0WUCatowkdw-KIFt75BUaM5nm1BLo1B9FJ-OVv1G0avlTsV59-6wLuYQ"/>
          <p:cNvPicPr>
            <a:picLocks noChangeAspect="1" noChangeArrowheads="1"/>
          </p:cNvPicPr>
          <p:nvPr/>
        </p:nvPicPr>
        <p:blipFill>
          <a:blip r:embed="rId3"/>
          <a:srcRect/>
          <a:stretch>
            <a:fillRect/>
          </a:stretch>
        </p:blipFill>
        <p:spPr bwMode="auto">
          <a:xfrm>
            <a:off x="0" y="5074286"/>
            <a:ext cx="9043985" cy="1783714"/>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Atmospheric refraction</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rmAutofit/>
          </a:bodyPr>
          <a:lstStyle/>
          <a:p>
            <a:r>
              <a:rPr lang="en-US" sz="2800" dirty="0"/>
              <a:t>The earth’s atmosphere is not uniform throughout. Its density goes on changing if we go from up to down. So, when the light rays pass through earth’s atmosphere, they undergo refraction</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162800" y="304800"/>
            <a:ext cx="1752600" cy="10668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sz="3200" b="1" dirty="0">
                <a:solidFill>
                  <a:srgbClr val="FF0000"/>
                </a:solidFill>
              </a:rPr>
              <a:t>Twinkling of stars: </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800" dirty="0"/>
              <a:t>The stars are very far away from us. </a:t>
            </a:r>
          </a:p>
          <a:p>
            <a:r>
              <a:rPr lang="en-US" sz="2800" dirty="0"/>
              <a:t>So, they are considered as point sources.</a:t>
            </a:r>
          </a:p>
          <a:p>
            <a:r>
              <a:rPr lang="en-US" sz="2800" dirty="0"/>
              <a:t>As the light from stars enter earths atmosphere, it undergoes refraction due to varying optical densities. </a:t>
            </a:r>
          </a:p>
          <a:p>
            <a:r>
              <a:rPr lang="en-US" sz="2800" dirty="0"/>
              <a:t>The continuously changing atmosphere refracts the light by different amounts.</a:t>
            </a:r>
          </a:p>
          <a:p>
            <a:r>
              <a:rPr lang="en-US" sz="2800" dirty="0"/>
              <a:t>The star light reaching our eye increases or decreases continuously and the star appears to be twinkling at night.</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239000" y="0"/>
            <a:ext cx="1752600" cy="10668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100" b="1" dirty="0">
                <a:solidFill>
                  <a:srgbClr val="FF0000"/>
                </a:solidFill>
              </a:rPr>
              <a:t>The stars seem higher than they </a:t>
            </a:r>
            <a:br>
              <a:rPr lang="en-US" sz="3100" b="1" dirty="0">
                <a:solidFill>
                  <a:srgbClr val="FF0000"/>
                </a:solidFill>
              </a:rPr>
            </a:br>
            <a:r>
              <a:rPr lang="en-US" sz="3100" b="1" dirty="0">
                <a:solidFill>
                  <a:srgbClr val="FF0000"/>
                </a:solidFill>
              </a:rPr>
              <a:t>actually are:</a:t>
            </a:r>
            <a:br>
              <a:rPr lang="en-US" dirty="0"/>
            </a:br>
            <a:endParaRPr lang="en-US" dirty="0"/>
          </a:p>
        </p:txBody>
      </p:sp>
      <p:sp>
        <p:nvSpPr>
          <p:cNvPr id="3" name="Content Placeholder 2"/>
          <p:cNvSpPr>
            <a:spLocks noGrp="1"/>
          </p:cNvSpPr>
          <p:nvPr>
            <p:ph idx="1"/>
          </p:nvPr>
        </p:nvSpPr>
        <p:spPr>
          <a:xfrm>
            <a:off x="457200" y="1951037"/>
            <a:ext cx="8229600" cy="4373563"/>
          </a:xfrm>
        </p:spPr>
        <p:txBody>
          <a:bodyPr/>
          <a:lstStyle/>
          <a:p>
            <a:r>
              <a:rPr lang="en-US" sz="2800" dirty="0"/>
              <a:t>As the light from  a star enters the earths atmosphere, it undergoes refraction and bends towards the normal each time due to refraction.</a:t>
            </a:r>
          </a:p>
          <a:p>
            <a:r>
              <a:rPr lang="en-US" sz="2800" dirty="0"/>
              <a:t>Therefore the apparent position of the star is slightly different from its actual position.</a:t>
            </a:r>
          </a:p>
          <a:p>
            <a:pPr>
              <a:buNone/>
            </a:pPr>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162800" y="228600"/>
            <a:ext cx="1752600" cy="10668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Apparent star position due to atmospheric</a:t>
            </a:r>
            <a:br>
              <a:rPr lang="en-US" sz="2800" dirty="0">
                <a:solidFill>
                  <a:srgbClr val="FF0000"/>
                </a:solidFill>
              </a:rPr>
            </a:br>
            <a:r>
              <a:rPr lang="en-US" sz="2800" dirty="0">
                <a:solidFill>
                  <a:srgbClr val="FF0000"/>
                </a:solidFill>
              </a:rPr>
              <a:t> refraction</a:t>
            </a:r>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5799" y="1600200"/>
            <a:ext cx="7467601" cy="4495800"/>
          </a:xfrm>
          <a:prstGeom prst="rect">
            <a:avLst/>
          </a:prstGeom>
          <a:noFill/>
        </p:spPr>
      </p:pic>
      <p:pic>
        <p:nvPicPr>
          <p:cNvPr id="5"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391400" y="228600"/>
            <a:ext cx="1752600" cy="10668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rgbClr val="FF0000"/>
                </a:solidFill>
              </a:rPr>
              <a:t>Planets do not twinkle:</a:t>
            </a:r>
            <a:endParaRPr lang="en-US" sz="3200" dirty="0">
              <a:solidFill>
                <a:srgbClr val="FF0000"/>
              </a:solidFill>
            </a:endParaRPr>
          </a:p>
        </p:txBody>
      </p:sp>
      <p:sp>
        <p:nvSpPr>
          <p:cNvPr id="3" name="Content Placeholder 2"/>
          <p:cNvSpPr>
            <a:spLocks noGrp="1"/>
          </p:cNvSpPr>
          <p:nvPr>
            <p:ph idx="1"/>
          </p:nvPr>
        </p:nvSpPr>
        <p:spPr/>
        <p:txBody>
          <a:bodyPr/>
          <a:lstStyle/>
          <a:p>
            <a:pPr lvl="0"/>
            <a:r>
              <a:rPr lang="en-US" sz="2800" dirty="0"/>
              <a:t>Planets are larger in size as they are much closer to us , so, they are considered as extended sources.</a:t>
            </a:r>
          </a:p>
          <a:p>
            <a:r>
              <a:rPr lang="en-US" sz="2800" dirty="0"/>
              <a:t>The total variation in the amount of light entering our eye from all these individual points will average out to zero which nullify the twinkling effect of each other.</a:t>
            </a:r>
          </a:p>
          <a:p>
            <a:r>
              <a:rPr lang="en-US" sz="2800" dirty="0"/>
              <a:t>Therefore planets do not twinkle.</a:t>
            </a:r>
          </a:p>
          <a:p>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086600" y="228600"/>
            <a:ext cx="1752600" cy="10668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solidFill>
                  <a:srgbClr val="FF0000"/>
                </a:solidFill>
              </a:rPr>
              <a:t>Advance sunrise and delayed </a:t>
            </a:r>
            <a:br>
              <a:rPr lang="en-US" sz="3200" b="1" dirty="0">
                <a:solidFill>
                  <a:srgbClr val="FF0000"/>
                </a:solidFill>
              </a:rPr>
            </a:br>
            <a:r>
              <a:rPr lang="en-US" sz="3200" b="1" dirty="0">
                <a:solidFill>
                  <a:srgbClr val="FF0000"/>
                </a:solidFill>
              </a:rPr>
              <a:t>sunset:</a:t>
            </a:r>
            <a:br>
              <a:rPr lang="en-US" sz="3200" dirty="0">
                <a:solidFill>
                  <a:srgbClr val="FF0000"/>
                </a:solidFill>
              </a:rPr>
            </a:br>
            <a:endParaRPr lang="en-US" sz="3200" dirty="0"/>
          </a:p>
        </p:txBody>
      </p:sp>
      <p:pic>
        <p:nvPicPr>
          <p:cNvPr id="3074" name="Picture 2" descr="D:\sun.png"/>
          <p:cNvPicPr>
            <a:picLocks noGrp="1" noChangeAspect="1" noChangeArrowheads="1"/>
          </p:cNvPicPr>
          <p:nvPr>
            <p:ph idx="1"/>
          </p:nvPr>
        </p:nvPicPr>
        <p:blipFill>
          <a:blip r:embed="rId2"/>
          <a:srcRect/>
          <a:stretch>
            <a:fillRect/>
          </a:stretch>
        </p:blipFill>
        <p:spPr bwMode="auto">
          <a:xfrm>
            <a:off x="1905000" y="1447800"/>
            <a:ext cx="7010400" cy="4343400"/>
          </a:xfrm>
          <a:prstGeom prst="rect">
            <a:avLst/>
          </a:prstGeom>
          <a:noFill/>
        </p:spPr>
      </p:pic>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6934200" y="0"/>
            <a:ext cx="1752600" cy="10668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200" b="1" dirty="0">
                <a:solidFill>
                  <a:srgbClr val="FF0000"/>
                </a:solidFill>
              </a:rPr>
              <a:t>Advance sunrise and delayed </a:t>
            </a:r>
            <a:br>
              <a:rPr lang="en-US" sz="3200" b="1" dirty="0">
                <a:solidFill>
                  <a:srgbClr val="FF0000"/>
                </a:solidFill>
              </a:rPr>
            </a:br>
            <a:r>
              <a:rPr lang="en-US" sz="3200" b="1" dirty="0">
                <a:solidFill>
                  <a:srgbClr val="FF0000"/>
                </a:solidFill>
              </a:rPr>
              <a:t>sunset:</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r>
              <a:rPr lang="en-US" sz="2800" dirty="0"/>
              <a:t>The sun is visible to us about two minutes before the actual sun rise and about two minutes after the actual sun set because of atmospheric refraction.</a:t>
            </a:r>
          </a:p>
          <a:p>
            <a:r>
              <a:rPr lang="en-US" sz="2800" dirty="0"/>
              <a:t>When the sun is slightly below the horizon, the sun light come from less dense to denser air. So it is refracted downwards, due to this sun appears to be raised above the horizon and we can see it before the sun rise.</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0"/>
            <a:ext cx="1752600" cy="10668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None/>
            </a:pPr>
            <a:r>
              <a:rPr lang="en-US" sz="4000" dirty="0">
                <a:solidFill>
                  <a:srgbClr val="FF0000"/>
                </a:solidFill>
              </a:rPr>
              <a:t>THANKING YOU</a:t>
            </a:r>
          </a:p>
          <a:p>
            <a:pPr algn="ctr">
              <a:buNone/>
            </a:pPr>
            <a:r>
              <a:rPr lang="en-US" sz="4000" dirty="0">
                <a:solidFill>
                  <a:srgbClr val="FF0000"/>
                </a:solidFill>
              </a:rPr>
              <a:t>ODM EDUCATIONAL GROUP</a:t>
            </a:r>
          </a:p>
          <a:p>
            <a:endParaRPr lang="en-US" sz="40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152400"/>
            <a:ext cx="1752600" cy="1066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a:solidFill>
                  <a:srgbClr val="FF0000"/>
                </a:solidFill>
              </a:rPr>
              <a:t>Refraction through glass prism , </a:t>
            </a:r>
            <a:br>
              <a:rPr lang="en-US" sz="3100" dirty="0">
                <a:solidFill>
                  <a:srgbClr val="FF0000"/>
                </a:solidFill>
              </a:rPr>
            </a:br>
            <a:r>
              <a:rPr lang="en-US" sz="3100" dirty="0">
                <a:solidFill>
                  <a:srgbClr val="FF0000"/>
                </a:solidFill>
              </a:rPr>
              <a:t>dispersion.</a:t>
            </a:r>
            <a:br>
              <a:rPr lang="en-US" dirty="0"/>
            </a:br>
            <a:endParaRPr lang="en-US" dirty="0"/>
          </a:p>
        </p:txBody>
      </p:sp>
      <p:sp>
        <p:nvSpPr>
          <p:cNvPr id="3" name="Content Placeholder 2"/>
          <p:cNvSpPr>
            <a:spLocks noGrp="1"/>
          </p:cNvSpPr>
          <p:nvPr>
            <p:ph idx="1"/>
          </p:nvPr>
        </p:nvSpPr>
        <p:spPr/>
        <p:txBody>
          <a:bodyPr>
            <a:normAutofit/>
          </a:bodyPr>
          <a:lstStyle/>
          <a:p>
            <a:r>
              <a:rPr lang="en-US" sz="1800" dirty="0"/>
              <a:t>Prism is a transparent refracting medium bounded by at least two lateral surfaces , inclined to each other at a certain angle. </a:t>
            </a:r>
          </a:p>
          <a:p>
            <a:r>
              <a:rPr lang="en-US" sz="1800" dirty="0"/>
              <a:t>It has two triangular bases and three rectangular lateral surfaces. </a:t>
            </a:r>
          </a:p>
          <a:p>
            <a:r>
              <a:rPr lang="en-US" sz="1800" dirty="0"/>
              <a:t>The angle between two lateral surfaces is called angle of prism.</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6934200" y="228600"/>
            <a:ext cx="1752600" cy="1066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Refraction through a glass prism</a:t>
            </a:r>
          </a:p>
        </p:txBody>
      </p:sp>
      <p:pic>
        <p:nvPicPr>
          <p:cNvPr id="4" name="Picture 4" descr="D:\prism.jpg"/>
          <p:cNvPicPr>
            <a:picLocks noGrp="1" noChangeAspect="1" noChangeArrowheads="1"/>
          </p:cNvPicPr>
          <p:nvPr>
            <p:ph idx="1"/>
          </p:nvPr>
        </p:nvPicPr>
        <p:blipFill>
          <a:blip r:embed="rId2"/>
          <a:srcRect/>
          <a:stretch>
            <a:fillRect/>
          </a:stretch>
        </p:blipFill>
        <p:spPr bwMode="auto">
          <a:xfrm>
            <a:off x="1295401" y="1676400"/>
            <a:ext cx="6781800" cy="4038599"/>
          </a:xfrm>
          <a:prstGeom prst="rect">
            <a:avLst/>
          </a:prstGeom>
          <a:noFill/>
        </p:spPr>
      </p:pic>
      <p:pic>
        <p:nvPicPr>
          <p:cNvPr id="5"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391400" y="304800"/>
            <a:ext cx="1752600" cy="10668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Dispersion</a:t>
            </a:r>
            <a:br>
              <a:rPr lang="en-US" sz="2800" dirty="0">
                <a:solidFill>
                  <a:srgbClr val="FF0000"/>
                </a:solidFill>
              </a:rPr>
            </a:br>
            <a:endParaRPr lang="en-US" sz="2800" dirty="0">
              <a:solidFill>
                <a:srgbClr val="FF0000"/>
              </a:solidFill>
            </a:endParaRPr>
          </a:p>
        </p:txBody>
      </p:sp>
      <p:sp>
        <p:nvSpPr>
          <p:cNvPr id="3" name="Content Placeholder 2"/>
          <p:cNvSpPr>
            <a:spLocks noGrp="1"/>
          </p:cNvSpPr>
          <p:nvPr>
            <p:ph idx="1"/>
          </p:nvPr>
        </p:nvSpPr>
        <p:spPr/>
        <p:txBody>
          <a:bodyPr>
            <a:noAutofit/>
          </a:bodyPr>
          <a:lstStyle/>
          <a:p>
            <a:r>
              <a:rPr lang="en-US" sz="2400" dirty="0"/>
              <a:t>The phenomenon of splitting of white light into its constituent colors when passes through a prism is called dispersion</a:t>
            </a:r>
          </a:p>
          <a:p>
            <a:r>
              <a:rPr lang="en-US" sz="2400" dirty="0"/>
              <a:t>The band of seven colors obtained are</a:t>
            </a:r>
          </a:p>
          <a:p>
            <a:pPr lvl="0"/>
            <a:r>
              <a:rPr lang="en-US" sz="2400" dirty="0"/>
              <a:t>Violet</a:t>
            </a:r>
          </a:p>
          <a:p>
            <a:pPr lvl="0"/>
            <a:r>
              <a:rPr lang="en-US" sz="2400" dirty="0"/>
              <a:t>Indigo</a:t>
            </a:r>
          </a:p>
          <a:p>
            <a:pPr lvl="0"/>
            <a:r>
              <a:rPr lang="en-US" sz="2400" dirty="0"/>
              <a:t>Blue</a:t>
            </a:r>
          </a:p>
          <a:p>
            <a:pPr lvl="0"/>
            <a:r>
              <a:rPr lang="en-US" sz="2400" dirty="0"/>
              <a:t>Green</a:t>
            </a:r>
          </a:p>
          <a:p>
            <a:pPr lvl="0"/>
            <a:r>
              <a:rPr lang="en-US" sz="2400" dirty="0"/>
              <a:t>Yellow</a:t>
            </a:r>
          </a:p>
          <a:p>
            <a:pPr lvl="0"/>
            <a:r>
              <a:rPr lang="en-US" sz="2400" dirty="0"/>
              <a:t>Orange</a:t>
            </a:r>
          </a:p>
          <a:p>
            <a:pPr lvl="0"/>
            <a:r>
              <a:rPr lang="en-US" sz="2400" dirty="0"/>
              <a:t>Red.</a:t>
            </a:r>
          </a:p>
          <a:p>
            <a:r>
              <a:rPr lang="en-US" sz="2400" dirty="0"/>
              <a:t>This band of seven colors obtained by dispersion of light is called </a:t>
            </a:r>
            <a:r>
              <a:rPr lang="en-US" sz="2400" b="1" dirty="0"/>
              <a:t>spectrum</a:t>
            </a:r>
            <a:endParaRPr lang="en-US" sz="24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6934200" y="228600"/>
            <a:ext cx="1752600" cy="10668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Causes of dispersion</a:t>
            </a:r>
          </a:p>
        </p:txBody>
      </p:sp>
      <p:sp>
        <p:nvSpPr>
          <p:cNvPr id="3" name="Content Placeholder 2"/>
          <p:cNvSpPr>
            <a:spLocks noGrp="1"/>
          </p:cNvSpPr>
          <p:nvPr>
            <p:ph idx="1"/>
          </p:nvPr>
        </p:nvSpPr>
        <p:spPr/>
        <p:txBody>
          <a:bodyPr>
            <a:normAutofit/>
          </a:bodyPr>
          <a:lstStyle/>
          <a:p>
            <a:r>
              <a:rPr lang="en-US" sz="2800" dirty="0"/>
              <a:t>Explain the causes of dispersion:</a:t>
            </a:r>
          </a:p>
          <a:p>
            <a:r>
              <a:rPr lang="en-US" sz="2800" dirty="0"/>
              <a:t>Light rays of different </a:t>
            </a:r>
            <a:r>
              <a:rPr lang="en-US" sz="2800" dirty="0" err="1"/>
              <a:t>colours</a:t>
            </a:r>
            <a:r>
              <a:rPr lang="en-US" sz="2800" dirty="0"/>
              <a:t> , travel with the same speed in vacuum and air but in any other medium they travel with different speeds and bend through different angles which leads to dispersion of light.</a:t>
            </a:r>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239000" y="228600"/>
            <a:ext cx="1752600" cy="1066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Autofit/>
          </a:bodyPr>
          <a:lstStyle/>
          <a:p>
            <a:endParaRPr lang="en-US" sz="2000" dirty="0"/>
          </a:p>
          <a:p>
            <a:endParaRPr lang="en-US" sz="2000" dirty="0"/>
          </a:p>
          <a:p>
            <a:endParaRPr lang="en-US" sz="2000" dirty="0"/>
          </a:p>
          <a:p>
            <a:r>
              <a:rPr lang="en-US" sz="2000" dirty="0"/>
              <a:t>Red light has maximum wave length. so, it travels faster and deviates the least.</a:t>
            </a:r>
          </a:p>
          <a:p>
            <a:r>
              <a:rPr lang="en-US" sz="2000" dirty="0"/>
              <a:t>Wave length α velocity α 1/deviation.</a:t>
            </a:r>
          </a:p>
          <a:p>
            <a:r>
              <a:rPr lang="en-US" sz="2000" b="1" dirty="0"/>
              <a:t>Explain what will happen if two prisms identical in shape are kept close to each other</a:t>
            </a:r>
            <a:r>
              <a:rPr lang="en-US" sz="2000" dirty="0"/>
              <a:t>: </a:t>
            </a:r>
          </a:p>
          <a:p>
            <a:r>
              <a:rPr lang="en-US" sz="2000" dirty="0"/>
              <a:t>Activity:</a:t>
            </a:r>
          </a:p>
          <a:p>
            <a:pPr lvl="0"/>
            <a:r>
              <a:rPr lang="en-US" sz="2000" dirty="0"/>
              <a:t>Keep one prism and near to it keep another prism in inverted position.</a:t>
            </a:r>
          </a:p>
          <a:p>
            <a:pPr lvl="0"/>
            <a:r>
              <a:rPr lang="en-US" sz="2000" dirty="0"/>
              <a:t>The light is dispersed when passes through the first prism.</a:t>
            </a:r>
          </a:p>
          <a:p>
            <a:pPr lvl="0"/>
            <a:r>
              <a:rPr lang="en-US" sz="2000" dirty="0"/>
              <a:t>The second prism receives all seven </a:t>
            </a:r>
            <a:r>
              <a:rPr lang="en-US" sz="2000" dirty="0" err="1"/>
              <a:t>colours</a:t>
            </a:r>
            <a:r>
              <a:rPr lang="en-US" sz="2000" dirty="0"/>
              <a:t> and recombines them into original white light.</a:t>
            </a:r>
          </a:p>
          <a:p>
            <a:endParaRPr lang="en-US" sz="2000"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391400" y="0"/>
            <a:ext cx="1752600" cy="1066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82962"/>
          </a:xfrm>
        </p:spPr>
        <p:txBody>
          <a:bodyPr>
            <a:normAutofit/>
          </a:bodyPr>
          <a:lstStyle/>
          <a:p>
            <a:r>
              <a:rPr lang="en-US" sz="3100" dirty="0">
                <a:solidFill>
                  <a:srgbClr val="FF0000"/>
                </a:solidFill>
              </a:rPr>
              <a:t>Dispersion and rainbow formation</a:t>
            </a:r>
            <a:br>
              <a:rPr lang="en-US" sz="3100" dirty="0">
                <a:solidFill>
                  <a:srgbClr val="FF0000"/>
                </a:solidFill>
              </a:rPr>
            </a:br>
            <a:r>
              <a:rPr lang="en-US" sz="3100" dirty="0">
                <a:solidFill>
                  <a:srgbClr val="FF0000"/>
                </a:solidFill>
              </a:rPr>
              <a:t>The phenomenon of splitting of white light into its constituent seven </a:t>
            </a:r>
            <a:r>
              <a:rPr lang="en-US" sz="3100" dirty="0" err="1">
                <a:solidFill>
                  <a:srgbClr val="FF0000"/>
                </a:solidFill>
              </a:rPr>
              <a:t>colours</a:t>
            </a:r>
            <a:r>
              <a:rPr lang="en-US" sz="3100" dirty="0">
                <a:solidFill>
                  <a:srgbClr val="FF0000"/>
                </a:solidFill>
              </a:rPr>
              <a:t> is called as dispersion. </a:t>
            </a:r>
            <a:br>
              <a:rPr lang="en-US" dirty="0"/>
            </a:br>
            <a:endParaRPr lang="en-US" dirty="0"/>
          </a:p>
        </p:txBody>
      </p:sp>
      <p:pic>
        <p:nvPicPr>
          <p:cNvPr id="1028" name="Picture 4" descr="D:\prism.jpg"/>
          <p:cNvPicPr>
            <a:picLocks noGrp="1" noChangeAspect="1" noChangeArrowheads="1"/>
          </p:cNvPicPr>
          <p:nvPr>
            <p:ph idx="1"/>
          </p:nvPr>
        </p:nvPicPr>
        <p:blipFill>
          <a:blip r:embed="rId2"/>
          <a:srcRect/>
          <a:stretch>
            <a:fillRect/>
          </a:stretch>
        </p:blipFill>
        <p:spPr bwMode="auto">
          <a:xfrm>
            <a:off x="838200" y="3352800"/>
            <a:ext cx="7391400" cy="2714625"/>
          </a:xfrm>
          <a:prstGeom prst="rect">
            <a:avLst/>
          </a:prstGeom>
          <a:noFill/>
        </p:spPr>
      </p:pic>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391400" y="5791200"/>
            <a:ext cx="1752600" cy="10668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a:solidFill>
                  <a:srgbClr val="FF0000"/>
                </a:solidFill>
              </a:rPr>
              <a:t>Formation of rainbow</a:t>
            </a:r>
          </a:p>
        </p:txBody>
      </p:sp>
      <p:sp>
        <p:nvSpPr>
          <p:cNvPr id="3" name="Content Placeholder 2"/>
          <p:cNvSpPr>
            <a:spLocks noGrp="1"/>
          </p:cNvSpPr>
          <p:nvPr>
            <p:ph idx="1"/>
          </p:nvPr>
        </p:nvSpPr>
        <p:spPr/>
        <p:txBody>
          <a:bodyPr>
            <a:normAutofit fontScale="25000" lnSpcReduction="20000"/>
          </a:bodyPr>
          <a:lstStyle/>
          <a:p>
            <a:pPr>
              <a:buNone/>
            </a:pPr>
            <a:endParaRPr lang="en-US" dirty="0"/>
          </a:p>
          <a:p>
            <a:endParaRPr lang="en-US" sz="7200" b="1" dirty="0"/>
          </a:p>
          <a:p>
            <a:pPr>
              <a:buNone/>
            </a:pPr>
            <a:endParaRPr lang="en-US" sz="7200" dirty="0"/>
          </a:p>
          <a:p>
            <a:pPr lvl="0"/>
            <a:r>
              <a:rPr lang="en-US" sz="9600" b="1" dirty="0"/>
              <a:t>A rainbow is a natural spectrum appearing in the sky after a rain shower.</a:t>
            </a:r>
          </a:p>
          <a:p>
            <a:pPr lvl="0"/>
            <a:r>
              <a:rPr lang="en-US" sz="9600" b="1" dirty="0"/>
              <a:t>It is caused by dispersion of sunlight by tiny water droplets present in the atmosphere.</a:t>
            </a:r>
          </a:p>
          <a:p>
            <a:pPr lvl="0"/>
            <a:r>
              <a:rPr lang="en-US" sz="9600" b="1" dirty="0"/>
              <a:t>A rainbow is always formed in opposite direction to that of the sun.</a:t>
            </a:r>
          </a:p>
          <a:p>
            <a:pPr lvl="0"/>
            <a:r>
              <a:rPr lang="en-US" sz="9600" b="1" dirty="0"/>
              <a:t>The water droplets </a:t>
            </a:r>
            <a:r>
              <a:rPr lang="en-US" sz="9600" dirty="0"/>
              <a:t>act like small prisms. They refract, disperse the incident sunlight then reflect it internally and finally refract it again when it comes  out of rain drop.</a:t>
            </a:r>
          </a:p>
          <a:p>
            <a:pPr lvl="0"/>
            <a:r>
              <a:rPr lang="en-US" sz="9600" dirty="0"/>
              <a:t>At last different </a:t>
            </a:r>
            <a:r>
              <a:rPr lang="en-US" sz="9600" dirty="0" err="1"/>
              <a:t>colours</a:t>
            </a:r>
            <a:r>
              <a:rPr lang="en-US" sz="9600" dirty="0"/>
              <a:t> reach the human eye and we can see the rainbow </a:t>
            </a:r>
          </a:p>
          <a:p>
            <a:r>
              <a:rPr lang="en-US" sz="6400"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r>
              <a:rPr lang="en-US" dirty="0"/>
              <a:t> </a:t>
            </a:r>
          </a:p>
          <a:p>
            <a:endParaRPr lang="en-US" dirty="0"/>
          </a:p>
        </p:txBody>
      </p:sp>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2" cstate="print"/>
          <a:srcRect/>
          <a:stretch>
            <a:fillRect/>
          </a:stretch>
        </p:blipFill>
        <p:spPr bwMode="auto">
          <a:xfrm>
            <a:off x="7010400" y="304800"/>
            <a:ext cx="1752600" cy="1066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FF0000"/>
                </a:solidFill>
              </a:rPr>
              <a:t>Rainbow formation</a:t>
            </a:r>
          </a:p>
        </p:txBody>
      </p:sp>
      <p:pic>
        <p:nvPicPr>
          <p:cNvPr id="2050" name="Picture 2" descr="D:\rainbow.jpg"/>
          <p:cNvPicPr>
            <a:picLocks noGrp="1" noChangeAspect="1" noChangeArrowheads="1"/>
          </p:cNvPicPr>
          <p:nvPr>
            <p:ph idx="1"/>
          </p:nvPr>
        </p:nvPicPr>
        <p:blipFill>
          <a:blip r:embed="rId2"/>
          <a:srcRect/>
          <a:stretch>
            <a:fillRect/>
          </a:stretch>
        </p:blipFill>
        <p:spPr bwMode="auto">
          <a:xfrm>
            <a:off x="990600" y="1600200"/>
            <a:ext cx="7543799" cy="4495800"/>
          </a:xfrm>
          <a:prstGeom prst="rect">
            <a:avLst/>
          </a:prstGeom>
          <a:noFill/>
        </p:spPr>
      </p:pic>
      <p:pic>
        <p:nvPicPr>
          <p:cNvPr id="4" name="Picture 2" descr="https://lh6.googleusercontent.com/3OHOjeWw8cL3-llHPrMwdu2qC_3g_s2zSopzYzvz5sG8PeFkCdvL5alcbRAb5eOJ5UhpTkojH1ie3DonUrCfyKNPc4hHwI3jKPnimQ1Nxb6oCm_lLFynRoUfZZgw9C6hLaO1iH1ViRzIh1_QYg"/>
          <p:cNvPicPr>
            <a:picLocks noChangeAspect="1" noChangeArrowheads="1"/>
          </p:cNvPicPr>
          <p:nvPr/>
        </p:nvPicPr>
        <p:blipFill>
          <a:blip r:embed="rId3" cstate="print"/>
          <a:srcRect/>
          <a:stretch>
            <a:fillRect/>
          </a:stretch>
        </p:blipFill>
        <p:spPr bwMode="auto">
          <a:xfrm>
            <a:off x="7162800" y="304800"/>
            <a:ext cx="1752600" cy="1066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656</Words>
  <Application>Microsoft Office PowerPoint</Application>
  <PresentationFormat>On-screen Show (4:3)</PresentationFormat>
  <Paragraphs>83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HUMAN EYE AND THE COLOURFUL WORLD</vt:lpstr>
      <vt:lpstr>Refraction through glass prism ,  dispersion. </vt:lpstr>
      <vt:lpstr>Refraction through a glass prism</vt:lpstr>
      <vt:lpstr>Dispersion </vt:lpstr>
      <vt:lpstr>Causes of dispersion</vt:lpstr>
      <vt:lpstr>PowerPoint Presentation</vt:lpstr>
      <vt:lpstr>Dispersion and rainbow formation The phenomenon of splitting of white light into its constituent seven colours is called as dispersion.  </vt:lpstr>
      <vt:lpstr>Formation of rainbow</vt:lpstr>
      <vt:lpstr>Rainbow formation</vt:lpstr>
      <vt:lpstr>Atmospheric refraction </vt:lpstr>
      <vt:lpstr>Twinkling of stars:  </vt:lpstr>
      <vt:lpstr>The stars seem higher than they  actually are: </vt:lpstr>
      <vt:lpstr>Apparent star position due to atmospheric  refraction</vt:lpstr>
      <vt:lpstr>Planets do not twinkle:</vt:lpstr>
      <vt:lpstr>Advance sunrise and delayed  sunset: </vt:lpstr>
      <vt:lpstr>Advance sunrise and delayed  sunset: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pc</dc:creator>
  <cp:lastModifiedBy>manideepamohapatramanaswini@gmail.com</cp:lastModifiedBy>
  <cp:revision>24</cp:revision>
  <dcterms:created xsi:type="dcterms:W3CDTF">2020-07-03T06:24:16Z</dcterms:created>
  <dcterms:modified xsi:type="dcterms:W3CDTF">2022-11-19T03:55:02Z</dcterms:modified>
</cp:coreProperties>
</file>