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9144000"/>
  <p:notesSz cx="6858000" cy="9144000"/>
  <p:embeddedFontLst>
    <p:embeddedFont>
      <p:font typeface="Arimo"/>
      <p:regular r:id="rId13"/>
      <p:bold r:id="rId14"/>
      <p:italic r:id="rId15"/>
      <p:boldItalic r:id="rId16"/>
    </p:embeddedFont>
    <p:embeddedFont>
      <p:font typeface="Century Gothic"/>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1" roundtripDataSignature="AMtx7misAEIDDqLsniVWEKWbAaMx4biR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boldItalic.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font" Target="fonts/Arimo-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rimo-italic.fntdata"/><Relationship Id="rId14" Type="http://schemas.openxmlformats.org/officeDocument/2006/relationships/font" Target="fonts/Arimo-bold.fntdata"/><Relationship Id="rId17" Type="http://schemas.openxmlformats.org/officeDocument/2006/relationships/font" Target="fonts/CenturyGothic-regular.fntdata"/><Relationship Id="rId16" Type="http://schemas.openxmlformats.org/officeDocument/2006/relationships/font" Target="fonts/Arimo-boldItalic.fntdata"/><Relationship Id="rId5" Type="http://schemas.openxmlformats.org/officeDocument/2006/relationships/notesMaster" Target="notesMasters/notesMaster1.xml"/><Relationship Id="rId19" Type="http://schemas.openxmlformats.org/officeDocument/2006/relationships/font" Target="fonts/CenturyGothic-italic.fntdata"/><Relationship Id="rId6" Type="http://schemas.openxmlformats.org/officeDocument/2006/relationships/slide" Target="slides/slide1.xml"/><Relationship Id="rId18" Type="http://schemas.openxmlformats.org/officeDocument/2006/relationships/font" Target="fonts/CenturyGothic-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0645d4e242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g10645d4e242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g10645d4e242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I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085b2a968c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085b2a968c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1085b2a968c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I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1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6"/>
          <p:cNvSpPr/>
          <p:nvPr>
            <p:ph idx="2" type="pic"/>
          </p:nvPr>
        </p:nvSpPr>
        <p:spPr>
          <a:xfrm>
            <a:off x="1792288" y="612775"/>
            <a:ext cx="5486400" cy="4114800"/>
          </a:xfrm>
          <a:prstGeom prst="rect">
            <a:avLst/>
          </a:prstGeom>
          <a:noFill/>
          <a:ln>
            <a:noFill/>
          </a:ln>
        </p:spPr>
      </p:sp>
      <p:sp>
        <p:nvSpPr>
          <p:cNvPr id="72" name="Google Shape;72;p1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3" name="Google Shape;73;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7"/>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9" name="Google Shape;79;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18"/>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8"/>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5" name="Google Shape;85;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 name="Shape 21"/>
        <p:cNvGrpSpPr/>
        <p:nvPr/>
      </p:nvGrpSpPr>
      <p:grpSpPr>
        <a:xfrm>
          <a:off x="0" y="0"/>
          <a:ext cx="0" cy="0"/>
          <a:chOff x="0" y="0"/>
          <a:chExt cx="0" cy="0"/>
        </a:xfrm>
      </p:grpSpPr>
      <p:sp>
        <p:nvSpPr>
          <p:cNvPr id="22" name="Google Shape;22;p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24" name="Google Shape;24;p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25" name="Google Shape;2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 name="Shape 32"/>
        <p:cNvGrpSpPr/>
        <p:nvPr/>
      </p:nvGrpSpPr>
      <p:grpSpPr>
        <a:xfrm>
          <a:off x="0" y="0"/>
          <a:ext cx="0" cy="0"/>
          <a:chOff x="0" y="0"/>
          <a:chExt cx="0" cy="0"/>
        </a:xfrm>
      </p:grpSpPr>
      <p:sp>
        <p:nvSpPr>
          <p:cNvPr id="33" name="Google Shape;33;p10"/>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 name="Google Shape;34;p1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lvl1pPr>
            <a:lvl2pPr indent="-317500" lvl="1" marL="914400" algn="l">
              <a:lnSpc>
                <a:spcPct val="115000"/>
              </a:lnSpc>
              <a:spcBef>
                <a:spcPts val="1600"/>
              </a:spcBef>
              <a:spcAft>
                <a:spcPts val="0"/>
              </a:spcAft>
              <a:buClr>
                <a:schemeClr val="dk1"/>
              </a:buClr>
              <a:buSzPts val="1400"/>
              <a:buChar char="○"/>
              <a:defRPr/>
            </a:lvl2pPr>
            <a:lvl3pPr indent="-317500" lvl="2" marL="1371600" algn="l">
              <a:lnSpc>
                <a:spcPct val="115000"/>
              </a:lnSpc>
              <a:spcBef>
                <a:spcPts val="1600"/>
              </a:spcBef>
              <a:spcAft>
                <a:spcPts val="0"/>
              </a:spcAft>
              <a:buClr>
                <a:schemeClr val="dk1"/>
              </a:buClr>
              <a:buSzPts val="1400"/>
              <a:buChar char="■"/>
              <a:defRPr/>
            </a:lvl3pPr>
            <a:lvl4pPr indent="-317500" lvl="3" marL="1828800" algn="l">
              <a:lnSpc>
                <a:spcPct val="115000"/>
              </a:lnSpc>
              <a:spcBef>
                <a:spcPts val="1600"/>
              </a:spcBef>
              <a:spcAft>
                <a:spcPts val="0"/>
              </a:spcAft>
              <a:buClr>
                <a:schemeClr val="dk1"/>
              </a:buClr>
              <a:buSzPts val="1400"/>
              <a:buChar char="●"/>
              <a:defRPr/>
            </a:lvl4pPr>
            <a:lvl5pPr indent="-317500" lvl="4" marL="2286000" algn="l">
              <a:lnSpc>
                <a:spcPct val="115000"/>
              </a:lnSpc>
              <a:spcBef>
                <a:spcPts val="1600"/>
              </a:spcBef>
              <a:spcAft>
                <a:spcPts val="0"/>
              </a:spcAft>
              <a:buClr>
                <a:schemeClr val="dk1"/>
              </a:buClr>
              <a:buSzPts val="1400"/>
              <a:buChar char="○"/>
              <a:defRPr/>
            </a:lvl5pPr>
            <a:lvl6pPr indent="-317500" lvl="5" marL="2743200" algn="l">
              <a:lnSpc>
                <a:spcPct val="115000"/>
              </a:lnSpc>
              <a:spcBef>
                <a:spcPts val="1600"/>
              </a:spcBef>
              <a:spcAft>
                <a:spcPts val="0"/>
              </a:spcAft>
              <a:buClr>
                <a:schemeClr val="dk1"/>
              </a:buClr>
              <a:buSzPts val="1400"/>
              <a:buChar char="■"/>
              <a:defRPr/>
            </a:lvl6pPr>
            <a:lvl7pPr indent="-317500" lvl="6" marL="3200400" algn="l">
              <a:lnSpc>
                <a:spcPct val="115000"/>
              </a:lnSpc>
              <a:spcBef>
                <a:spcPts val="1600"/>
              </a:spcBef>
              <a:spcAft>
                <a:spcPts val="0"/>
              </a:spcAft>
              <a:buClr>
                <a:schemeClr val="dk1"/>
              </a:buClr>
              <a:buSzPts val="1400"/>
              <a:buChar char="●"/>
              <a:defRPr/>
            </a:lvl7pPr>
            <a:lvl8pPr indent="-317500" lvl="7" marL="3657600" algn="l">
              <a:lnSpc>
                <a:spcPct val="115000"/>
              </a:lnSpc>
              <a:spcBef>
                <a:spcPts val="1600"/>
              </a:spcBef>
              <a:spcAft>
                <a:spcPts val="0"/>
              </a:spcAft>
              <a:buClr>
                <a:schemeClr val="dk1"/>
              </a:buClr>
              <a:buSzPts val="1400"/>
              <a:buChar char="○"/>
              <a:defRPr/>
            </a:lvl8pPr>
            <a:lvl9pPr indent="-317500" lvl="8" marL="4114800" algn="l">
              <a:lnSpc>
                <a:spcPct val="115000"/>
              </a:lnSpc>
              <a:spcBef>
                <a:spcPts val="1600"/>
              </a:spcBef>
              <a:spcAft>
                <a:spcPts val="1600"/>
              </a:spcAft>
              <a:buClr>
                <a:schemeClr val="dk1"/>
              </a:buClr>
              <a:buSzPts val="1400"/>
              <a:buChar char="■"/>
              <a:defRPr/>
            </a:lvl9pPr>
          </a:lstStyle>
          <a:p/>
        </p:txBody>
      </p:sp>
      <p:sp>
        <p:nvSpPr>
          <p:cNvPr id="35" name="Google Shape;35;p10"/>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9" name="Google Shape;39;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 name="Shape 42"/>
        <p:cNvGrpSpPr/>
        <p:nvPr/>
      </p:nvGrpSpPr>
      <p:grpSpPr>
        <a:xfrm>
          <a:off x="0" y="0"/>
          <a:ext cx="0" cy="0"/>
          <a:chOff x="0" y="0"/>
          <a:chExt cx="0" cy="0"/>
        </a:xfrm>
      </p:grpSpPr>
      <p:sp>
        <p:nvSpPr>
          <p:cNvPr id="43" name="Google Shape;43;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45" name="Google Shape;45;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1" name="Google Shape;51;p1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2" name="Google Shape;52;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 name="Shape 55"/>
        <p:cNvGrpSpPr/>
        <p:nvPr/>
      </p:nvGrpSpPr>
      <p:grpSpPr>
        <a:xfrm>
          <a:off x="0" y="0"/>
          <a:ext cx="0" cy="0"/>
          <a:chOff x="0" y="0"/>
          <a:chExt cx="0" cy="0"/>
        </a:xfrm>
      </p:grpSpPr>
      <p:sp>
        <p:nvSpPr>
          <p:cNvPr id="56" name="Google Shape;56;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8" name="Google Shape;58;p1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9" name="Google Shape;59;p1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60" name="Google Shape;60;p1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61" name="Google Shape;61;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hyperlink" Target="http://2.pptx" TargetMode="External"/><Relationship Id="rId5" Type="http://schemas.openxmlformats.org/officeDocument/2006/relationships/hyperlink" Target="http://2.pptx" TargetMode="External"/><Relationship Id="rId6" Type="http://schemas.openxmlformats.org/officeDocument/2006/relationships/image" Target="../media/image8.jpg"/><Relationship Id="rId7"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1.jp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3.jpg"/><Relationship Id="rId5" Type="http://schemas.openxmlformats.org/officeDocument/2006/relationships/hyperlink" Target="http://4.pptx" TargetMode="External"/><Relationship Id="rId6"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
          <p:cNvPicPr preferRelativeResize="0"/>
          <p:nvPr/>
        </p:nvPicPr>
        <p:blipFill rotWithShape="1">
          <a:blip r:embed="rId3">
            <a:alphaModFix/>
          </a:blip>
          <a:srcRect b="0" l="0" r="0" t="0"/>
          <a:stretch/>
        </p:blipFill>
        <p:spPr>
          <a:xfrm>
            <a:off x="0" y="5036853"/>
            <a:ext cx="9144000" cy="1821147"/>
          </a:xfrm>
          <a:prstGeom prst="rect">
            <a:avLst/>
          </a:prstGeom>
          <a:noFill/>
          <a:ln>
            <a:noFill/>
          </a:ln>
        </p:spPr>
      </p:pic>
      <p:pic>
        <p:nvPicPr>
          <p:cNvPr id="93" name="Google Shape;93;p1"/>
          <p:cNvPicPr preferRelativeResize="0"/>
          <p:nvPr/>
        </p:nvPicPr>
        <p:blipFill rotWithShape="1">
          <a:blip r:embed="rId4">
            <a:alphaModFix/>
          </a:blip>
          <a:srcRect b="0" l="0" r="0" t="0"/>
          <a:stretch/>
        </p:blipFill>
        <p:spPr>
          <a:xfrm>
            <a:off x="7291051" y="131184"/>
            <a:ext cx="1578401" cy="1044767"/>
          </a:xfrm>
          <a:prstGeom prst="rect">
            <a:avLst/>
          </a:prstGeom>
          <a:noFill/>
          <a:ln>
            <a:noFill/>
          </a:ln>
        </p:spPr>
      </p:pic>
      <p:sp>
        <p:nvSpPr>
          <p:cNvPr id="94" name="Google Shape;94;p1"/>
          <p:cNvSpPr txBox="1"/>
          <p:nvPr/>
        </p:nvSpPr>
        <p:spPr>
          <a:xfrm>
            <a:off x="222675" y="2141800"/>
            <a:ext cx="8763000" cy="2574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1" i="0" lang="en-IN" sz="3000" u="none" cap="none" strike="noStrike">
                <a:solidFill>
                  <a:srgbClr val="FF0000"/>
                </a:solidFill>
                <a:latin typeface="Calibri"/>
                <a:ea typeface="Calibri"/>
                <a:cs typeface="Calibri"/>
                <a:sym typeface="Calibri"/>
              </a:rPr>
              <a:t>THE ESTABLISHMENT OF COMPANY POWER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IN" sz="1800" u="none" cap="none" strike="noStrike">
                <a:solidFill>
                  <a:schemeClr val="dk1"/>
                </a:solidFill>
                <a:latin typeface="Calibri"/>
                <a:ea typeface="Calibri"/>
                <a:cs typeface="Calibri"/>
                <a:sym typeface="Calibri"/>
              </a:rPr>
              <a:t>The conquest of Mysore, The Anglo –Mysore War, Strategies used by the British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0" i="0" sz="3200" u="sng"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mo"/>
              <a:ea typeface="Arimo"/>
              <a:cs typeface="Arimo"/>
              <a:sym typeface="Arimo"/>
            </a:endParaRPr>
          </a:p>
          <a:p>
            <a:pPr indent="0" lvl="0" marL="0" marR="0" rtl="0" algn="ctr">
              <a:lnSpc>
                <a:spcPct val="100000"/>
              </a:lnSpc>
              <a:spcBef>
                <a:spcPts val="0"/>
              </a:spcBef>
              <a:spcAft>
                <a:spcPts val="0"/>
              </a:spcAft>
              <a:buClr>
                <a:srgbClr val="000000"/>
              </a:buClr>
              <a:buSzPts val="3100"/>
              <a:buFont typeface="Arial"/>
              <a:buNone/>
            </a:pPr>
            <a:r>
              <a:t/>
            </a:r>
            <a:endParaRPr b="1" i="0" sz="2900" u="none" cap="none" strike="noStrike">
              <a:solidFill>
                <a:srgbClr val="FF0000"/>
              </a:solidFill>
              <a:latin typeface="Calibri"/>
              <a:ea typeface="Calibri"/>
              <a:cs typeface="Calibri"/>
              <a:sym typeface="Calibri"/>
            </a:endParaRPr>
          </a:p>
        </p:txBody>
      </p:sp>
      <p:sp>
        <p:nvSpPr>
          <p:cNvPr id="95" name="Google Shape;95;p1"/>
          <p:cNvSpPr txBox="1"/>
          <p:nvPr/>
        </p:nvSpPr>
        <p:spPr>
          <a:xfrm>
            <a:off x="1600200" y="3428984"/>
            <a:ext cx="6477000" cy="128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rPr b="1" i="0" lang="en-IN" sz="1800" u="none" cap="none" strike="noStrike">
                <a:solidFill>
                  <a:schemeClr val="dk1"/>
                </a:solidFill>
                <a:latin typeface="Calibri"/>
                <a:ea typeface="Calibri"/>
                <a:cs typeface="Calibri"/>
                <a:sym typeface="Calibri"/>
              </a:rPr>
              <a:t>SUBJECT : HISTORY</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b="1" i="0" lang="en-IN" sz="1800" u="none" cap="none" strike="noStrike">
                <a:solidFill>
                  <a:schemeClr val="dk1"/>
                </a:solidFill>
                <a:latin typeface="Calibri"/>
                <a:ea typeface="Calibri"/>
                <a:cs typeface="Calibri"/>
                <a:sym typeface="Calibri"/>
              </a:rPr>
              <a:t>CHAPTER NUMBER:2</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b="1" i="0" lang="en-IN" sz="1800" u="none" cap="none" strike="noStrike">
                <a:solidFill>
                  <a:schemeClr val="dk1"/>
                </a:solidFill>
                <a:latin typeface="Calibri"/>
                <a:ea typeface="Calibri"/>
                <a:cs typeface="Calibri"/>
                <a:sym typeface="Calibri"/>
              </a:rPr>
              <a:t>CHAPTER NAME :THE ESTABLISHMENT OF COMPANY POWER</a:t>
            </a:r>
            <a:endParaRPr b="1" i="0" sz="1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10645d4e242_0_0"/>
          <p:cNvSpPr txBox="1"/>
          <p:nvPr>
            <p:ph type="ctrTitle"/>
          </p:nvPr>
        </p:nvSpPr>
        <p:spPr>
          <a:xfrm>
            <a:off x="685800" y="231600"/>
            <a:ext cx="6942300" cy="771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IN">
                <a:solidFill>
                  <a:srgbClr val="FF0000"/>
                </a:solidFill>
              </a:rPr>
              <a:t>RECAPITULATION</a:t>
            </a:r>
            <a:endParaRPr>
              <a:solidFill>
                <a:srgbClr val="FF0000"/>
              </a:solidFill>
            </a:endParaRPr>
          </a:p>
        </p:txBody>
      </p:sp>
      <p:sp>
        <p:nvSpPr>
          <p:cNvPr id="102" name="Google Shape;102;g10645d4e242_0_0"/>
          <p:cNvSpPr txBox="1"/>
          <p:nvPr>
            <p:ph idx="1" type="subTitle"/>
          </p:nvPr>
        </p:nvSpPr>
        <p:spPr>
          <a:xfrm>
            <a:off x="531775" y="1255400"/>
            <a:ext cx="8499000" cy="54414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80000"/>
              </a:lnSpc>
              <a:spcBef>
                <a:spcPts val="640"/>
              </a:spcBef>
              <a:spcAft>
                <a:spcPts val="0"/>
              </a:spcAft>
              <a:buSzPts val="3200"/>
              <a:buNone/>
            </a:pPr>
            <a:r>
              <a:rPr lang="en-IN" sz="2800"/>
              <a:t>1.Name the war which paved the way for  the British rule in India?</a:t>
            </a:r>
            <a:endParaRPr sz="2800"/>
          </a:p>
          <a:p>
            <a:pPr indent="0" lvl="0" marL="0" rtl="0" algn="l">
              <a:lnSpc>
                <a:spcPct val="80000"/>
              </a:lnSpc>
              <a:spcBef>
                <a:spcPts val="640"/>
              </a:spcBef>
              <a:spcAft>
                <a:spcPts val="0"/>
              </a:spcAft>
              <a:buSzPts val="3200"/>
              <a:buNone/>
            </a:pPr>
            <a:r>
              <a:t/>
            </a:r>
            <a:endParaRPr sz="2800"/>
          </a:p>
          <a:p>
            <a:pPr indent="0" lvl="0" marL="0" rtl="0" algn="l">
              <a:lnSpc>
                <a:spcPct val="80000"/>
              </a:lnSpc>
              <a:spcBef>
                <a:spcPts val="640"/>
              </a:spcBef>
              <a:spcAft>
                <a:spcPts val="0"/>
              </a:spcAft>
              <a:buSzPts val="3200"/>
              <a:buNone/>
            </a:pPr>
            <a:r>
              <a:rPr lang="en-IN" sz="2800"/>
              <a:t>2. When was the Plassey war?</a:t>
            </a:r>
            <a:endParaRPr sz="2800"/>
          </a:p>
          <a:p>
            <a:pPr indent="0" lvl="0" marL="0" rtl="0" algn="l">
              <a:lnSpc>
                <a:spcPct val="80000"/>
              </a:lnSpc>
              <a:spcBef>
                <a:spcPts val="640"/>
              </a:spcBef>
              <a:spcAft>
                <a:spcPts val="0"/>
              </a:spcAft>
              <a:buSzPts val="3200"/>
              <a:buNone/>
            </a:pPr>
            <a:r>
              <a:t/>
            </a:r>
            <a:endParaRPr sz="2800"/>
          </a:p>
          <a:p>
            <a:pPr indent="0" lvl="0" marL="0" rtl="0" algn="l">
              <a:lnSpc>
                <a:spcPct val="80000"/>
              </a:lnSpc>
              <a:spcBef>
                <a:spcPts val="640"/>
              </a:spcBef>
              <a:spcAft>
                <a:spcPts val="0"/>
              </a:spcAft>
              <a:buSzPts val="3200"/>
              <a:buNone/>
            </a:pPr>
            <a:r>
              <a:rPr lang="en-IN" sz="2800"/>
              <a:t>3. Name the treaty  by which the Battle of Buxar came to an end?</a:t>
            </a:r>
            <a:endParaRPr sz="2800"/>
          </a:p>
          <a:p>
            <a:pPr indent="0" lvl="0" marL="0" rtl="0" algn="l">
              <a:lnSpc>
                <a:spcPct val="80000"/>
              </a:lnSpc>
              <a:spcBef>
                <a:spcPts val="640"/>
              </a:spcBef>
              <a:spcAft>
                <a:spcPts val="0"/>
              </a:spcAft>
              <a:buSzPts val="3200"/>
              <a:buNone/>
            </a:pPr>
            <a:r>
              <a:t/>
            </a:r>
            <a:endParaRPr sz="2800"/>
          </a:p>
          <a:p>
            <a:pPr indent="0" lvl="0" marL="0" rtl="0" algn="l">
              <a:lnSpc>
                <a:spcPct val="80000"/>
              </a:lnSpc>
              <a:spcBef>
                <a:spcPts val="640"/>
              </a:spcBef>
              <a:spcAft>
                <a:spcPts val="0"/>
              </a:spcAft>
              <a:buSzPts val="3200"/>
              <a:buNone/>
            </a:pPr>
            <a:r>
              <a:rPr lang="en-IN" sz="2800"/>
              <a:t>4.What is meant by the System of Dual Government?</a:t>
            </a:r>
            <a:endParaRPr sz="2800"/>
          </a:p>
          <a:p>
            <a:pPr indent="0" lvl="0" marL="0" rtl="0" algn="l">
              <a:lnSpc>
                <a:spcPct val="80000"/>
              </a:lnSpc>
              <a:spcBef>
                <a:spcPts val="640"/>
              </a:spcBef>
              <a:spcAft>
                <a:spcPts val="0"/>
              </a:spcAft>
              <a:buSzPts val="3200"/>
              <a:buNone/>
            </a:pPr>
            <a:r>
              <a:t/>
            </a:r>
            <a:endParaRPr sz="2800"/>
          </a:p>
          <a:p>
            <a:pPr indent="0" lvl="0" marL="0" rtl="0" algn="l">
              <a:lnSpc>
                <a:spcPct val="80000"/>
              </a:lnSpc>
              <a:spcBef>
                <a:spcPts val="640"/>
              </a:spcBef>
              <a:spcAft>
                <a:spcPts val="0"/>
              </a:spcAft>
              <a:buSzPts val="3200"/>
              <a:buNone/>
            </a:pPr>
            <a:r>
              <a:rPr lang="en-IN" sz="2800"/>
              <a:t>5.Who introduced the Dual system of government?</a:t>
            </a:r>
            <a:endParaRPr sz="2800"/>
          </a:p>
          <a:p>
            <a:pPr indent="0" lvl="0" marL="0" rtl="0" algn="l">
              <a:lnSpc>
                <a:spcPct val="80000"/>
              </a:lnSpc>
              <a:spcBef>
                <a:spcPts val="640"/>
              </a:spcBef>
              <a:spcAft>
                <a:spcPts val="0"/>
              </a:spcAft>
              <a:buSzPts val="3200"/>
              <a:buNone/>
            </a:pPr>
            <a:r>
              <a:t/>
            </a:r>
            <a:endParaRPr sz="2800"/>
          </a:p>
          <a:p>
            <a:pPr indent="0" lvl="0" marL="0" rtl="0" algn="l">
              <a:lnSpc>
                <a:spcPct val="80000"/>
              </a:lnSpc>
              <a:spcBef>
                <a:spcPts val="640"/>
              </a:spcBef>
              <a:spcAft>
                <a:spcPts val="0"/>
              </a:spcAft>
              <a:buSzPts val="3200"/>
              <a:buNone/>
            </a:pPr>
            <a:r>
              <a:rPr lang="en-IN" sz="2800"/>
              <a:t>6. Who abolished the system of dual government?</a:t>
            </a:r>
            <a:endParaRPr sz="2800"/>
          </a:p>
          <a:p>
            <a:pPr indent="0" lvl="0" marL="0" rtl="0" algn="l">
              <a:lnSpc>
                <a:spcPct val="80000"/>
              </a:lnSpc>
              <a:spcBef>
                <a:spcPts val="640"/>
              </a:spcBef>
              <a:spcAft>
                <a:spcPts val="0"/>
              </a:spcAft>
              <a:buSzPts val="3200"/>
              <a:buNone/>
            </a:pPr>
            <a:r>
              <a:t/>
            </a:r>
            <a:endParaRPr sz="2800"/>
          </a:p>
          <a:p>
            <a:pPr indent="0" lvl="0" marL="0" rtl="0" algn="l">
              <a:lnSpc>
                <a:spcPct val="80000"/>
              </a:lnSpc>
              <a:spcBef>
                <a:spcPts val="640"/>
              </a:spcBef>
              <a:spcAft>
                <a:spcPts val="0"/>
              </a:spcAft>
              <a:buSzPts val="3200"/>
              <a:buNone/>
            </a:pPr>
            <a:r>
              <a:rPr lang="en-IN" sz="2800"/>
              <a:t>7. What were the result of the Anglo- Maratha War?</a:t>
            </a:r>
            <a:endParaRPr sz="2800"/>
          </a:p>
        </p:txBody>
      </p:sp>
      <p:pic>
        <p:nvPicPr>
          <p:cNvPr id="103" name="Google Shape;103;g10645d4e242_0_0"/>
          <p:cNvPicPr preferRelativeResize="0"/>
          <p:nvPr/>
        </p:nvPicPr>
        <p:blipFill rotWithShape="1">
          <a:blip r:embed="rId3">
            <a:alphaModFix/>
          </a:blip>
          <a:srcRect b="0" l="0" r="0" t="0"/>
          <a:stretch/>
        </p:blipFill>
        <p:spPr>
          <a:xfrm>
            <a:off x="6898900" y="131175"/>
            <a:ext cx="2245100" cy="1124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
          <p:cNvSpPr/>
          <p:nvPr/>
        </p:nvSpPr>
        <p:spPr>
          <a:xfrm>
            <a:off x="152400" y="228600"/>
            <a:ext cx="5867400" cy="418576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IN" sz="2400" u="none" cap="none" strike="noStrike">
                <a:solidFill>
                  <a:schemeClr val="dk1"/>
                </a:solidFill>
                <a:latin typeface="Calibri"/>
                <a:ea typeface="Calibri"/>
                <a:cs typeface="Calibri"/>
                <a:sym typeface="Calibri"/>
              </a:rPr>
              <a:t>The conquest of Mysore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IN" sz="1600" u="none" cap="none" strike="noStrike">
                <a:solidFill>
                  <a:schemeClr val="dk1"/>
                </a:solidFill>
                <a:latin typeface="Calibri"/>
                <a:ea typeface="Calibri"/>
                <a:cs typeface="Calibri"/>
                <a:sym typeface="Calibri"/>
              </a:rPr>
              <a:t>The stiffest opposition to British power in South India came from the state of Mysore. In 1761 Hyder Ali became the ruler of Mysore.  After his death his son Tipu Sultan became the ruler. Both of them  transformed Mysore in to a powerful kingdom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IN" sz="1600" u="none" cap="none" strike="noStrike">
                <a:solidFill>
                  <a:schemeClr val="dk1"/>
                </a:solidFill>
                <a:latin typeface="Calibri"/>
                <a:ea typeface="Calibri"/>
                <a:cs typeface="Calibri"/>
                <a:sym typeface="Calibri"/>
              </a:rPr>
              <a:t>In order to annex Mysore four battles were fought between the British and the kingdom of Mysore.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IN" sz="1800" u="sng" cap="none" strike="noStrike">
                <a:solidFill>
                  <a:schemeClr val="dk1"/>
                </a:solidFill>
                <a:latin typeface="Calibri"/>
                <a:ea typeface="Calibri"/>
                <a:cs typeface="Calibri"/>
                <a:sym typeface="Calibri"/>
              </a:rPr>
              <a:t>The Anglo –Mysore War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IN" sz="1600" u="none" cap="none" strike="noStrike">
                <a:solidFill>
                  <a:schemeClr val="dk1"/>
                </a:solidFill>
                <a:latin typeface="Calibri"/>
                <a:ea typeface="Calibri"/>
                <a:cs typeface="Calibri"/>
                <a:sym typeface="Calibri"/>
              </a:rPr>
              <a:t>In the third Anglo Mysore war (1790-1792) Lord Cornwallis, the Governor General of British entered into an alliance with Marathas and the Nizam of Hyderabad. Their joint forces defeated Tipu Sultan. In 1799 the British defeated Tipu at Seringapatam in the fourth Anglo Mysore war.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IN" sz="16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pic>
        <p:nvPicPr>
          <p:cNvPr descr="Picture3.jpg" id="109" name="Google Shape;109;p2"/>
          <p:cNvPicPr preferRelativeResize="0"/>
          <p:nvPr>
            <p:ph idx="1" type="body"/>
          </p:nvPr>
        </p:nvPicPr>
        <p:blipFill rotWithShape="1">
          <a:blip r:embed="rId3">
            <a:alphaModFix/>
          </a:blip>
          <a:srcRect b="0" l="0" r="0" t="0"/>
          <a:stretch/>
        </p:blipFill>
        <p:spPr>
          <a:xfrm>
            <a:off x="6019800" y="228600"/>
            <a:ext cx="2905500" cy="2304300"/>
          </a:xfrm>
          <a:prstGeom prst="rect">
            <a:avLst/>
          </a:prstGeom>
          <a:noFill/>
          <a:ln>
            <a:noFill/>
          </a:ln>
        </p:spPr>
      </p:pic>
      <p:sp>
        <p:nvSpPr>
          <p:cNvPr id="110" name="Google Shape;110;p2"/>
          <p:cNvSpPr txBox="1"/>
          <p:nvPr>
            <p:ph idx="2" type="body"/>
          </p:nvPr>
        </p:nvSpPr>
        <p:spPr>
          <a:xfrm>
            <a:off x="5791200" y="2590800"/>
            <a:ext cx="3143944" cy="838200"/>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00000"/>
              </a:lnSpc>
              <a:spcBef>
                <a:spcPts val="0"/>
              </a:spcBef>
              <a:spcAft>
                <a:spcPts val="0"/>
              </a:spcAft>
              <a:buClr>
                <a:schemeClr val="dk1"/>
              </a:buClr>
              <a:buSzPct val="100000"/>
              <a:buNone/>
            </a:pPr>
            <a:r>
              <a:rPr lang="en-IN" sz="1800" u="sng"/>
              <a:t>Result of the war</a:t>
            </a:r>
            <a:endParaRPr/>
          </a:p>
          <a:p>
            <a:pPr indent="0" lvl="0" marL="0" rtl="0" algn="l">
              <a:lnSpc>
                <a:spcPct val="100000"/>
              </a:lnSpc>
              <a:spcBef>
                <a:spcPts val="259"/>
              </a:spcBef>
              <a:spcAft>
                <a:spcPts val="0"/>
              </a:spcAft>
              <a:buClr>
                <a:schemeClr val="dk1"/>
              </a:buClr>
              <a:buSzPct val="100000"/>
              <a:buNone/>
            </a:pPr>
            <a:r>
              <a:rPr lang="en-IN"/>
              <a:t>The victory over Mysore paved the way for the total control of India by the British.</a:t>
            </a:r>
            <a:endParaRPr/>
          </a:p>
          <a:p>
            <a:pPr indent="0" lvl="0" marL="0" rtl="0" algn="l">
              <a:lnSpc>
                <a:spcPct val="100000"/>
              </a:lnSpc>
              <a:spcBef>
                <a:spcPts val="194"/>
              </a:spcBef>
              <a:spcAft>
                <a:spcPts val="0"/>
              </a:spcAft>
              <a:buClr>
                <a:schemeClr val="dk1"/>
              </a:buClr>
              <a:buSzPct val="100000"/>
              <a:buNone/>
            </a:pPr>
            <a:r>
              <a:t/>
            </a:r>
            <a:endParaRPr sz="1050"/>
          </a:p>
        </p:txBody>
      </p:sp>
      <p:sp>
        <p:nvSpPr>
          <p:cNvPr id="111" name="Google Shape;111;p2">
            <a:hlinkClick r:id="rId4"/>
          </p:cNvPr>
          <p:cNvSpPr txBox="1"/>
          <p:nvPr/>
        </p:nvSpPr>
        <p:spPr>
          <a:xfrm>
            <a:off x="76200" y="5791200"/>
            <a:ext cx="373380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IN" sz="1800" u="none" cap="none" strike="noStrike">
                <a:solidFill>
                  <a:schemeClr val="dk1"/>
                </a:solidFill>
                <a:latin typeface="Calibri"/>
                <a:ea typeface="Calibri"/>
                <a:cs typeface="Calibri"/>
                <a:sym typeface="Calibri"/>
              </a:rPr>
              <a:t>Videolink: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IN" sz="1800" u="sng" cap="none" strike="noStrike">
                <a:solidFill>
                  <a:schemeClr val="dk1"/>
                </a:solidFill>
                <a:latin typeface="Calibri"/>
                <a:ea typeface="Calibri"/>
                <a:cs typeface="Calibri"/>
                <a:sym typeface="Calibri"/>
                <a:hlinkClick r:id="rId5">
                  <a:extLst>
                    <a:ext uri="{A12FA001-AC4F-418D-AE19-62706E023703}">
                      <ahyp:hlinkClr val="tx"/>
                    </a:ext>
                  </a:extLst>
                </a:hlinkClick>
              </a:rPr>
              <a:t>https://www.youtube.com/watch?v=vT4Vd8jh2NU&amp;feature=youtu.be</a:t>
            </a:r>
            <a:endParaRPr b="0" i="0" sz="1800" u="none" cap="none" strike="noStrike">
              <a:solidFill>
                <a:schemeClr val="dk1"/>
              </a:solidFill>
              <a:latin typeface="Calibri"/>
              <a:ea typeface="Calibri"/>
              <a:cs typeface="Calibri"/>
              <a:sym typeface="Calibri"/>
            </a:endParaRPr>
          </a:p>
        </p:txBody>
      </p:sp>
      <p:pic>
        <p:nvPicPr>
          <p:cNvPr descr="C:\Users\Jancy Tom\Downloads\download (3).jpg" id="112" name="Google Shape;112;p2"/>
          <p:cNvPicPr preferRelativeResize="0"/>
          <p:nvPr/>
        </p:nvPicPr>
        <p:blipFill rotWithShape="1">
          <a:blip r:embed="rId6">
            <a:alphaModFix/>
          </a:blip>
          <a:srcRect b="0" l="0" r="0" t="0"/>
          <a:stretch/>
        </p:blipFill>
        <p:spPr>
          <a:xfrm>
            <a:off x="228600" y="3657600"/>
            <a:ext cx="3116580" cy="2105827"/>
          </a:xfrm>
          <a:prstGeom prst="rect">
            <a:avLst/>
          </a:prstGeom>
          <a:noFill/>
          <a:ln>
            <a:noFill/>
          </a:ln>
        </p:spPr>
      </p:pic>
      <p:pic>
        <p:nvPicPr>
          <p:cNvPr descr="C:\Users\Jancy Tom\Downloads\assault-British-Seringapatam-Mysore-War-Richard-Caton-1894.jpg" id="113" name="Google Shape;113;p2"/>
          <p:cNvPicPr preferRelativeResize="0"/>
          <p:nvPr/>
        </p:nvPicPr>
        <p:blipFill rotWithShape="1">
          <a:blip r:embed="rId7">
            <a:alphaModFix/>
          </a:blip>
          <a:srcRect b="0" l="0" r="0" t="0"/>
          <a:stretch/>
        </p:blipFill>
        <p:spPr>
          <a:xfrm>
            <a:off x="3962400" y="3505200"/>
            <a:ext cx="5029200" cy="3124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
          <p:cNvSpPr/>
          <p:nvPr/>
        </p:nvSpPr>
        <p:spPr>
          <a:xfrm>
            <a:off x="304800" y="381000"/>
            <a:ext cx="3271601"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IN" sz="2000" u="none" cap="none" strike="noStrike">
                <a:solidFill>
                  <a:schemeClr val="dk1"/>
                </a:solidFill>
                <a:latin typeface="Calibri"/>
                <a:ea typeface="Calibri"/>
                <a:cs typeface="Calibri"/>
                <a:sym typeface="Calibri"/>
              </a:rPr>
              <a:t>Strategies used by the British </a:t>
            </a:r>
            <a:endParaRPr b="0" i="0" sz="2000" u="none" cap="none" strike="noStrike">
              <a:solidFill>
                <a:schemeClr val="dk1"/>
              </a:solidFill>
              <a:latin typeface="Calibri"/>
              <a:ea typeface="Calibri"/>
              <a:cs typeface="Calibri"/>
              <a:sym typeface="Calibri"/>
            </a:endParaRPr>
          </a:p>
        </p:txBody>
      </p:sp>
      <p:sp>
        <p:nvSpPr>
          <p:cNvPr id="119" name="Google Shape;119;p3"/>
          <p:cNvSpPr/>
          <p:nvPr/>
        </p:nvSpPr>
        <p:spPr>
          <a:xfrm>
            <a:off x="304799" y="1143000"/>
            <a:ext cx="3904989" cy="193899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000"/>
              <a:buFont typeface="Arial"/>
              <a:buNone/>
            </a:pPr>
            <a:r>
              <a:rPr b="0" i="0" lang="en-IN" sz="2000" u="none" cap="none" strike="noStrike">
                <a:solidFill>
                  <a:schemeClr val="dk1"/>
                </a:solidFill>
                <a:latin typeface="Calibri"/>
                <a:ea typeface="Calibri"/>
                <a:cs typeface="Calibri"/>
                <a:sym typeface="Calibri"/>
              </a:rPr>
              <a:t>The British used three strategies other than war to annex Indian territories. They are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en-IN" sz="2000" u="none" cap="none" strike="noStrike">
                <a:solidFill>
                  <a:schemeClr val="dk1"/>
                </a:solidFill>
                <a:latin typeface="Calibri"/>
                <a:ea typeface="Calibri"/>
                <a:cs typeface="Calibri"/>
                <a:sym typeface="Calibri"/>
              </a:rPr>
              <a:t>Subsidiary alliance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en-IN" sz="2000" u="none" cap="none" strike="noStrike">
                <a:solidFill>
                  <a:schemeClr val="dk1"/>
                </a:solidFill>
                <a:latin typeface="Calibri"/>
                <a:ea typeface="Calibri"/>
                <a:cs typeface="Calibri"/>
                <a:sym typeface="Calibri"/>
              </a:rPr>
              <a:t>Doctrine of Laps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en-IN" sz="2000" u="none" cap="none" strike="noStrike">
                <a:solidFill>
                  <a:schemeClr val="dk1"/>
                </a:solidFill>
                <a:latin typeface="Calibri"/>
                <a:ea typeface="Calibri"/>
                <a:cs typeface="Calibri"/>
                <a:sym typeface="Calibri"/>
              </a:rPr>
              <a:t> Annexations</a:t>
            </a:r>
            <a:endParaRPr b="0" i="0" sz="1400" u="none" cap="none" strike="noStrike">
              <a:solidFill>
                <a:srgbClr val="000000"/>
              </a:solidFill>
              <a:latin typeface="Arial"/>
              <a:ea typeface="Arial"/>
              <a:cs typeface="Arial"/>
              <a:sym typeface="Arial"/>
            </a:endParaRPr>
          </a:p>
        </p:txBody>
      </p:sp>
      <p:sp>
        <p:nvSpPr>
          <p:cNvPr id="120" name="Google Shape;120;p3"/>
          <p:cNvSpPr/>
          <p:nvPr/>
        </p:nvSpPr>
        <p:spPr>
          <a:xfrm>
            <a:off x="228599" y="3305413"/>
            <a:ext cx="3904989" cy="33239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0" i="0" lang="en-IN" sz="2000" u="sng" cap="none" strike="noStrike">
                <a:solidFill>
                  <a:schemeClr val="dk1"/>
                </a:solidFill>
                <a:latin typeface="Calibri"/>
                <a:ea typeface="Calibri"/>
                <a:cs typeface="Calibri"/>
                <a:sym typeface="Calibri"/>
              </a:rPr>
              <a:t>Subsidiary alliance</a:t>
            </a:r>
            <a:endParaRPr b="0" i="0" sz="20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000"/>
              <a:buFont typeface="Arial"/>
              <a:buNone/>
            </a:pPr>
            <a:r>
              <a:rPr b="0" i="0" lang="en-IN" sz="2000" u="none" cap="none" strike="noStrike">
                <a:solidFill>
                  <a:schemeClr val="dk1"/>
                </a:solidFill>
                <a:latin typeface="Calibri"/>
                <a:ea typeface="Calibri"/>
                <a:cs typeface="Calibri"/>
                <a:sym typeface="Calibri"/>
              </a:rPr>
              <a:t>In the Subsidiary Alliance system, an Indian ruler had to maintain British troops in his state, either by giving some of his territory or by paying for the maintenance of the troops.</a:t>
            </a:r>
            <a:endParaRPr b="0" i="0" sz="1400" u="none" cap="none" strike="noStrike">
              <a:solidFill>
                <a:srgbClr val="000000"/>
              </a:solidFill>
              <a:latin typeface="Arial"/>
              <a:ea typeface="Arial"/>
              <a:cs typeface="Arial"/>
              <a:sym typeface="Arial"/>
            </a:endParaRPr>
          </a:p>
        </p:txBody>
      </p:sp>
      <p:pic>
        <p:nvPicPr>
          <p:cNvPr descr="71d092350a6720664c961f683c3dbf97 (2).jpg" id="121" name="Google Shape;121;p3"/>
          <p:cNvPicPr preferRelativeResize="0"/>
          <p:nvPr/>
        </p:nvPicPr>
        <p:blipFill rotWithShape="1">
          <a:blip r:embed="rId3">
            <a:alphaModFix/>
          </a:blip>
          <a:srcRect b="0" l="0" r="0" t="0"/>
          <a:stretch/>
        </p:blipFill>
        <p:spPr>
          <a:xfrm>
            <a:off x="4684734" y="941449"/>
            <a:ext cx="4267199" cy="2363963"/>
          </a:xfrm>
          <a:prstGeom prst="rect">
            <a:avLst/>
          </a:prstGeom>
          <a:noFill/>
          <a:ln>
            <a:noFill/>
          </a:ln>
        </p:spPr>
      </p:pic>
      <p:pic>
        <p:nvPicPr>
          <p:cNvPr descr="C:\Users\Jancy Tom\Downloads\download (4).jpg" id="122" name="Google Shape;122;p3"/>
          <p:cNvPicPr preferRelativeResize="0"/>
          <p:nvPr/>
        </p:nvPicPr>
        <p:blipFill rotWithShape="1">
          <a:blip r:embed="rId4">
            <a:alphaModFix/>
          </a:blip>
          <a:srcRect b="0" l="0" r="0" t="0"/>
          <a:stretch/>
        </p:blipFill>
        <p:spPr>
          <a:xfrm>
            <a:off x="4684734" y="3429001"/>
            <a:ext cx="4267199" cy="2808961"/>
          </a:xfrm>
          <a:prstGeom prst="rect">
            <a:avLst/>
          </a:prstGeom>
          <a:noFill/>
          <a:ln>
            <a:noFill/>
          </a:ln>
        </p:spPr>
      </p:pic>
      <p:pic>
        <p:nvPicPr>
          <p:cNvPr id="123" name="Google Shape;123;p3"/>
          <p:cNvPicPr preferRelativeResize="0"/>
          <p:nvPr/>
        </p:nvPicPr>
        <p:blipFill rotWithShape="1">
          <a:blip r:embed="rId5">
            <a:alphaModFix/>
          </a:blip>
          <a:srcRect b="0" l="0" r="0" t="0"/>
          <a:stretch/>
        </p:blipFill>
        <p:spPr>
          <a:xfrm>
            <a:off x="7415408" y="100207"/>
            <a:ext cx="1423791" cy="84124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4"/>
          <p:cNvSpPr/>
          <p:nvPr/>
        </p:nvSpPr>
        <p:spPr>
          <a:xfrm>
            <a:off x="228600" y="607875"/>
            <a:ext cx="4114800"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IN" sz="1800" u="sng" cap="none" strike="noStrike">
                <a:solidFill>
                  <a:schemeClr val="dk1"/>
                </a:solidFill>
                <a:latin typeface="Calibri"/>
                <a:ea typeface="Calibri"/>
                <a:cs typeface="Calibri"/>
                <a:sym typeface="Calibri"/>
              </a:rPr>
              <a:t>Doctrine of Lapse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IN" sz="1800" u="none" cap="none" strike="noStrike">
                <a:solidFill>
                  <a:schemeClr val="dk1"/>
                </a:solidFill>
                <a:latin typeface="Calibri"/>
                <a:ea typeface="Calibri"/>
                <a:cs typeface="Calibri"/>
                <a:sym typeface="Calibri"/>
              </a:rPr>
              <a:t>Doctrine of Lapse means when a ruler of a subsidiary state died without a natural heir, the state could not pass to the adopted child but was annexed to British Territory.</a:t>
            </a:r>
            <a:endParaRPr b="0" i="0" sz="1800" u="none" cap="none" strike="noStrike">
              <a:solidFill>
                <a:schemeClr val="dk1"/>
              </a:solidFill>
              <a:latin typeface="Calibri"/>
              <a:ea typeface="Calibri"/>
              <a:cs typeface="Calibri"/>
              <a:sym typeface="Calibri"/>
            </a:endParaRPr>
          </a:p>
        </p:txBody>
      </p:sp>
      <p:pic>
        <p:nvPicPr>
          <p:cNvPr descr="download.jpg" id="129" name="Google Shape;129;p4"/>
          <p:cNvPicPr preferRelativeResize="0"/>
          <p:nvPr/>
        </p:nvPicPr>
        <p:blipFill rotWithShape="1">
          <a:blip r:embed="rId3">
            <a:alphaModFix/>
          </a:blip>
          <a:srcRect b="0" l="0" r="0" t="0"/>
          <a:stretch/>
        </p:blipFill>
        <p:spPr>
          <a:xfrm>
            <a:off x="4419600" y="1395625"/>
            <a:ext cx="4543750" cy="2869850"/>
          </a:xfrm>
          <a:prstGeom prst="rect">
            <a:avLst/>
          </a:prstGeom>
          <a:noFill/>
          <a:ln>
            <a:noFill/>
          </a:ln>
        </p:spPr>
      </p:pic>
      <p:sp>
        <p:nvSpPr>
          <p:cNvPr id="130" name="Google Shape;130;p4"/>
          <p:cNvSpPr/>
          <p:nvPr/>
        </p:nvSpPr>
        <p:spPr>
          <a:xfrm>
            <a:off x="4419600" y="4265474"/>
            <a:ext cx="4495800"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IN" sz="1800" u="sng" cap="none" strike="noStrike">
                <a:solidFill>
                  <a:schemeClr val="dk1"/>
                </a:solidFill>
                <a:latin typeface="Calibri"/>
                <a:ea typeface="Calibri"/>
                <a:cs typeface="Calibri"/>
                <a:sym typeface="Calibri"/>
              </a:rPr>
              <a:t>Annexation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IN" sz="1800" u="none" cap="none" strike="noStrike">
                <a:solidFill>
                  <a:schemeClr val="dk1"/>
                </a:solidFill>
                <a:latin typeface="Calibri"/>
                <a:ea typeface="Calibri"/>
                <a:cs typeface="Calibri"/>
                <a:sym typeface="Calibri"/>
              </a:rPr>
              <a:t>Annexation means to take control of a neighbouring territory, usually with the use of force. The states annexed through this policy were kingdom of Travancore, Surat and Carnatic. Lord Wellesley introduced this policy</a:t>
            </a:r>
            <a:endParaRPr b="0" i="0" sz="1400" u="none" cap="none" strike="noStrike">
              <a:solidFill>
                <a:srgbClr val="000000"/>
              </a:solidFill>
              <a:latin typeface="Arial"/>
              <a:ea typeface="Arial"/>
              <a:cs typeface="Arial"/>
              <a:sym typeface="Arial"/>
            </a:endParaRPr>
          </a:p>
        </p:txBody>
      </p:sp>
      <p:pic>
        <p:nvPicPr>
          <p:cNvPr descr="Dxa5kOXUYAEoqhf.jpg" id="131" name="Google Shape;131;p4"/>
          <p:cNvPicPr preferRelativeResize="0"/>
          <p:nvPr/>
        </p:nvPicPr>
        <p:blipFill rotWithShape="1">
          <a:blip r:embed="rId4">
            <a:alphaModFix/>
          </a:blip>
          <a:srcRect b="0" l="0" r="0" t="0"/>
          <a:stretch/>
        </p:blipFill>
        <p:spPr>
          <a:xfrm>
            <a:off x="304800" y="3352800"/>
            <a:ext cx="3962400" cy="3276600"/>
          </a:xfrm>
          <a:prstGeom prst="rect">
            <a:avLst/>
          </a:prstGeom>
          <a:noFill/>
          <a:ln>
            <a:noFill/>
          </a:ln>
        </p:spPr>
      </p:pic>
      <p:sp>
        <p:nvSpPr>
          <p:cNvPr id="132" name="Google Shape;132;p4"/>
          <p:cNvSpPr/>
          <p:nvPr/>
        </p:nvSpPr>
        <p:spPr>
          <a:xfrm>
            <a:off x="228600" y="2667000"/>
            <a:ext cx="403770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IN" sz="1800" u="none" cap="none" strike="noStrike">
                <a:solidFill>
                  <a:schemeClr val="dk1"/>
                </a:solidFill>
                <a:latin typeface="Calibri"/>
                <a:ea typeface="Calibri"/>
                <a:cs typeface="Calibri"/>
                <a:sym typeface="Calibri"/>
              </a:rPr>
              <a:t>Video link: </a:t>
            </a:r>
            <a:r>
              <a:rPr b="0" i="0" lang="en-IN" sz="1800" u="sng" cap="none" strike="noStrike">
                <a:solidFill>
                  <a:schemeClr val="dk1"/>
                </a:solidFill>
                <a:latin typeface="Calibri"/>
                <a:ea typeface="Calibri"/>
                <a:cs typeface="Calibri"/>
                <a:sym typeface="Calibri"/>
                <a:hlinkClick r:id="rId5">
                  <a:extLst>
                    <a:ext uri="{A12FA001-AC4F-418D-AE19-62706E023703}">
                      <ahyp:hlinkClr val="tx"/>
                    </a:ext>
                  </a:extLst>
                </a:hlinkClick>
              </a:rPr>
              <a:t>https://youtu.be/acb6yl0rUec</a:t>
            </a:r>
            <a:endParaRPr b="0" i="0" sz="1800" u="none" cap="none" strike="noStrike">
              <a:solidFill>
                <a:schemeClr val="dk1"/>
              </a:solidFill>
              <a:latin typeface="Calibri"/>
              <a:ea typeface="Calibri"/>
              <a:cs typeface="Calibri"/>
              <a:sym typeface="Calibri"/>
            </a:endParaRPr>
          </a:p>
        </p:txBody>
      </p:sp>
      <p:pic>
        <p:nvPicPr>
          <p:cNvPr id="133" name="Google Shape;133;p4"/>
          <p:cNvPicPr preferRelativeResize="0"/>
          <p:nvPr/>
        </p:nvPicPr>
        <p:blipFill rotWithShape="1">
          <a:blip r:embed="rId6">
            <a:alphaModFix/>
          </a:blip>
          <a:srcRect b="0" l="0" r="0" t="0"/>
          <a:stretch/>
        </p:blipFill>
        <p:spPr>
          <a:xfrm>
            <a:off x="7291051" y="131184"/>
            <a:ext cx="1578401" cy="10447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1085b2a968c_0_0"/>
          <p:cNvSpPr txBox="1"/>
          <p:nvPr/>
        </p:nvSpPr>
        <p:spPr>
          <a:xfrm>
            <a:off x="610550" y="803800"/>
            <a:ext cx="7014300" cy="601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rPr lang="en-IN" sz="3200">
                <a:solidFill>
                  <a:srgbClr val="FF0000"/>
                </a:solidFill>
                <a:latin typeface="Calibri"/>
                <a:ea typeface="Calibri"/>
                <a:cs typeface="Calibri"/>
                <a:sym typeface="Calibri"/>
              </a:rPr>
              <a:t>HOME ASSIGNMENT</a:t>
            </a:r>
            <a:r>
              <a:rPr lang="en-IN" sz="3200">
                <a:solidFill>
                  <a:srgbClr val="888888"/>
                </a:solidFill>
                <a:latin typeface="Calibri"/>
                <a:ea typeface="Calibri"/>
                <a:cs typeface="Calibri"/>
                <a:sym typeface="Calibri"/>
              </a:rPr>
              <a:t>.</a:t>
            </a:r>
            <a:endParaRPr sz="3200">
              <a:solidFill>
                <a:srgbClr val="888888"/>
              </a:solidFill>
              <a:latin typeface="Calibri"/>
              <a:ea typeface="Calibri"/>
              <a:cs typeface="Calibri"/>
              <a:sym typeface="Calibri"/>
            </a:endParaRPr>
          </a:p>
          <a:p>
            <a:pPr indent="0" lvl="0" marL="0" rtl="0" algn="l">
              <a:lnSpc>
                <a:spcPct val="115000"/>
              </a:lnSpc>
              <a:spcBef>
                <a:spcPts val="600"/>
              </a:spcBef>
              <a:spcAft>
                <a:spcPts val="0"/>
              </a:spcAft>
              <a:buClr>
                <a:schemeClr val="dk1"/>
              </a:buClr>
              <a:buSzPts val="1100"/>
              <a:buFont typeface="Arial"/>
              <a:buNone/>
            </a:pPr>
            <a:r>
              <a:rPr lang="en-IN" sz="3200">
                <a:solidFill>
                  <a:srgbClr val="888888"/>
                </a:solidFill>
                <a:latin typeface="Calibri"/>
                <a:ea typeface="Calibri"/>
                <a:cs typeface="Calibri"/>
                <a:sym typeface="Calibri"/>
              </a:rPr>
              <a:t>1.</a:t>
            </a:r>
            <a:r>
              <a:rPr lang="en-IN" sz="2700">
                <a:solidFill>
                  <a:srgbClr val="888888"/>
                </a:solidFill>
                <a:latin typeface="Calibri"/>
                <a:ea typeface="Calibri"/>
                <a:cs typeface="Calibri"/>
                <a:sym typeface="Calibri"/>
              </a:rPr>
              <a:t>Name the governor general who  led the Anglo- Mysore war?</a:t>
            </a:r>
            <a:endParaRPr sz="2700">
              <a:solidFill>
                <a:srgbClr val="888888"/>
              </a:solidFill>
              <a:latin typeface="Calibri"/>
              <a:ea typeface="Calibri"/>
              <a:cs typeface="Calibri"/>
              <a:sym typeface="Calibri"/>
            </a:endParaRPr>
          </a:p>
          <a:p>
            <a:pPr indent="0" lvl="0" marL="0" rtl="0" algn="l">
              <a:lnSpc>
                <a:spcPct val="115000"/>
              </a:lnSpc>
              <a:spcBef>
                <a:spcPts val="600"/>
              </a:spcBef>
              <a:spcAft>
                <a:spcPts val="0"/>
              </a:spcAft>
              <a:buClr>
                <a:schemeClr val="dk1"/>
              </a:buClr>
              <a:buSzPts val="1100"/>
              <a:buFont typeface="Arial"/>
              <a:buNone/>
            </a:pPr>
            <a:r>
              <a:rPr lang="en-IN" sz="2700">
                <a:solidFill>
                  <a:srgbClr val="888888"/>
                </a:solidFill>
                <a:latin typeface="Calibri"/>
                <a:ea typeface="Calibri"/>
                <a:cs typeface="Calibri"/>
                <a:sym typeface="Calibri"/>
              </a:rPr>
              <a:t>2.Name the war which paved the way for the total control of India by the British?</a:t>
            </a:r>
            <a:endParaRPr sz="2700">
              <a:solidFill>
                <a:srgbClr val="888888"/>
              </a:solidFill>
              <a:latin typeface="Calibri"/>
              <a:ea typeface="Calibri"/>
              <a:cs typeface="Calibri"/>
              <a:sym typeface="Calibri"/>
            </a:endParaRPr>
          </a:p>
          <a:p>
            <a:pPr indent="0" lvl="0" marL="0" rtl="0" algn="l">
              <a:lnSpc>
                <a:spcPct val="115000"/>
              </a:lnSpc>
              <a:spcBef>
                <a:spcPts val="600"/>
              </a:spcBef>
              <a:spcAft>
                <a:spcPts val="0"/>
              </a:spcAft>
              <a:buClr>
                <a:schemeClr val="dk1"/>
              </a:buClr>
              <a:buSzPts val="1100"/>
              <a:buFont typeface="Arial"/>
              <a:buNone/>
            </a:pPr>
            <a:r>
              <a:rPr lang="en-IN" sz="2700">
                <a:solidFill>
                  <a:srgbClr val="888888"/>
                </a:solidFill>
                <a:latin typeface="Calibri"/>
                <a:ea typeface="Calibri"/>
                <a:cs typeface="Calibri"/>
                <a:sym typeface="Calibri"/>
              </a:rPr>
              <a:t>3.What were the different strategies used by the British to annex Indian Territories?</a:t>
            </a:r>
            <a:endParaRPr sz="2700">
              <a:solidFill>
                <a:srgbClr val="888888"/>
              </a:solidFill>
              <a:latin typeface="Calibri"/>
              <a:ea typeface="Calibri"/>
              <a:cs typeface="Calibri"/>
              <a:sym typeface="Calibri"/>
            </a:endParaRPr>
          </a:p>
          <a:p>
            <a:pPr indent="0" lvl="0" marL="0" rtl="0" algn="l">
              <a:lnSpc>
                <a:spcPct val="115000"/>
              </a:lnSpc>
              <a:spcBef>
                <a:spcPts val="600"/>
              </a:spcBef>
              <a:spcAft>
                <a:spcPts val="0"/>
              </a:spcAft>
              <a:buClr>
                <a:schemeClr val="dk1"/>
              </a:buClr>
              <a:buSzPts val="1100"/>
              <a:buFont typeface="Arial"/>
              <a:buNone/>
            </a:pPr>
            <a:r>
              <a:rPr lang="en-IN" sz="2700">
                <a:solidFill>
                  <a:srgbClr val="888888"/>
                </a:solidFill>
                <a:latin typeface="Calibri"/>
                <a:ea typeface="Calibri"/>
                <a:cs typeface="Calibri"/>
                <a:sym typeface="Calibri"/>
              </a:rPr>
              <a:t>4. Who introduced Subsidiary Alliance System?</a:t>
            </a:r>
            <a:endParaRPr sz="2700">
              <a:solidFill>
                <a:srgbClr val="888888"/>
              </a:solidFill>
              <a:latin typeface="Calibri"/>
              <a:ea typeface="Calibri"/>
              <a:cs typeface="Calibri"/>
              <a:sym typeface="Calibri"/>
            </a:endParaRPr>
          </a:p>
          <a:p>
            <a:pPr indent="0" lvl="0" marL="0" rtl="0" algn="l">
              <a:lnSpc>
                <a:spcPct val="115000"/>
              </a:lnSpc>
              <a:spcBef>
                <a:spcPts val="600"/>
              </a:spcBef>
              <a:spcAft>
                <a:spcPts val="0"/>
              </a:spcAft>
              <a:buClr>
                <a:schemeClr val="dk1"/>
              </a:buClr>
              <a:buSzPts val="1100"/>
              <a:buFont typeface="Arial"/>
              <a:buNone/>
            </a:pPr>
            <a:r>
              <a:rPr lang="en-IN" sz="2700">
                <a:solidFill>
                  <a:srgbClr val="888888"/>
                </a:solidFill>
                <a:latin typeface="Calibri"/>
                <a:ea typeface="Calibri"/>
                <a:cs typeface="Calibri"/>
                <a:sym typeface="Calibri"/>
              </a:rPr>
              <a:t>5. What o you mean by the Doctrine of Lapse?</a:t>
            </a:r>
            <a:endParaRPr sz="2700">
              <a:solidFill>
                <a:srgbClr val="888888"/>
              </a:solidFill>
              <a:latin typeface="Calibri"/>
              <a:ea typeface="Calibri"/>
              <a:cs typeface="Calibri"/>
              <a:sym typeface="Calibri"/>
            </a:endParaRPr>
          </a:p>
          <a:p>
            <a:pPr indent="0" lvl="0" marL="0" rtl="0" algn="l">
              <a:lnSpc>
                <a:spcPct val="115000"/>
              </a:lnSpc>
              <a:spcBef>
                <a:spcPts val="600"/>
              </a:spcBef>
              <a:spcAft>
                <a:spcPts val="0"/>
              </a:spcAft>
              <a:buClr>
                <a:schemeClr val="dk1"/>
              </a:buClr>
              <a:buSzPts val="1100"/>
              <a:buFont typeface="Arial"/>
              <a:buNone/>
            </a:pPr>
            <a:r>
              <a:rPr lang="en-IN" sz="2700">
                <a:solidFill>
                  <a:srgbClr val="888888"/>
                </a:solidFill>
                <a:latin typeface="Calibri"/>
                <a:ea typeface="Calibri"/>
                <a:cs typeface="Calibri"/>
                <a:sym typeface="Calibri"/>
              </a:rPr>
              <a:t>6.Name the territories annexed through Doctrine of Lapse?</a:t>
            </a:r>
            <a:endParaRPr sz="2700">
              <a:solidFill>
                <a:srgbClr val="888888"/>
              </a:solidFill>
              <a:latin typeface="Calibri"/>
              <a:ea typeface="Calibri"/>
              <a:cs typeface="Calibri"/>
              <a:sym typeface="Calibri"/>
            </a:endParaRPr>
          </a:p>
        </p:txBody>
      </p:sp>
      <p:pic>
        <p:nvPicPr>
          <p:cNvPr id="140" name="Google Shape;140;g1085b2a968c_0_0"/>
          <p:cNvPicPr preferRelativeResize="0"/>
          <p:nvPr/>
        </p:nvPicPr>
        <p:blipFill rotWithShape="1">
          <a:blip r:embed="rId3">
            <a:alphaModFix/>
          </a:blip>
          <a:srcRect b="0" l="0" r="0" t="0"/>
          <a:stretch/>
        </p:blipFill>
        <p:spPr>
          <a:xfrm>
            <a:off x="6744400" y="420425"/>
            <a:ext cx="1987825" cy="1249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5"/>
          <p:cNvPicPr preferRelativeResize="0"/>
          <p:nvPr/>
        </p:nvPicPr>
        <p:blipFill rotWithShape="1">
          <a:blip r:embed="rId3">
            <a:alphaModFix/>
          </a:blip>
          <a:srcRect b="0" l="0" r="0" t="0"/>
          <a:stretch/>
        </p:blipFill>
        <p:spPr>
          <a:xfrm>
            <a:off x="6351950" y="175500"/>
            <a:ext cx="2429750" cy="1603472"/>
          </a:xfrm>
          <a:prstGeom prst="rect">
            <a:avLst/>
          </a:prstGeom>
          <a:noFill/>
          <a:ln>
            <a:noFill/>
          </a:ln>
        </p:spPr>
      </p:pic>
      <p:sp>
        <p:nvSpPr>
          <p:cNvPr id="146" name="Google Shape;146;p5"/>
          <p:cNvSpPr txBox="1"/>
          <p:nvPr/>
        </p:nvSpPr>
        <p:spPr>
          <a:xfrm>
            <a:off x="621425" y="991333"/>
            <a:ext cx="7801200" cy="4749600"/>
          </a:xfrm>
          <a:prstGeom prst="rect">
            <a:avLst/>
          </a:prstGeom>
          <a:noFill/>
          <a:ln>
            <a:noFill/>
          </a:ln>
        </p:spPr>
        <p:txBody>
          <a:bodyPr anchorCtr="0" anchor="ctr" bIns="91425" lIns="91425" spcFirstLastPara="1" rIns="91425" wrap="square" tIns="91425">
            <a:noAutofit/>
          </a:bodyPr>
          <a:lstStyle/>
          <a:p>
            <a:pPr indent="0" lvl="0" marL="457200" marR="0" rtl="0" algn="ctr">
              <a:lnSpc>
                <a:spcPct val="115000"/>
              </a:lnSpc>
              <a:spcBef>
                <a:spcPts val="0"/>
              </a:spcBef>
              <a:spcAft>
                <a:spcPts val="0"/>
              </a:spcAft>
              <a:buClr>
                <a:srgbClr val="000000"/>
              </a:buClr>
              <a:buSzPts val="4000"/>
              <a:buFont typeface="Arial"/>
              <a:buNone/>
            </a:pPr>
            <a:r>
              <a:rPr b="1" i="0" lang="en-IN" sz="4000" u="none" cap="none" strike="noStrike">
                <a:solidFill>
                  <a:srgbClr val="000000"/>
                </a:solidFill>
                <a:latin typeface="Arial"/>
                <a:ea typeface="Arial"/>
                <a:cs typeface="Arial"/>
                <a:sym typeface="Arial"/>
              </a:rPr>
              <a:t>THANKING YOU</a:t>
            </a:r>
            <a:endParaRPr b="1" i="0" sz="4000" u="none" cap="none" strike="noStrike">
              <a:solidFill>
                <a:srgbClr val="000000"/>
              </a:solidFill>
              <a:latin typeface="Arial"/>
              <a:ea typeface="Arial"/>
              <a:cs typeface="Arial"/>
              <a:sym typeface="Arial"/>
            </a:endParaRPr>
          </a:p>
          <a:p>
            <a:pPr indent="0" lvl="0" marL="457200" marR="0" rtl="0" algn="ctr">
              <a:lnSpc>
                <a:spcPct val="115000"/>
              </a:lnSpc>
              <a:spcBef>
                <a:spcPts val="0"/>
              </a:spcBef>
              <a:spcAft>
                <a:spcPts val="0"/>
              </a:spcAft>
              <a:buClr>
                <a:srgbClr val="000000"/>
              </a:buClr>
              <a:buSzPts val="4000"/>
              <a:buFont typeface="Arial"/>
              <a:buNone/>
            </a:pPr>
            <a:r>
              <a:rPr b="1" i="0" lang="en-IN" sz="4000" u="none" cap="none" strike="noStrike">
                <a:solidFill>
                  <a:srgbClr val="FF0000"/>
                </a:solidFill>
                <a:latin typeface="Arial"/>
                <a:ea typeface="Arial"/>
                <a:cs typeface="Arial"/>
                <a:sym typeface="Arial"/>
              </a:rPr>
              <a:t>ODM EDUCATIONAL GROUP</a:t>
            </a:r>
            <a:endParaRPr b="1" i="0" sz="4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Jancy Tom</dc:creator>
</cp:coreProperties>
</file>