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5.jpg" ContentType="image/jpeg"/>
  <Override PartName="/ppt/media/image10.jpg" ContentType="image/jpeg"/>
  <Override PartName="/ppt/media/image11.jpg" ContentType="image/jpeg"/>
  <Override PartName="/ppt/media/image12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787513" y="5838494"/>
            <a:ext cx="1232522" cy="8158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4638" y="2472289"/>
            <a:ext cx="7354722" cy="142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004" y="1283950"/>
            <a:ext cx="8155990" cy="2269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2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5405816"/>
            <a:ext cx="9144000" cy="14521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81350" y="2196541"/>
            <a:ext cx="2844165" cy="86804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300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3000" spc="-5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3000" spc="-10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3000">
              <a:latin typeface="Carlito"/>
              <a:cs typeface="Carlito"/>
            </a:endParaRPr>
          </a:p>
          <a:p>
            <a:pPr algn="ctr">
              <a:lnSpc>
                <a:spcPct val="100000"/>
              </a:lnSpc>
              <a:spcBef>
                <a:spcPts val="35"/>
              </a:spcBef>
            </a:pPr>
            <a:r>
              <a:rPr sz="2500" b="0" spc="-10" dirty="0">
                <a:latin typeface="Carlito"/>
                <a:cs typeface="Carlito"/>
              </a:rPr>
              <a:t>THE SUPREME</a:t>
            </a:r>
            <a:r>
              <a:rPr sz="2500" b="0" spc="-15" dirty="0">
                <a:latin typeface="Carlito"/>
                <a:cs typeface="Carlito"/>
              </a:rPr>
              <a:t> </a:t>
            </a:r>
            <a:r>
              <a:rPr sz="2500" b="0" spc="-20" dirty="0">
                <a:latin typeface="Carlito"/>
                <a:cs typeface="Carlito"/>
              </a:rPr>
              <a:t>COURT</a:t>
            </a:r>
            <a:endParaRPr sz="25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01367" y="3493134"/>
            <a:ext cx="308419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3505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rlito"/>
                <a:cs typeface="Carlito"/>
              </a:rPr>
              <a:t>SUBJECT </a:t>
            </a:r>
            <a:r>
              <a:rPr sz="1800" b="1" dirty="0">
                <a:latin typeface="Carlito"/>
                <a:cs typeface="Carlito"/>
              </a:rPr>
              <a:t>: </a:t>
            </a:r>
            <a:r>
              <a:rPr sz="1800" b="1" spc="-5" dirty="0">
                <a:latin typeface="Carlito"/>
                <a:cs typeface="Carlito"/>
              </a:rPr>
              <a:t>CIVICS  CHAPTER NUMBER:</a:t>
            </a:r>
            <a:r>
              <a:rPr sz="1800" b="1" spc="-70" dirty="0">
                <a:latin typeface="Carlito"/>
                <a:cs typeface="Carlito"/>
              </a:rPr>
              <a:t> </a:t>
            </a:r>
            <a:r>
              <a:rPr sz="1800" b="1" dirty="0">
                <a:latin typeface="Carlito"/>
                <a:cs typeface="Carlito"/>
              </a:rPr>
              <a:t>5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Carlito"/>
                <a:cs typeface="Carlito"/>
              </a:rPr>
              <a:t>CHAPTER </a:t>
            </a:r>
            <a:r>
              <a:rPr sz="1800" b="1" dirty="0">
                <a:latin typeface="Carlito"/>
                <a:cs typeface="Carlito"/>
              </a:rPr>
              <a:t>NAME </a:t>
            </a:r>
            <a:r>
              <a:rPr sz="1800" b="1" spc="-5" dirty="0">
                <a:latin typeface="Carlito"/>
                <a:cs typeface="Carlito"/>
              </a:rPr>
              <a:t>:THE</a:t>
            </a:r>
            <a:r>
              <a:rPr sz="1800" b="1" spc="-45" dirty="0">
                <a:latin typeface="Carlito"/>
                <a:cs typeface="Carlito"/>
              </a:rPr>
              <a:t> </a:t>
            </a:r>
            <a:r>
              <a:rPr sz="1800" b="1" spc="-10" dirty="0">
                <a:latin typeface="Carlito"/>
                <a:cs typeface="Carlito"/>
              </a:rPr>
              <a:t>JUDICIARY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E6FB2-3A0B-408A-9C97-FFF92117F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57201"/>
            <a:ext cx="5791200" cy="430887"/>
          </a:xfrm>
        </p:spPr>
        <p:txBody>
          <a:bodyPr/>
          <a:lstStyle/>
          <a:p>
            <a:r>
              <a:rPr lang="en-IN" sz="2800" dirty="0">
                <a:solidFill>
                  <a:srgbClr val="FF0000"/>
                </a:solidFill>
              </a:rPr>
              <a:t>RECAPITULATION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7D347-54DE-4CCB-8130-5F67ADF8A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4005" y="1065757"/>
            <a:ext cx="8155990" cy="5539978"/>
          </a:xfrm>
        </p:spPr>
        <p:txBody>
          <a:bodyPr/>
          <a:lstStyle/>
          <a:p>
            <a:r>
              <a:rPr lang="en-IN" sz="2000" dirty="0"/>
              <a:t>1.Name the apex court in the state?</a:t>
            </a:r>
          </a:p>
          <a:p>
            <a:endParaRPr lang="en-IN" sz="2000" dirty="0"/>
          </a:p>
          <a:p>
            <a:r>
              <a:rPr lang="en-IN" sz="2000" dirty="0"/>
              <a:t>2. Who appointed the  chief justice of High Court?</a:t>
            </a:r>
          </a:p>
          <a:p>
            <a:endParaRPr lang="en-IN" sz="2000" dirty="0"/>
          </a:p>
          <a:p>
            <a:r>
              <a:rPr lang="en-IN" sz="2000" dirty="0"/>
              <a:t>3.Who is the present chief justice of  Odisha High Court?</a:t>
            </a:r>
          </a:p>
          <a:p>
            <a:endParaRPr lang="en-IN" sz="2000" dirty="0"/>
          </a:p>
          <a:p>
            <a:r>
              <a:rPr lang="en-IN" sz="2000" dirty="0"/>
              <a:t>4.Who is Petitioner and who is a respondent?</a:t>
            </a:r>
          </a:p>
          <a:p>
            <a:endParaRPr lang="en-IN" sz="2000" dirty="0"/>
          </a:p>
          <a:p>
            <a:r>
              <a:rPr lang="en-IN" sz="2000" dirty="0"/>
              <a:t>5.What  do you mean by Public Interest Litigation?</a:t>
            </a:r>
          </a:p>
          <a:p>
            <a:endParaRPr lang="en-IN" sz="2000" dirty="0"/>
          </a:p>
          <a:p>
            <a:r>
              <a:rPr lang="en-IN" sz="2000" dirty="0"/>
              <a:t>6. What do you Subordinate Courts?</a:t>
            </a:r>
          </a:p>
          <a:p>
            <a:endParaRPr lang="en-IN" sz="2000" dirty="0"/>
          </a:p>
          <a:p>
            <a:r>
              <a:rPr lang="en-IN" sz="2000" dirty="0"/>
              <a:t>7.The highest court  for civil justice?</a:t>
            </a:r>
          </a:p>
          <a:p>
            <a:endParaRPr lang="en-IN" sz="2000" dirty="0"/>
          </a:p>
          <a:p>
            <a:r>
              <a:rPr lang="en-IN" sz="2000" dirty="0"/>
              <a:t>8.The highest court  for criminal  justice?</a:t>
            </a:r>
          </a:p>
          <a:p>
            <a:endParaRPr lang="en-IN" sz="2000" dirty="0"/>
          </a:p>
          <a:p>
            <a:r>
              <a:rPr lang="en-IN" sz="2000" dirty="0"/>
              <a:t>9. Differentiate between criminal and civil cases?</a:t>
            </a:r>
          </a:p>
          <a:p>
            <a:endParaRPr lang="en-IN" sz="2000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6FFD0B89-5BBB-4518-9A91-B5B49D33D27F}"/>
              </a:ext>
            </a:extLst>
          </p:cNvPr>
          <p:cNvSpPr/>
          <p:nvPr/>
        </p:nvSpPr>
        <p:spPr>
          <a:xfrm>
            <a:off x="7162800" y="157761"/>
            <a:ext cx="1868193" cy="909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7550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1" y="308863"/>
            <a:ext cx="6315050" cy="606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000" b="0" spc="-3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000" b="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0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5"/>
              </a:spcBef>
              <a:tabLst>
                <a:tab pos="7238365" algn="l"/>
              </a:tabLst>
            </a:pPr>
            <a:r>
              <a:rPr sz="1800" b="0" spc="-5" dirty="0">
                <a:latin typeface="Carlito"/>
                <a:cs typeface="Carlito"/>
              </a:rPr>
              <a:t>THE </a:t>
            </a:r>
            <a:r>
              <a:rPr sz="1800" b="0" dirty="0">
                <a:latin typeface="Carlito"/>
                <a:cs typeface="Carlito"/>
              </a:rPr>
              <a:t>UNIFIED</a:t>
            </a:r>
            <a:r>
              <a:rPr sz="1800" b="0" spc="-10" dirty="0">
                <a:latin typeface="Carlito"/>
                <a:cs typeface="Carlito"/>
              </a:rPr>
              <a:t> </a:t>
            </a:r>
            <a:r>
              <a:rPr sz="1800" b="0" dirty="0">
                <a:latin typeface="Carlito"/>
                <a:cs typeface="Carlito"/>
              </a:rPr>
              <a:t>INDIAN</a:t>
            </a:r>
            <a:r>
              <a:rPr sz="1800" b="0" spc="5" dirty="0">
                <a:latin typeface="Carlito"/>
                <a:cs typeface="Carlito"/>
              </a:rPr>
              <a:t> </a:t>
            </a:r>
            <a:r>
              <a:rPr sz="1800" b="0" spc="-5" dirty="0">
                <a:latin typeface="Carlito"/>
                <a:cs typeface="Carlito"/>
              </a:rPr>
              <a:t>JUDICIARY</a:t>
            </a:r>
            <a:r>
              <a:rPr lang="en-IN" sz="1800" b="0" spc="-5" dirty="0">
                <a:latin typeface="Carlito"/>
                <a:cs typeface="Carlito"/>
              </a:rPr>
              <a:t>                              </a:t>
            </a:r>
            <a:r>
              <a:rPr sz="1800" b="0" spc="-5" dirty="0">
                <a:solidFill>
                  <a:srgbClr val="FF0000"/>
                </a:solidFill>
                <a:latin typeface="Carlito"/>
                <a:cs typeface="Carlito"/>
              </a:rPr>
              <a:t>session-3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5760" marR="5080" indent="-342900">
              <a:lnSpc>
                <a:spcPct val="114999"/>
              </a:lnSpc>
              <a:spcBef>
                <a:spcPts val="100"/>
              </a:spcBef>
            </a:pPr>
            <a:r>
              <a:rPr spc="-5" dirty="0"/>
              <a:t>The Indian Judiciary is a single unified </a:t>
            </a:r>
            <a:r>
              <a:rPr spc="-15" dirty="0"/>
              <a:t>judiciary. </a:t>
            </a:r>
            <a:r>
              <a:rPr spc="-5" dirty="0"/>
              <a:t>In India all </a:t>
            </a:r>
            <a:r>
              <a:rPr spc="-10" dirty="0"/>
              <a:t>courts </a:t>
            </a:r>
            <a:r>
              <a:rPr spc="-5" dirty="0"/>
              <a:t>function under the aegis of the  </a:t>
            </a:r>
            <a:r>
              <a:rPr spc="-10" dirty="0"/>
              <a:t>Supreme Court. </a:t>
            </a:r>
            <a:r>
              <a:rPr spc="-5" dirty="0"/>
              <a:t>So if a </a:t>
            </a:r>
            <a:r>
              <a:rPr spc="-10" dirty="0"/>
              <a:t>citizen </a:t>
            </a:r>
            <a:r>
              <a:rPr spc="-5" dirty="0"/>
              <a:t>is dissatisfied with the </a:t>
            </a:r>
            <a:r>
              <a:rPr spc="-10" dirty="0"/>
              <a:t>judgment </a:t>
            </a:r>
            <a:r>
              <a:rPr spc="-5" dirty="0"/>
              <a:t>given in </a:t>
            </a:r>
            <a:r>
              <a:rPr spc="-10" dirty="0"/>
              <a:t>any lower court, </a:t>
            </a:r>
            <a:r>
              <a:rPr spc="-5" dirty="0"/>
              <a:t>he </a:t>
            </a:r>
            <a:r>
              <a:rPr spc="-10" dirty="0"/>
              <a:t>or  she can </a:t>
            </a:r>
            <a:r>
              <a:rPr spc="-5" dirty="0"/>
              <a:t>appeal </a:t>
            </a:r>
            <a:r>
              <a:rPr spc="-10" dirty="0"/>
              <a:t>to </a:t>
            </a:r>
            <a:r>
              <a:rPr spc="-5" dirty="0"/>
              <a:t>a higher </a:t>
            </a:r>
            <a:r>
              <a:rPr spc="-10" dirty="0"/>
              <a:t>court. People </a:t>
            </a:r>
            <a:r>
              <a:rPr spc="-5" dirty="0"/>
              <a:t>should </a:t>
            </a:r>
            <a:r>
              <a:rPr spc="-10" dirty="0"/>
              <a:t>not </a:t>
            </a:r>
            <a:r>
              <a:rPr spc="-25" dirty="0"/>
              <a:t>take </a:t>
            </a:r>
            <a:r>
              <a:rPr spc="-10" dirty="0"/>
              <a:t>law into </a:t>
            </a:r>
            <a:r>
              <a:rPr spc="-5" dirty="0"/>
              <a:t>their </a:t>
            </a:r>
            <a:r>
              <a:rPr spc="-10" dirty="0"/>
              <a:t>own hands, </a:t>
            </a:r>
            <a:r>
              <a:rPr spc="-5" dirty="0"/>
              <a:t>and </a:t>
            </a:r>
            <a:r>
              <a:rPr spc="-15" dirty="0"/>
              <a:t>any  </a:t>
            </a:r>
            <a:r>
              <a:rPr spc="-10" dirty="0"/>
              <a:t>matter </a:t>
            </a:r>
            <a:r>
              <a:rPr spc="-5" dirty="0"/>
              <a:t>of dispute should be </a:t>
            </a:r>
            <a:r>
              <a:rPr spc="-20" dirty="0"/>
              <a:t>taken </a:t>
            </a:r>
            <a:r>
              <a:rPr spc="-10" dirty="0"/>
              <a:t>to </a:t>
            </a:r>
            <a:r>
              <a:rPr spc="-5" dirty="0"/>
              <a:t>the </a:t>
            </a:r>
            <a:r>
              <a:rPr spc="-10" dirty="0"/>
              <a:t>court </a:t>
            </a:r>
            <a:r>
              <a:rPr spc="-15" dirty="0"/>
              <a:t>for </a:t>
            </a:r>
            <a:r>
              <a:rPr spc="-5" dirty="0"/>
              <a:t>a decision. If a </a:t>
            </a:r>
            <a:r>
              <a:rPr spc="-10" dirty="0"/>
              <a:t>fundamental </a:t>
            </a:r>
            <a:r>
              <a:rPr spc="-5" dirty="0"/>
              <a:t>right is violated,  the </a:t>
            </a:r>
            <a:r>
              <a:rPr spc="-10" dirty="0"/>
              <a:t>citizen can </a:t>
            </a:r>
            <a:r>
              <a:rPr spc="-5" dirty="0"/>
              <a:t>either appeal </a:t>
            </a:r>
            <a:r>
              <a:rPr spc="-10" dirty="0"/>
              <a:t>to </a:t>
            </a:r>
            <a:r>
              <a:rPr spc="-5" dirty="0"/>
              <a:t>the High </a:t>
            </a:r>
            <a:r>
              <a:rPr spc="-10" dirty="0"/>
              <a:t>Court </a:t>
            </a:r>
            <a:r>
              <a:rPr spc="-5" dirty="0"/>
              <a:t>or </a:t>
            </a:r>
            <a:r>
              <a:rPr spc="-10" dirty="0"/>
              <a:t>Supreme</a:t>
            </a:r>
            <a:r>
              <a:rPr spc="85" dirty="0"/>
              <a:t> </a:t>
            </a:r>
            <a:r>
              <a:rPr spc="-10" dirty="0"/>
              <a:t>Court</a:t>
            </a:r>
          </a:p>
          <a:p>
            <a:pPr marL="10795">
              <a:lnSpc>
                <a:spcPct val="100000"/>
              </a:lnSpc>
              <a:spcBef>
                <a:spcPts val="15"/>
              </a:spcBef>
            </a:pPr>
            <a:endParaRPr sz="1800" dirty="0"/>
          </a:p>
          <a:p>
            <a:pPr marL="365760" marR="737235" indent="-342900">
              <a:lnSpc>
                <a:spcPct val="114999"/>
              </a:lnSpc>
              <a:buSzPct val="112500"/>
              <a:buFont typeface="Arial"/>
              <a:buChar char="●"/>
              <a:tabLst>
                <a:tab pos="365760" algn="l"/>
                <a:tab pos="366395" algn="l"/>
              </a:tabLst>
            </a:pPr>
            <a:r>
              <a:rPr spc="-5" dirty="0"/>
              <a:t>A</a:t>
            </a:r>
            <a:r>
              <a:rPr lang="en-IN" spc="-5" dirty="0"/>
              <a:t> </a:t>
            </a:r>
            <a:r>
              <a:rPr spc="-5" dirty="0"/>
              <a:t> </a:t>
            </a:r>
            <a:r>
              <a:rPr spc="-20" dirty="0"/>
              <a:t>Writ </a:t>
            </a:r>
            <a:r>
              <a:rPr spc="-5" dirty="0"/>
              <a:t>is a </a:t>
            </a:r>
            <a:r>
              <a:rPr spc="-10" dirty="0"/>
              <a:t>court </a:t>
            </a:r>
            <a:r>
              <a:rPr spc="-15" dirty="0"/>
              <a:t>order preventing </a:t>
            </a:r>
            <a:r>
              <a:rPr spc="-5" dirty="0"/>
              <a:t>someone </a:t>
            </a:r>
            <a:r>
              <a:rPr spc="-15" dirty="0"/>
              <a:t>from </a:t>
            </a:r>
            <a:r>
              <a:rPr spc="-5" dirty="0"/>
              <a:t>doing or </a:t>
            </a:r>
            <a:r>
              <a:rPr spc="-10" dirty="0"/>
              <a:t>permitting some one to </a:t>
            </a:r>
            <a:r>
              <a:rPr spc="-15" dirty="0"/>
              <a:t>do,  </a:t>
            </a:r>
            <a:r>
              <a:rPr spc="-10" dirty="0"/>
              <a:t>something. </a:t>
            </a:r>
            <a:r>
              <a:rPr spc="-5" dirty="0"/>
              <a:t>It </a:t>
            </a:r>
            <a:r>
              <a:rPr spc="-10" dirty="0"/>
              <a:t>could </a:t>
            </a:r>
            <a:r>
              <a:rPr spc="-5" dirty="0"/>
              <a:t>also be a </a:t>
            </a:r>
            <a:r>
              <a:rPr spc="-10" dirty="0"/>
              <a:t>summons </a:t>
            </a:r>
            <a:r>
              <a:rPr spc="-5" dirty="0"/>
              <a:t>issued </a:t>
            </a:r>
            <a:r>
              <a:rPr spc="-10" dirty="0"/>
              <a:t>to some one by </a:t>
            </a:r>
            <a:r>
              <a:rPr spc="-5" dirty="0"/>
              <a:t>the</a:t>
            </a:r>
            <a:r>
              <a:rPr spc="105" dirty="0"/>
              <a:t> </a:t>
            </a:r>
            <a:r>
              <a:rPr spc="-10" dirty="0"/>
              <a:t>court.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5489094-56D5-418F-BB34-132E63813E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1" y="4038600"/>
            <a:ext cx="2133599" cy="251053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00C27C9-4DC1-4B26-8D05-CB8BCC33C2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559" y="4038598"/>
            <a:ext cx="3445041" cy="259080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FBF4410-4770-4A1C-8838-CF8576FDED5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4114801"/>
            <a:ext cx="2666999" cy="2514598"/>
          </a:xfrm>
          <a:prstGeom prst="rect">
            <a:avLst/>
          </a:prstGeom>
        </p:spPr>
      </p:pic>
      <p:sp>
        <p:nvSpPr>
          <p:cNvPr id="9" name="object 3">
            <a:extLst>
              <a:ext uri="{FF2B5EF4-FFF2-40B4-BE49-F238E27FC236}">
                <a16:creationId xmlns:a16="http://schemas.microsoft.com/office/drawing/2014/main" id="{0B6F8031-949D-40E5-A4B3-9D27BAAC7634}"/>
              </a:ext>
            </a:extLst>
          </p:cNvPr>
          <p:cNvSpPr/>
          <p:nvPr/>
        </p:nvSpPr>
        <p:spPr>
          <a:xfrm>
            <a:off x="7162800" y="157761"/>
            <a:ext cx="1868193" cy="9090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I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324357"/>
            <a:ext cx="2962250" cy="8745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800" b="0" spc="-6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800" b="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800" b="0" spc="-15" dirty="0">
                <a:latin typeface="Carlito"/>
                <a:cs typeface="Carlito"/>
              </a:rPr>
              <a:t>LOK</a:t>
            </a:r>
            <a:r>
              <a:rPr sz="2800" b="0" spc="-20" dirty="0">
                <a:latin typeface="Carlito"/>
                <a:cs typeface="Carlito"/>
              </a:rPr>
              <a:t> </a:t>
            </a:r>
            <a:r>
              <a:rPr sz="2800" b="0" spc="-30" dirty="0">
                <a:latin typeface="Carlito"/>
                <a:cs typeface="Carlito"/>
              </a:rPr>
              <a:t>ADALATS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585956"/>
            <a:ext cx="7870825" cy="2174954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pc="-120" dirty="0">
                <a:cs typeface="Arial"/>
              </a:rPr>
              <a:t>The </a:t>
            </a:r>
            <a:r>
              <a:rPr spc="-40" dirty="0">
                <a:cs typeface="Arial"/>
              </a:rPr>
              <a:t>word </a:t>
            </a:r>
            <a:r>
              <a:rPr spc="-60" dirty="0">
                <a:cs typeface="Arial"/>
              </a:rPr>
              <a:t>Adalat </a:t>
            </a:r>
            <a:r>
              <a:rPr spc="-105" dirty="0">
                <a:cs typeface="Arial"/>
              </a:rPr>
              <a:t>means </a:t>
            </a:r>
            <a:r>
              <a:rPr spc="-35" dirty="0">
                <a:cs typeface="Arial"/>
              </a:rPr>
              <a:t>court. </a:t>
            </a:r>
            <a:r>
              <a:rPr spc="-120" dirty="0">
                <a:cs typeface="Arial"/>
              </a:rPr>
              <a:t>Lok </a:t>
            </a:r>
            <a:r>
              <a:rPr spc="-60" dirty="0">
                <a:cs typeface="Arial"/>
              </a:rPr>
              <a:t>Adalat </a:t>
            </a:r>
            <a:r>
              <a:rPr spc="-105" dirty="0">
                <a:cs typeface="Arial"/>
              </a:rPr>
              <a:t>means People’s </a:t>
            </a:r>
            <a:r>
              <a:rPr spc="-35" dirty="0">
                <a:cs typeface="Arial"/>
              </a:rPr>
              <a:t>court. </a:t>
            </a:r>
            <a:r>
              <a:rPr spc="-120" dirty="0">
                <a:cs typeface="Arial"/>
              </a:rPr>
              <a:t>The </a:t>
            </a:r>
            <a:r>
              <a:rPr spc="-15" dirty="0">
                <a:cs typeface="Arial"/>
              </a:rPr>
              <a:t>first </a:t>
            </a:r>
            <a:r>
              <a:rPr spc="-120" dirty="0">
                <a:cs typeface="Arial"/>
              </a:rPr>
              <a:t>Lok </a:t>
            </a:r>
            <a:r>
              <a:rPr spc="-60" dirty="0">
                <a:cs typeface="Arial"/>
              </a:rPr>
              <a:t>Adalat </a:t>
            </a:r>
            <a:r>
              <a:rPr spc="-110" dirty="0">
                <a:cs typeface="Arial"/>
              </a:rPr>
              <a:t>was </a:t>
            </a:r>
            <a:r>
              <a:rPr spc="-50" dirty="0">
                <a:cs typeface="Arial"/>
              </a:rPr>
              <a:t>held</a:t>
            </a:r>
            <a:r>
              <a:rPr spc="5" dirty="0">
                <a:cs typeface="Arial"/>
              </a:rPr>
              <a:t> </a:t>
            </a:r>
            <a:r>
              <a:rPr spc="-20" dirty="0">
                <a:cs typeface="Arial"/>
              </a:rPr>
              <a:t>in</a:t>
            </a:r>
            <a:endParaRPr dirty="0">
              <a:cs typeface="Arial"/>
            </a:endParaRPr>
          </a:p>
          <a:p>
            <a:pPr marL="354965" algn="just">
              <a:lnSpc>
                <a:spcPct val="100000"/>
              </a:lnSpc>
              <a:spcBef>
                <a:spcPts val="290"/>
              </a:spcBef>
            </a:pPr>
            <a:r>
              <a:rPr spc="-5" dirty="0">
                <a:cs typeface="Carlito"/>
              </a:rPr>
              <a:t>Delhi in </a:t>
            </a:r>
            <a:r>
              <a:rPr spc="-10" dirty="0">
                <a:cs typeface="Carlito"/>
              </a:rPr>
              <a:t>1885.Lok </a:t>
            </a:r>
            <a:r>
              <a:rPr spc="-5" dirty="0">
                <a:cs typeface="Carlito"/>
              </a:rPr>
              <a:t>Adalats </a:t>
            </a:r>
            <a:r>
              <a:rPr spc="-15" dirty="0">
                <a:cs typeface="Carlito"/>
              </a:rPr>
              <a:t>were </a:t>
            </a:r>
            <a:r>
              <a:rPr spc="-10" dirty="0">
                <a:cs typeface="Carlito"/>
              </a:rPr>
              <a:t>established by </a:t>
            </a:r>
            <a:r>
              <a:rPr spc="-5" dirty="0">
                <a:cs typeface="Carlito"/>
              </a:rPr>
              <a:t>an Act of</a:t>
            </a:r>
            <a:r>
              <a:rPr spc="75" dirty="0">
                <a:cs typeface="Carlito"/>
              </a:rPr>
              <a:t> </a:t>
            </a:r>
            <a:r>
              <a:rPr spc="-10" dirty="0">
                <a:cs typeface="Carlito"/>
              </a:rPr>
              <a:t>Parliament.</a:t>
            </a:r>
            <a:endParaRPr dirty="0">
              <a:cs typeface="Carlito"/>
            </a:endParaRPr>
          </a:p>
          <a:p>
            <a:pPr marL="354965" marR="5080" indent="-299085" algn="just">
              <a:lnSpc>
                <a:spcPct val="114999"/>
              </a:lnSpc>
            </a:pPr>
            <a:r>
              <a:rPr spc="-5" dirty="0">
                <a:cs typeface="Carlito"/>
              </a:rPr>
              <a:t>The </a:t>
            </a:r>
            <a:r>
              <a:rPr spc="-10" dirty="0">
                <a:cs typeface="Carlito"/>
              </a:rPr>
              <a:t>number </a:t>
            </a:r>
            <a:r>
              <a:rPr spc="-5" dirty="0">
                <a:cs typeface="Carlito"/>
              </a:rPr>
              <a:t>of </a:t>
            </a:r>
            <a:r>
              <a:rPr spc="-10" dirty="0">
                <a:cs typeface="Carlito"/>
              </a:rPr>
              <a:t>courts </a:t>
            </a:r>
            <a:r>
              <a:rPr spc="-5" dirty="0">
                <a:cs typeface="Carlito"/>
              </a:rPr>
              <a:t>and </a:t>
            </a:r>
            <a:r>
              <a:rPr spc="-10" dirty="0">
                <a:cs typeface="Carlito"/>
              </a:rPr>
              <a:t>judges </a:t>
            </a:r>
            <a:r>
              <a:rPr spc="-15" dirty="0">
                <a:cs typeface="Carlito"/>
              </a:rPr>
              <a:t>are </a:t>
            </a:r>
            <a:r>
              <a:rPr spc="-5" dirty="0">
                <a:cs typeface="Carlito"/>
              </a:rPr>
              <a:t>highly </a:t>
            </a:r>
            <a:r>
              <a:rPr spc="-10" dirty="0">
                <a:cs typeface="Carlito"/>
              </a:rPr>
              <a:t>inadequate to deal </a:t>
            </a:r>
            <a:r>
              <a:rPr spc="-5" dirty="0">
                <a:cs typeface="Carlito"/>
              </a:rPr>
              <a:t>with the </a:t>
            </a:r>
            <a:r>
              <a:rPr spc="-10" dirty="0">
                <a:cs typeface="Carlito"/>
              </a:rPr>
              <a:t>large number </a:t>
            </a:r>
            <a:r>
              <a:rPr spc="-5" dirty="0">
                <a:cs typeface="Carlito"/>
              </a:rPr>
              <a:t>of </a:t>
            </a:r>
            <a:r>
              <a:rPr spc="-10" dirty="0">
                <a:cs typeface="Carlito"/>
              </a:rPr>
              <a:t>cases  that </a:t>
            </a:r>
            <a:r>
              <a:rPr spc="-15" dirty="0">
                <a:cs typeface="Carlito"/>
              </a:rPr>
              <a:t>are </a:t>
            </a:r>
            <a:r>
              <a:rPr spc="-5" dirty="0">
                <a:cs typeface="Carlito"/>
              </a:rPr>
              <a:t>being </a:t>
            </a:r>
            <a:r>
              <a:rPr spc="-10" dirty="0">
                <a:cs typeface="Carlito"/>
              </a:rPr>
              <a:t>registered </a:t>
            </a:r>
            <a:r>
              <a:rPr spc="-5" dirty="0">
                <a:cs typeface="Carlito"/>
              </a:rPr>
              <a:t>each </a:t>
            </a:r>
            <a:r>
              <a:rPr spc="-40" dirty="0">
                <a:cs typeface="Carlito"/>
              </a:rPr>
              <a:t>day. </a:t>
            </a:r>
            <a:r>
              <a:rPr spc="-5" dirty="0">
                <a:cs typeface="Carlito"/>
              </a:rPr>
              <a:t>As a </a:t>
            </a:r>
            <a:r>
              <a:rPr spc="-10" dirty="0">
                <a:cs typeface="Carlito"/>
              </a:rPr>
              <a:t>result </a:t>
            </a:r>
            <a:r>
              <a:rPr spc="-15" dirty="0">
                <a:cs typeface="Carlito"/>
              </a:rPr>
              <a:t>there </a:t>
            </a:r>
            <a:r>
              <a:rPr spc="-10" dirty="0">
                <a:cs typeface="Carlito"/>
              </a:rPr>
              <a:t>was </a:t>
            </a:r>
            <a:r>
              <a:rPr spc="-5" dirty="0">
                <a:cs typeface="Carlito"/>
              </a:rPr>
              <a:t>a </a:t>
            </a:r>
            <a:r>
              <a:rPr spc="-10" dirty="0">
                <a:cs typeface="Carlito"/>
              </a:rPr>
              <a:t>heavy </a:t>
            </a:r>
            <a:r>
              <a:rPr spc="-5" dirty="0">
                <a:cs typeface="Carlito"/>
              </a:rPr>
              <a:t>backlog of </a:t>
            </a:r>
            <a:r>
              <a:rPr spc="-10" dirty="0">
                <a:cs typeface="Carlito"/>
              </a:rPr>
              <a:t>cases </a:t>
            </a:r>
            <a:r>
              <a:rPr spc="-5" dirty="0">
                <a:cs typeface="Carlito"/>
              </a:rPr>
              <a:t>in </a:t>
            </a:r>
            <a:r>
              <a:rPr dirty="0">
                <a:cs typeface="Carlito"/>
              </a:rPr>
              <a:t>all </a:t>
            </a:r>
            <a:r>
              <a:rPr spc="-10" dirty="0">
                <a:cs typeface="Carlito"/>
              </a:rPr>
              <a:t>the  courts </a:t>
            </a:r>
            <a:r>
              <a:rPr spc="-5" dirty="0">
                <a:cs typeface="Carlito"/>
              </a:rPr>
              <a:t>. In an </a:t>
            </a:r>
            <a:r>
              <a:rPr spc="-15" dirty="0">
                <a:cs typeface="Carlito"/>
              </a:rPr>
              <a:t>effort </a:t>
            </a:r>
            <a:r>
              <a:rPr spc="-10" dirty="0">
                <a:cs typeface="Carlito"/>
              </a:rPr>
              <a:t>to speed </a:t>
            </a:r>
            <a:r>
              <a:rPr spc="-5" dirty="0">
                <a:cs typeface="Carlito"/>
              </a:rPr>
              <a:t>up the </a:t>
            </a:r>
            <a:r>
              <a:rPr spc="-15" dirty="0">
                <a:cs typeface="Carlito"/>
              </a:rPr>
              <a:t>process </a:t>
            </a:r>
            <a:r>
              <a:rPr spc="-5" dirty="0">
                <a:cs typeface="Carlito"/>
              </a:rPr>
              <a:t>of </a:t>
            </a:r>
            <a:r>
              <a:rPr spc="-10" dirty="0">
                <a:cs typeface="Carlito"/>
              </a:rPr>
              <a:t>settling </a:t>
            </a:r>
            <a:r>
              <a:rPr spc="-5" dirty="0">
                <a:cs typeface="Carlito"/>
              </a:rPr>
              <a:t>cases </a:t>
            </a:r>
            <a:r>
              <a:rPr spc="-10" dirty="0">
                <a:cs typeface="Carlito"/>
              </a:rPr>
              <a:t>Lok </a:t>
            </a:r>
            <a:r>
              <a:rPr spc="-5" dirty="0">
                <a:cs typeface="Carlito"/>
              </a:rPr>
              <a:t>Adalat </a:t>
            </a:r>
            <a:r>
              <a:rPr spc="-10" dirty="0">
                <a:cs typeface="Carlito"/>
              </a:rPr>
              <a:t>was</a:t>
            </a:r>
            <a:r>
              <a:rPr spc="180" dirty="0">
                <a:cs typeface="Carlito"/>
              </a:rPr>
              <a:t> </a:t>
            </a:r>
            <a:r>
              <a:rPr spc="-10" dirty="0">
                <a:cs typeface="Carlito"/>
              </a:rPr>
              <a:t>established.</a:t>
            </a:r>
            <a:endParaRPr dirty="0"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013660" y="3966311"/>
            <a:ext cx="2859119" cy="232067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1221" y="3925582"/>
            <a:ext cx="2466975" cy="2463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882138" y="3966311"/>
            <a:ext cx="2999613" cy="232067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">
            <a:extLst>
              <a:ext uri="{FF2B5EF4-FFF2-40B4-BE49-F238E27FC236}">
                <a16:creationId xmlns:a16="http://schemas.microsoft.com/office/drawing/2014/main" id="{A71D8B95-6EFB-4313-9B30-D5AF9FB2358E}"/>
              </a:ext>
            </a:extLst>
          </p:cNvPr>
          <p:cNvSpPr/>
          <p:nvPr/>
        </p:nvSpPr>
        <p:spPr>
          <a:xfrm>
            <a:off x="7162800" y="157761"/>
            <a:ext cx="1868193" cy="9090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IN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355219"/>
            <a:ext cx="3114650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5" dirty="0">
                <a:solidFill>
                  <a:srgbClr val="FF0000"/>
                </a:solidFill>
                <a:latin typeface="Carlito"/>
                <a:cs typeface="Carlito"/>
              </a:rPr>
              <a:t>THE</a:t>
            </a:r>
            <a:r>
              <a:rPr sz="2800" b="0" spc="-65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800" b="0" spc="-5" dirty="0">
                <a:solidFill>
                  <a:srgbClr val="FF0000"/>
                </a:solidFill>
                <a:latin typeface="Carlito"/>
                <a:cs typeface="Carlito"/>
              </a:rPr>
              <a:t>JUDICIARY</a:t>
            </a:r>
            <a:endParaRPr sz="2800"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2400" b="0" spc="-15" dirty="0">
                <a:latin typeface="Carlito"/>
                <a:cs typeface="Carlito"/>
              </a:rPr>
              <a:t>LOK</a:t>
            </a:r>
            <a:r>
              <a:rPr sz="2400" b="0" spc="-20" dirty="0">
                <a:latin typeface="Carlito"/>
                <a:cs typeface="Carlito"/>
              </a:rPr>
              <a:t> </a:t>
            </a:r>
            <a:r>
              <a:rPr sz="2400" b="0" spc="-30" dirty="0">
                <a:latin typeface="Carlito"/>
                <a:cs typeface="Carlito"/>
              </a:rPr>
              <a:t>ADALATS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4800" y="1354607"/>
            <a:ext cx="8534400" cy="3184077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385"/>
              </a:spcBef>
              <a:buSzPct val="112500"/>
              <a:buFont typeface="Arial"/>
              <a:buChar char="●"/>
              <a:tabLst>
                <a:tab pos="354965" algn="l"/>
                <a:tab pos="355600" algn="l"/>
              </a:tabLst>
            </a:pPr>
            <a:r>
              <a:rPr b="1" spc="-30" dirty="0">
                <a:latin typeface="Carlito"/>
                <a:cs typeface="Carlito"/>
              </a:rPr>
              <a:t>ADVANTAGES </a:t>
            </a:r>
            <a:r>
              <a:rPr b="1" spc="-5" dirty="0">
                <a:latin typeface="Carlito"/>
                <a:cs typeface="Carlito"/>
              </a:rPr>
              <a:t>OF </a:t>
            </a:r>
            <a:r>
              <a:rPr b="1" spc="-20" dirty="0">
                <a:latin typeface="Carlito"/>
                <a:cs typeface="Carlito"/>
              </a:rPr>
              <a:t>LOK</a:t>
            </a:r>
            <a:r>
              <a:rPr b="1" spc="65" dirty="0">
                <a:latin typeface="Carlito"/>
                <a:cs typeface="Carlito"/>
              </a:rPr>
              <a:t> </a:t>
            </a:r>
            <a:r>
              <a:rPr b="1" spc="-45" dirty="0">
                <a:latin typeface="Carlito"/>
                <a:cs typeface="Carlito"/>
              </a:rPr>
              <a:t>ADALAT</a:t>
            </a:r>
            <a:endParaRPr b="1" dirty="0">
              <a:latin typeface="Carlito"/>
              <a:cs typeface="Carlito"/>
            </a:endParaRPr>
          </a:p>
          <a:p>
            <a:pPr marL="210820" marR="199390" indent="-210820">
              <a:lnSpc>
                <a:spcPct val="114999"/>
              </a:lnSpc>
              <a:buAutoNum type="arabicPeriod"/>
              <a:tabLst>
                <a:tab pos="210820" algn="l"/>
              </a:tabLst>
            </a:pPr>
            <a:r>
              <a:rPr spc="-10" dirty="0">
                <a:latin typeface="Carlito"/>
                <a:cs typeface="Carlito"/>
              </a:rPr>
              <a:t>Lok </a:t>
            </a:r>
            <a:r>
              <a:rPr spc="-5" dirty="0">
                <a:latin typeface="Carlito"/>
                <a:cs typeface="Carlito"/>
              </a:rPr>
              <a:t>Adalats, which </a:t>
            </a:r>
            <a:r>
              <a:rPr spc="-15" dirty="0">
                <a:latin typeface="Carlito"/>
                <a:cs typeface="Carlito"/>
              </a:rPr>
              <a:t>offered </a:t>
            </a:r>
            <a:r>
              <a:rPr spc="-10" dirty="0">
                <a:latin typeface="Carlito"/>
                <a:cs typeface="Carlito"/>
              </a:rPr>
              <a:t>free legal </a:t>
            </a:r>
            <a:r>
              <a:rPr spc="-5" dirty="0">
                <a:latin typeface="Carlito"/>
                <a:cs typeface="Carlito"/>
              </a:rPr>
              <a:t>aid, </a:t>
            </a:r>
            <a:r>
              <a:rPr spc="-10" dirty="0">
                <a:latin typeface="Carlito"/>
                <a:cs typeface="Carlito"/>
              </a:rPr>
              <a:t>ensured that </a:t>
            </a:r>
            <a:r>
              <a:rPr spc="-5" dirty="0">
                <a:latin typeface="Carlito"/>
                <a:cs typeface="Carlito"/>
              </a:rPr>
              <a:t>justice </a:t>
            </a:r>
            <a:r>
              <a:rPr spc="-10" dirty="0">
                <a:latin typeface="Carlito"/>
                <a:cs typeface="Carlito"/>
              </a:rPr>
              <a:t>was not </a:t>
            </a:r>
            <a:r>
              <a:rPr spc="-5" dirty="0">
                <a:latin typeface="Carlito"/>
                <a:cs typeface="Carlito"/>
              </a:rPr>
              <a:t>denied </a:t>
            </a:r>
            <a:r>
              <a:rPr spc="-10" dirty="0">
                <a:latin typeface="Carlito"/>
                <a:cs typeface="Carlito"/>
              </a:rPr>
              <a:t>to </a:t>
            </a:r>
            <a:r>
              <a:rPr spc="-5" dirty="0">
                <a:latin typeface="Carlito"/>
                <a:cs typeface="Carlito"/>
              </a:rPr>
              <a:t>the </a:t>
            </a:r>
            <a:r>
              <a:rPr spc="-10" dirty="0">
                <a:latin typeface="Carlito"/>
                <a:cs typeface="Carlito"/>
              </a:rPr>
              <a:t>poor </a:t>
            </a:r>
            <a:r>
              <a:rPr spc="-20" dirty="0">
                <a:latin typeface="Carlito"/>
                <a:cs typeface="Carlito"/>
              </a:rPr>
              <a:t>for  </a:t>
            </a:r>
            <a:r>
              <a:rPr spc="-10" dirty="0">
                <a:latin typeface="Carlito"/>
                <a:cs typeface="Carlito"/>
              </a:rPr>
              <a:t>economic</a:t>
            </a:r>
            <a:r>
              <a:rPr dirty="0">
                <a:latin typeface="Carlito"/>
                <a:cs typeface="Carlito"/>
              </a:rPr>
              <a:t> </a:t>
            </a:r>
            <a:r>
              <a:rPr spc="-10" dirty="0">
                <a:latin typeface="Carlito"/>
                <a:cs typeface="Carlito"/>
              </a:rPr>
              <a:t>reasons.</a:t>
            </a:r>
            <a:endParaRPr dirty="0">
              <a:latin typeface="Carlito"/>
              <a:cs typeface="Carlito"/>
            </a:endParaRPr>
          </a:p>
          <a:p>
            <a:pPr marL="166370" indent="-154305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167005" algn="l"/>
              </a:tabLst>
            </a:pPr>
            <a:r>
              <a:rPr spc="-10" dirty="0">
                <a:latin typeface="Carlito"/>
                <a:cs typeface="Carlito"/>
              </a:rPr>
              <a:t>Lok </a:t>
            </a:r>
            <a:r>
              <a:rPr spc="-5" dirty="0">
                <a:latin typeface="Carlito"/>
                <a:cs typeface="Carlito"/>
              </a:rPr>
              <a:t>Adalats </a:t>
            </a:r>
            <a:r>
              <a:rPr spc="-10" dirty="0">
                <a:latin typeface="Carlito"/>
                <a:cs typeface="Carlito"/>
              </a:rPr>
              <a:t>settle disputes through conciliation </a:t>
            </a:r>
            <a:r>
              <a:rPr spc="-5" dirty="0">
                <a:latin typeface="Carlito"/>
                <a:cs typeface="Carlito"/>
              </a:rPr>
              <a:t>and</a:t>
            </a:r>
            <a:r>
              <a:rPr spc="-25" dirty="0">
                <a:latin typeface="Carlito"/>
                <a:cs typeface="Carlito"/>
              </a:rPr>
              <a:t> </a:t>
            </a:r>
            <a:r>
              <a:rPr spc="-15" dirty="0">
                <a:latin typeface="Carlito"/>
                <a:cs typeface="Carlito"/>
              </a:rPr>
              <a:t>compromise.</a:t>
            </a:r>
            <a:endParaRPr dirty="0">
              <a:latin typeface="Carlito"/>
              <a:cs typeface="Carlito"/>
            </a:endParaRPr>
          </a:p>
          <a:p>
            <a:pPr marL="210185" indent="-198120">
              <a:lnSpc>
                <a:spcPct val="100000"/>
              </a:lnSpc>
              <a:spcBef>
                <a:spcPts val="290"/>
              </a:spcBef>
              <a:buAutoNum type="arabicPeriod"/>
              <a:tabLst>
                <a:tab pos="210820" algn="l"/>
              </a:tabLst>
            </a:pPr>
            <a:r>
              <a:rPr spc="-5" dirty="0">
                <a:latin typeface="Carlito"/>
                <a:cs typeface="Carlito"/>
              </a:rPr>
              <a:t>In </a:t>
            </a:r>
            <a:r>
              <a:rPr spc="-10" dirty="0">
                <a:latin typeface="Carlito"/>
                <a:cs typeface="Carlito"/>
              </a:rPr>
              <a:t>Lok </a:t>
            </a:r>
            <a:r>
              <a:rPr spc="-5" dirty="0">
                <a:latin typeface="Carlito"/>
                <a:cs typeface="Carlito"/>
              </a:rPr>
              <a:t>Adalat both the parties in </a:t>
            </a:r>
            <a:r>
              <a:rPr spc="-10" dirty="0">
                <a:latin typeface="Carlito"/>
                <a:cs typeface="Carlito"/>
              </a:rPr>
              <a:t>dispute </a:t>
            </a:r>
            <a:r>
              <a:rPr spc="-5" dirty="0">
                <a:latin typeface="Carlito"/>
                <a:cs typeface="Carlito"/>
              </a:rPr>
              <a:t>should </a:t>
            </a:r>
            <a:r>
              <a:rPr spc="-10" dirty="0">
                <a:latin typeface="Carlito"/>
                <a:cs typeface="Carlito"/>
              </a:rPr>
              <a:t>agree </a:t>
            </a:r>
            <a:r>
              <a:rPr spc="-15" dirty="0">
                <a:latin typeface="Carlito"/>
                <a:cs typeface="Carlito"/>
              </a:rPr>
              <a:t>for </a:t>
            </a:r>
            <a:r>
              <a:rPr spc="-5" dirty="0">
                <a:latin typeface="Carlito"/>
                <a:cs typeface="Carlito"/>
              </a:rPr>
              <a:t>a</a:t>
            </a:r>
            <a:r>
              <a:rPr spc="30" dirty="0">
                <a:latin typeface="Carlito"/>
                <a:cs typeface="Carlito"/>
              </a:rPr>
              <a:t> </a:t>
            </a:r>
            <a:r>
              <a:rPr spc="-10" dirty="0">
                <a:latin typeface="Carlito"/>
                <a:cs typeface="Carlito"/>
              </a:rPr>
              <a:t>settlement.</a:t>
            </a:r>
            <a:endParaRPr dirty="0">
              <a:latin typeface="Carlito"/>
              <a:cs typeface="Carlito"/>
            </a:endParaRPr>
          </a:p>
          <a:p>
            <a:pPr marL="161290" marR="5080" indent="-161290">
              <a:lnSpc>
                <a:spcPct val="114999"/>
              </a:lnSpc>
              <a:buAutoNum type="arabicPlain" startAt="4"/>
              <a:tabLst>
                <a:tab pos="161290" algn="l"/>
              </a:tabLst>
            </a:pPr>
            <a:r>
              <a:rPr spc="-5" dirty="0">
                <a:latin typeface="Carlito"/>
                <a:cs typeface="Carlito"/>
              </a:rPr>
              <a:t>In </a:t>
            </a:r>
            <a:r>
              <a:rPr spc="-10" dirty="0">
                <a:latin typeface="Carlito"/>
                <a:cs typeface="Carlito"/>
              </a:rPr>
              <a:t>Lok </a:t>
            </a:r>
            <a:r>
              <a:rPr spc="-5" dirty="0">
                <a:latin typeface="Carlito"/>
                <a:cs typeface="Carlito"/>
              </a:rPr>
              <a:t>Adalat both the parties in the </a:t>
            </a:r>
            <a:r>
              <a:rPr spc="-10" dirty="0">
                <a:latin typeface="Carlito"/>
                <a:cs typeface="Carlito"/>
              </a:rPr>
              <a:t>dispute can </a:t>
            </a:r>
            <a:r>
              <a:rPr spc="-15" dirty="0">
                <a:latin typeface="Carlito"/>
                <a:cs typeface="Carlito"/>
              </a:rPr>
              <a:t>interact </a:t>
            </a:r>
            <a:r>
              <a:rPr spc="-5" dirty="0">
                <a:latin typeface="Carlito"/>
                <a:cs typeface="Carlito"/>
              </a:rPr>
              <a:t>with the </a:t>
            </a:r>
            <a:r>
              <a:rPr spc="-10" dirty="0">
                <a:latin typeface="Carlito"/>
                <a:cs typeface="Carlito"/>
              </a:rPr>
              <a:t>Lok </a:t>
            </a:r>
            <a:r>
              <a:rPr spc="-5" dirty="0">
                <a:latin typeface="Carlito"/>
                <a:cs typeface="Carlito"/>
              </a:rPr>
              <a:t>Adalat </a:t>
            </a:r>
            <a:r>
              <a:rPr spc="-10" dirty="0">
                <a:latin typeface="Carlito"/>
                <a:cs typeface="Carlito"/>
              </a:rPr>
              <a:t>judge </a:t>
            </a:r>
            <a:r>
              <a:rPr spc="-20" dirty="0">
                <a:latin typeface="Carlito"/>
                <a:cs typeface="Carlito"/>
              </a:rPr>
              <a:t>directly, </a:t>
            </a:r>
            <a:r>
              <a:rPr spc="-5" dirty="0">
                <a:latin typeface="Carlito"/>
                <a:cs typeface="Carlito"/>
              </a:rPr>
              <a:t>and  </a:t>
            </a:r>
            <a:r>
              <a:rPr spc="-10" dirty="0">
                <a:latin typeface="Carlito"/>
                <a:cs typeface="Carlito"/>
              </a:rPr>
              <a:t>explain </a:t>
            </a:r>
            <a:r>
              <a:rPr spc="-5" dirty="0">
                <a:latin typeface="Carlito"/>
                <a:cs typeface="Carlito"/>
              </a:rPr>
              <a:t>their </a:t>
            </a:r>
            <a:r>
              <a:rPr spc="-10" dirty="0">
                <a:latin typeface="Carlito"/>
                <a:cs typeface="Carlito"/>
              </a:rPr>
              <a:t>stand </a:t>
            </a:r>
            <a:r>
              <a:rPr spc="-5" dirty="0">
                <a:latin typeface="Carlito"/>
                <a:cs typeface="Carlito"/>
              </a:rPr>
              <a:t>in the </a:t>
            </a:r>
            <a:r>
              <a:rPr spc="-10" dirty="0">
                <a:latin typeface="Carlito"/>
                <a:cs typeface="Carlito"/>
              </a:rPr>
              <a:t>dispute. </a:t>
            </a:r>
            <a:r>
              <a:rPr spc="-5" dirty="0">
                <a:latin typeface="Carlito"/>
                <a:cs typeface="Carlito"/>
              </a:rPr>
              <a:t>This is </a:t>
            </a:r>
            <a:r>
              <a:rPr spc="-10" dirty="0">
                <a:latin typeface="Carlito"/>
                <a:cs typeface="Carlito"/>
              </a:rPr>
              <a:t>not </a:t>
            </a:r>
            <a:r>
              <a:rPr spc="-5" dirty="0">
                <a:latin typeface="Carlito"/>
                <a:cs typeface="Carlito"/>
              </a:rPr>
              <a:t>possible in the </a:t>
            </a:r>
            <a:r>
              <a:rPr spc="-10" dirty="0">
                <a:latin typeface="Carlito"/>
                <a:cs typeface="Carlito"/>
              </a:rPr>
              <a:t>regular</a:t>
            </a:r>
            <a:r>
              <a:rPr spc="-20" dirty="0">
                <a:latin typeface="Carlito"/>
                <a:cs typeface="Carlito"/>
              </a:rPr>
              <a:t> </a:t>
            </a:r>
            <a:r>
              <a:rPr spc="-10" dirty="0">
                <a:latin typeface="Carlito"/>
                <a:cs typeface="Carlito"/>
              </a:rPr>
              <a:t>court.</a:t>
            </a:r>
            <a:endParaRPr dirty="0">
              <a:latin typeface="Carlito"/>
              <a:cs typeface="Carlito"/>
            </a:endParaRPr>
          </a:p>
          <a:p>
            <a:pPr marL="161290" marR="127635" indent="-161290">
              <a:lnSpc>
                <a:spcPct val="114999"/>
              </a:lnSpc>
              <a:buAutoNum type="arabicPlain" startAt="4"/>
              <a:tabLst>
                <a:tab pos="161290" algn="l"/>
              </a:tabLst>
            </a:pPr>
            <a:r>
              <a:rPr spc="-10" dirty="0">
                <a:latin typeface="Carlito"/>
                <a:cs typeface="Carlito"/>
              </a:rPr>
              <a:t>Disputes can </a:t>
            </a:r>
            <a:r>
              <a:rPr spc="-5" dirty="0">
                <a:latin typeface="Carlito"/>
                <a:cs typeface="Carlito"/>
              </a:rPr>
              <a:t>be </a:t>
            </a:r>
            <a:r>
              <a:rPr spc="-15" dirty="0">
                <a:latin typeface="Carlito"/>
                <a:cs typeface="Carlito"/>
              </a:rPr>
              <a:t>brought </a:t>
            </a:r>
            <a:r>
              <a:rPr spc="-20" dirty="0">
                <a:latin typeface="Carlito"/>
                <a:cs typeface="Carlito"/>
              </a:rPr>
              <a:t>before </a:t>
            </a:r>
            <a:r>
              <a:rPr spc="-5" dirty="0">
                <a:latin typeface="Carlito"/>
                <a:cs typeface="Carlito"/>
              </a:rPr>
              <a:t>the </a:t>
            </a:r>
            <a:r>
              <a:rPr spc="-10" dirty="0">
                <a:latin typeface="Carlito"/>
                <a:cs typeface="Carlito"/>
              </a:rPr>
              <a:t>Lok </a:t>
            </a:r>
            <a:r>
              <a:rPr spc="-5" dirty="0">
                <a:latin typeface="Carlito"/>
                <a:cs typeface="Carlito"/>
              </a:rPr>
              <a:t>Adalat </a:t>
            </a:r>
            <a:r>
              <a:rPr spc="-10" dirty="0">
                <a:latin typeface="Carlito"/>
                <a:cs typeface="Carlito"/>
              </a:rPr>
              <a:t>directly </a:t>
            </a:r>
            <a:r>
              <a:rPr spc="-5" dirty="0">
                <a:latin typeface="Carlito"/>
                <a:cs typeface="Carlito"/>
              </a:rPr>
              <a:t>instead of </a:t>
            </a:r>
            <a:r>
              <a:rPr spc="-10" dirty="0">
                <a:latin typeface="Carlito"/>
                <a:cs typeface="Carlito"/>
              </a:rPr>
              <a:t>having to go to </a:t>
            </a:r>
            <a:r>
              <a:rPr spc="-5" dirty="0">
                <a:latin typeface="Carlito"/>
                <a:cs typeface="Carlito"/>
              </a:rPr>
              <a:t>the </a:t>
            </a:r>
            <a:r>
              <a:rPr spc="-10" dirty="0">
                <a:latin typeface="Carlito"/>
                <a:cs typeface="Carlito"/>
              </a:rPr>
              <a:t>regular  court</a:t>
            </a:r>
            <a:r>
              <a:rPr dirty="0">
                <a:latin typeface="Carlito"/>
                <a:cs typeface="Carlito"/>
              </a:rPr>
              <a:t> </a:t>
            </a:r>
            <a:r>
              <a:rPr spc="-10" dirty="0">
                <a:latin typeface="Carlito"/>
                <a:cs typeface="Carlito"/>
              </a:rPr>
              <a:t>first.</a:t>
            </a:r>
            <a:endParaRPr dirty="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pc="-10" dirty="0">
                <a:latin typeface="Carlito"/>
                <a:cs typeface="Carlito"/>
              </a:rPr>
              <a:t>6. </a:t>
            </a:r>
            <a:r>
              <a:rPr spc="-5" dirty="0">
                <a:latin typeface="Carlito"/>
                <a:cs typeface="Carlito"/>
              </a:rPr>
              <a:t>In Lok Adalat is </a:t>
            </a:r>
            <a:r>
              <a:rPr spc="-15" dirty="0">
                <a:latin typeface="Carlito"/>
                <a:cs typeface="Carlito"/>
              </a:rPr>
              <a:t>fast </a:t>
            </a:r>
            <a:r>
              <a:rPr spc="-5" dirty="0">
                <a:latin typeface="Carlito"/>
                <a:cs typeface="Carlito"/>
              </a:rPr>
              <a:t>and </a:t>
            </a:r>
            <a:r>
              <a:rPr spc="-10" dirty="0">
                <a:latin typeface="Carlito"/>
                <a:cs typeface="Carlito"/>
              </a:rPr>
              <a:t>free </a:t>
            </a:r>
            <a:r>
              <a:rPr spc="-5" dirty="0">
                <a:latin typeface="Carlito"/>
                <a:cs typeface="Carlito"/>
              </a:rPr>
              <a:t>of </a:t>
            </a:r>
            <a:r>
              <a:rPr spc="-10" dirty="0">
                <a:latin typeface="Carlito"/>
                <a:cs typeface="Carlito"/>
              </a:rPr>
              <a:t>cost.</a:t>
            </a:r>
            <a:endParaRPr dirty="0">
              <a:latin typeface="Carlito"/>
              <a:cs typeface="Carlito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3390FAE-970E-4E8C-A681-55B8EACC1F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25" y="4578400"/>
            <a:ext cx="2619375" cy="208597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D5F228A-7C47-44EF-88DA-58E936F02F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500" y="4578400"/>
            <a:ext cx="3048000" cy="20859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64B01B4-E9B2-4080-AEBC-C7C90F3158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4578400"/>
            <a:ext cx="3000375" cy="2085975"/>
          </a:xfrm>
          <a:prstGeom prst="rect">
            <a:avLst/>
          </a:prstGeom>
        </p:spPr>
      </p:pic>
      <p:sp>
        <p:nvSpPr>
          <p:cNvPr id="8" name="object 3">
            <a:extLst>
              <a:ext uri="{FF2B5EF4-FFF2-40B4-BE49-F238E27FC236}">
                <a16:creationId xmlns:a16="http://schemas.microsoft.com/office/drawing/2014/main" id="{C6813BE7-31CE-4BCB-BC80-3C6A52691D35}"/>
              </a:ext>
            </a:extLst>
          </p:cNvPr>
          <p:cNvSpPr/>
          <p:nvPr/>
        </p:nvSpPr>
        <p:spPr>
          <a:xfrm>
            <a:off x="7162800" y="157761"/>
            <a:ext cx="1868193" cy="9090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IN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4850" y="609600"/>
            <a:ext cx="330515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0000"/>
                </a:solidFill>
                <a:latin typeface="Carlito"/>
                <a:cs typeface="Carlito"/>
              </a:rPr>
              <a:t>Home</a:t>
            </a:r>
            <a:r>
              <a:rPr sz="2400" spc="-9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400" spc="-5" dirty="0">
                <a:solidFill>
                  <a:srgbClr val="FF0000"/>
                </a:solidFill>
                <a:latin typeface="Carlito"/>
                <a:cs typeface="Carlito"/>
              </a:rPr>
              <a:t>Assignments</a:t>
            </a:r>
            <a:endParaRPr sz="24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04850" y="1523048"/>
            <a:ext cx="7496150" cy="4149854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86690" indent="-174625">
              <a:lnSpc>
                <a:spcPct val="100000"/>
              </a:lnSpc>
              <a:spcBef>
                <a:spcPts val="420"/>
              </a:spcBef>
              <a:buSzPct val="94444"/>
              <a:buAutoNum type="arabicPeriod"/>
              <a:tabLst>
                <a:tab pos="187325" algn="l"/>
              </a:tabLst>
            </a:pPr>
            <a:r>
              <a:rPr sz="2000" spc="-5" dirty="0">
                <a:latin typeface="Carlito"/>
                <a:cs typeface="Carlito"/>
              </a:rPr>
              <a:t>Which is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highest court </a:t>
            </a:r>
            <a:r>
              <a:rPr sz="2000" spc="-5" dirty="0">
                <a:latin typeface="Carlito"/>
                <a:cs typeface="Carlito"/>
              </a:rPr>
              <a:t>in</a:t>
            </a:r>
            <a:r>
              <a:rPr sz="2000" spc="6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India?</a:t>
            </a:r>
            <a:endParaRPr sz="2000" dirty="0">
              <a:latin typeface="Carlito"/>
              <a:cs typeface="Carlito"/>
            </a:endParaRPr>
          </a:p>
          <a:p>
            <a:pPr marL="236854" indent="-224790">
              <a:lnSpc>
                <a:spcPct val="100000"/>
              </a:lnSpc>
              <a:spcBef>
                <a:spcPts val="325"/>
              </a:spcBef>
              <a:buSzPct val="94444"/>
              <a:buAutoNum type="arabicPeriod"/>
              <a:tabLst>
                <a:tab pos="237490" algn="l"/>
              </a:tabLst>
            </a:pPr>
            <a:r>
              <a:rPr sz="2000" spc="-5" dirty="0">
                <a:latin typeface="Carlito"/>
                <a:cs typeface="Carlito"/>
              </a:rPr>
              <a:t>Who appoints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Chief Justice </a:t>
            </a:r>
            <a:r>
              <a:rPr sz="2000" spc="-5" dirty="0">
                <a:latin typeface="Carlito"/>
                <a:cs typeface="Carlito"/>
              </a:rPr>
              <a:t>of</a:t>
            </a:r>
            <a:r>
              <a:rPr sz="2000" spc="6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India?</a:t>
            </a:r>
            <a:endParaRPr sz="2000" dirty="0">
              <a:latin typeface="Carlito"/>
              <a:cs typeface="Carlito"/>
            </a:endParaRPr>
          </a:p>
          <a:p>
            <a:pPr marL="12700" marR="5080">
              <a:lnSpc>
                <a:spcPct val="114999"/>
              </a:lnSpc>
              <a:buSzPct val="94444"/>
              <a:buAutoNum type="arabicPeriod"/>
              <a:tabLst>
                <a:tab pos="237490" algn="l"/>
              </a:tabLst>
            </a:pPr>
            <a:r>
              <a:rPr sz="2000" spc="-5" dirty="0">
                <a:latin typeface="Carlito"/>
                <a:cs typeface="Carlito"/>
              </a:rPr>
              <a:t>What </a:t>
            </a:r>
            <a:r>
              <a:rPr sz="2000" spc="-10" dirty="0">
                <a:latin typeface="Carlito"/>
                <a:cs typeface="Carlito"/>
              </a:rPr>
              <a:t>are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qualifications </a:t>
            </a:r>
            <a:r>
              <a:rPr sz="2000" dirty="0">
                <a:latin typeface="Carlito"/>
                <a:cs typeface="Carlito"/>
              </a:rPr>
              <a:t>needed </a:t>
            </a:r>
            <a:r>
              <a:rPr sz="2000" spc="-10" dirty="0">
                <a:latin typeface="Carlito"/>
                <a:cs typeface="Carlito"/>
              </a:rPr>
              <a:t>to become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chief justice </a:t>
            </a:r>
            <a:r>
              <a:rPr sz="2000" spc="-5" dirty="0">
                <a:latin typeface="Carlito"/>
                <a:cs typeface="Carlito"/>
              </a:rPr>
              <a:t>of India?  </a:t>
            </a:r>
            <a:r>
              <a:rPr sz="2000" spc="-25" dirty="0">
                <a:latin typeface="Carlito"/>
                <a:cs typeface="Carlito"/>
              </a:rPr>
              <a:t>4.What </a:t>
            </a:r>
            <a:r>
              <a:rPr sz="2000" spc="-5" dirty="0">
                <a:latin typeface="Carlito"/>
                <a:cs typeface="Carlito"/>
              </a:rPr>
              <a:t>is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retirement </a:t>
            </a:r>
            <a:r>
              <a:rPr sz="2000" spc="-5" dirty="0">
                <a:latin typeface="Carlito"/>
                <a:cs typeface="Carlito"/>
              </a:rPr>
              <a:t>age 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judges of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supreme</a:t>
            </a:r>
            <a:r>
              <a:rPr sz="2000" spc="5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Court?</a:t>
            </a:r>
            <a:endParaRPr sz="2000" dirty="0">
              <a:latin typeface="Carlito"/>
              <a:cs typeface="Carlito"/>
            </a:endParaRPr>
          </a:p>
          <a:p>
            <a:pPr marL="12700" marR="352425">
              <a:lnSpc>
                <a:spcPts val="2490"/>
              </a:lnSpc>
              <a:spcBef>
                <a:spcPts val="135"/>
              </a:spcBef>
            </a:pPr>
            <a:r>
              <a:rPr sz="2000" dirty="0">
                <a:latin typeface="Carlito"/>
                <a:cs typeface="Carlito"/>
              </a:rPr>
              <a:t>5. </a:t>
            </a:r>
            <a:r>
              <a:rPr sz="2000" spc="-5" dirty="0">
                <a:latin typeface="Carlito"/>
                <a:cs typeface="Carlito"/>
              </a:rPr>
              <a:t>What </a:t>
            </a:r>
            <a:r>
              <a:rPr sz="2000" spc="-10" dirty="0">
                <a:latin typeface="Carlito"/>
                <a:cs typeface="Carlito"/>
              </a:rPr>
              <a:t>are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three </a:t>
            </a:r>
            <a:r>
              <a:rPr sz="2000" dirty="0">
                <a:latin typeface="Carlito"/>
                <a:cs typeface="Carlito"/>
              </a:rPr>
              <a:t>types </a:t>
            </a:r>
            <a:r>
              <a:rPr sz="2000" spc="-5" dirty="0">
                <a:latin typeface="Carlito"/>
                <a:cs typeface="Carlito"/>
              </a:rPr>
              <a:t>of jurisdiction that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5" dirty="0">
                <a:latin typeface="Carlito"/>
                <a:cs typeface="Carlito"/>
              </a:rPr>
              <a:t>supreme </a:t>
            </a:r>
            <a:r>
              <a:rPr sz="2000" spc="-10" dirty="0">
                <a:latin typeface="Carlito"/>
                <a:cs typeface="Carlito"/>
              </a:rPr>
              <a:t>court </a:t>
            </a:r>
            <a:r>
              <a:rPr sz="2000" spc="-5" dirty="0">
                <a:latin typeface="Carlito"/>
                <a:cs typeface="Carlito"/>
              </a:rPr>
              <a:t>has?  </a:t>
            </a:r>
            <a:r>
              <a:rPr sz="2000" dirty="0">
                <a:latin typeface="Carlito"/>
                <a:cs typeface="Carlito"/>
              </a:rPr>
              <a:t>6 </a:t>
            </a:r>
            <a:r>
              <a:rPr sz="2000" spc="-5" dirty="0">
                <a:latin typeface="Carlito"/>
                <a:cs typeface="Carlito"/>
              </a:rPr>
              <a:t>.Briefly mention what is meant </a:t>
            </a:r>
            <a:r>
              <a:rPr sz="2000" spc="-10" dirty="0">
                <a:latin typeface="Carlito"/>
                <a:cs typeface="Carlito"/>
              </a:rPr>
              <a:t>by </a:t>
            </a:r>
            <a:r>
              <a:rPr sz="2000" spc="-5" dirty="0">
                <a:latin typeface="Carlito"/>
                <a:cs typeface="Carlito"/>
              </a:rPr>
              <a:t>Original</a:t>
            </a:r>
            <a:r>
              <a:rPr sz="2000" spc="2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jurisdiction?</a:t>
            </a:r>
            <a:endParaRPr sz="2000" dirty="0">
              <a:latin typeface="Carlito"/>
              <a:cs typeface="Carlito"/>
            </a:endParaRPr>
          </a:p>
          <a:p>
            <a:pPr marL="236854" indent="-224790">
              <a:lnSpc>
                <a:spcPct val="100000"/>
              </a:lnSpc>
              <a:spcBef>
                <a:spcPts val="180"/>
              </a:spcBef>
              <a:buAutoNum type="arabicPeriod" startAt="7"/>
              <a:tabLst>
                <a:tab pos="237490" algn="l"/>
              </a:tabLst>
            </a:pPr>
            <a:r>
              <a:rPr sz="2000" spc="-5" dirty="0">
                <a:latin typeface="Carlito"/>
                <a:cs typeface="Carlito"/>
              </a:rPr>
              <a:t>Briefly mention what is meant </a:t>
            </a:r>
            <a:r>
              <a:rPr sz="2000" spc="-10" dirty="0">
                <a:latin typeface="Carlito"/>
                <a:cs typeface="Carlito"/>
              </a:rPr>
              <a:t>by Appellate</a:t>
            </a:r>
            <a:r>
              <a:rPr sz="2000" spc="55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jurisdiction?</a:t>
            </a:r>
            <a:endParaRPr sz="2000" dirty="0">
              <a:latin typeface="Carlito"/>
              <a:cs typeface="Carlito"/>
            </a:endParaRPr>
          </a:p>
          <a:p>
            <a:pPr marL="12700" marR="1584325">
              <a:lnSpc>
                <a:spcPct val="114999"/>
              </a:lnSpc>
              <a:buAutoNum type="arabicPeriod" startAt="7"/>
              <a:tabLst>
                <a:tab pos="237490" algn="l"/>
              </a:tabLst>
            </a:pPr>
            <a:r>
              <a:rPr sz="2000" spc="-5" dirty="0">
                <a:latin typeface="Carlito"/>
                <a:cs typeface="Carlito"/>
              </a:rPr>
              <a:t>Briefly mention what is meant </a:t>
            </a:r>
            <a:r>
              <a:rPr sz="2000" spc="-10" dirty="0">
                <a:latin typeface="Carlito"/>
                <a:cs typeface="Carlito"/>
              </a:rPr>
              <a:t>by </a:t>
            </a:r>
            <a:r>
              <a:rPr sz="2000" dirty="0">
                <a:latin typeface="Carlito"/>
                <a:cs typeface="Carlito"/>
              </a:rPr>
              <a:t>Advisory </a:t>
            </a:r>
            <a:r>
              <a:rPr sz="2000" spc="-10" dirty="0">
                <a:latin typeface="Carlito"/>
                <a:cs typeface="Carlito"/>
              </a:rPr>
              <a:t>jurisdiction?  </a:t>
            </a:r>
            <a:r>
              <a:rPr sz="2000" dirty="0">
                <a:latin typeface="Carlito"/>
                <a:cs typeface="Carlito"/>
              </a:rPr>
              <a:t>9 </a:t>
            </a:r>
            <a:r>
              <a:rPr sz="2000" spc="-10" dirty="0">
                <a:latin typeface="Carlito"/>
                <a:cs typeface="Carlito"/>
              </a:rPr>
              <a:t>Define </a:t>
            </a:r>
            <a:r>
              <a:rPr sz="2000" dirty="0">
                <a:latin typeface="Carlito"/>
                <a:cs typeface="Carlito"/>
              </a:rPr>
              <a:t>the </a:t>
            </a:r>
            <a:r>
              <a:rPr sz="2000" spc="-10" dirty="0">
                <a:latin typeface="Carlito"/>
                <a:cs typeface="Carlito"/>
              </a:rPr>
              <a:t>term </a:t>
            </a:r>
            <a:r>
              <a:rPr sz="2000" spc="-5" dirty="0">
                <a:latin typeface="Carlito"/>
                <a:cs typeface="Carlito"/>
              </a:rPr>
              <a:t>Judicial</a:t>
            </a:r>
            <a:r>
              <a:rPr sz="2000" spc="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Review?</a:t>
            </a:r>
            <a:endParaRPr sz="2000" dirty="0">
              <a:latin typeface="Carlito"/>
              <a:cs typeface="Carlito"/>
            </a:endParaRPr>
          </a:p>
          <a:p>
            <a:pPr marL="352425" indent="-340360">
              <a:lnSpc>
                <a:spcPct val="100000"/>
              </a:lnSpc>
              <a:spcBef>
                <a:spcPts val="325"/>
              </a:spcBef>
              <a:buAutoNum type="arabicPeriod" startAt="10"/>
              <a:tabLst>
                <a:tab pos="353060" algn="l"/>
              </a:tabLst>
            </a:pPr>
            <a:r>
              <a:rPr sz="2000" spc="-5" dirty="0">
                <a:latin typeface="Carlito"/>
                <a:cs typeface="Carlito"/>
              </a:rPr>
              <a:t>What is meant </a:t>
            </a:r>
            <a:r>
              <a:rPr sz="2000" spc="-10" dirty="0">
                <a:latin typeface="Carlito"/>
                <a:cs typeface="Carlito"/>
              </a:rPr>
              <a:t>by Contempt </a:t>
            </a:r>
            <a:r>
              <a:rPr sz="2000" spc="-5" dirty="0">
                <a:latin typeface="Carlito"/>
                <a:cs typeface="Carlito"/>
              </a:rPr>
              <a:t>of</a:t>
            </a:r>
            <a:r>
              <a:rPr sz="2000" spc="3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Court?</a:t>
            </a:r>
            <a:endParaRPr sz="2000" dirty="0">
              <a:latin typeface="Carlito"/>
              <a:cs typeface="Carlito"/>
            </a:endParaRPr>
          </a:p>
          <a:p>
            <a:pPr marL="352425" indent="-340360">
              <a:lnSpc>
                <a:spcPct val="100000"/>
              </a:lnSpc>
              <a:spcBef>
                <a:spcPts val="325"/>
              </a:spcBef>
              <a:buAutoNum type="arabicPeriod" startAt="10"/>
              <a:tabLst>
                <a:tab pos="353060" algn="l"/>
              </a:tabLst>
            </a:pPr>
            <a:r>
              <a:rPr sz="2000" spc="-5" dirty="0">
                <a:latin typeface="Carlito"/>
                <a:cs typeface="Carlito"/>
              </a:rPr>
              <a:t>What is meant </a:t>
            </a:r>
            <a:r>
              <a:rPr sz="2000" spc="-10" dirty="0">
                <a:latin typeface="Carlito"/>
                <a:cs typeface="Carlito"/>
              </a:rPr>
              <a:t>by </a:t>
            </a:r>
            <a:r>
              <a:rPr sz="2000" spc="-5" dirty="0">
                <a:latin typeface="Carlito"/>
                <a:cs typeface="Carlito"/>
              </a:rPr>
              <a:t>Public </a:t>
            </a:r>
            <a:r>
              <a:rPr sz="2000" spc="-15" dirty="0">
                <a:latin typeface="Carlito"/>
                <a:cs typeface="Carlito"/>
              </a:rPr>
              <a:t>Interest</a:t>
            </a:r>
            <a:r>
              <a:rPr sz="2000" spc="50" dirty="0">
                <a:latin typeface="Carlito"/>
                <a:cs typeface="Carlito"/>
              </a:rPr>
              <a:t> </a:t>
            </a:r>
            <a:r>
              <a:rPr sz="2000" spc="-10" dirty="0">
                <a:latin typeface="Carlito"/>
                <a:cs typeface="Carlito"/>
              </a:rPr>
              <a:t>Litigation?</a:t>
            </a:r>
            <a:endParaRPr sz="2000" dirty="0">
              <a:latin typeface="Carlito"/>
              <a:cs typeface="Carlito"/>
            </a:endParaRPr>
          </a:p>
          <a:p>
            <a:pPr marL="352425" indent="-340360">
              <a:lnSpc>
                <a:spcPct val="100000"/>
              </a:lnSpc>
              <a:spcBef>
                <a:spcPts val="325"/>
              </a:spcBef>
              <a:buAutoNum type="arabicPeriod" startAt="10"/>
              <a:tabLst>
                <a:tab pos="353060" algn="l"/>
              </a:tabLst>
            </a:pPr>
            <a:r>
              <a:rPr sz="2000" spc="-5" dirty="0">
                <a:latin typeface="Carlito"/>
                <a:cs typeface="Carlito"/>
              </a:rPr>
              <a:t>What is meant </a:t>
            </a:r>
            <a:r>
              <a:rPr sz="2000" spc="-10" dirty="0">
                <a:latin typeface="Carlito"/>
                <a:cs typeface="Carlito"/>
              </a:rPr>
              <a:t>by </a:t>
            </a:r>
            <a:r>
              <a:rPr sz="2000" spc="-5" dirty="0">
                <a:latin typeface="Carlito"/>
                <a:cs typeface="Carlito"/>
              </a:rPr>
              <a:t>Court of</a:t>
            </a:r>
            <a:r>
              <a:rPr sz="2000" spc="35" dirty="0">
                <a:latin typeface="Carlito"/>
                <a:cs typeface="Carlito"/>
              </a:rPr>
              <a:t> </a:t>
            </a:r>
            <a:r>
              <a:rPr sz="2000" spc="-15" dirty="0">
                <a:latin typeface="Carlito"/>
                <a:cs typeface="Carlito"/>
              </a:rPr>
              <a:t>Records?</a:t>
            </a:r>
            <a:endParaRPr sz="2000" dirty="0">
              <a:latin typeface="Carlito"/>
              <a:cs typeface="Carlito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69F2A041-A105-4E45-8DA1-DFC421AB859B}"/>
              </a:ext>
            </a:extLst>
          </p:cNvPr>
          <p:cNvSpPr/>
          <p:nvPr/>
        </p:nvSpPr>
        <p:spPr>
          <a:xfrm>
            <a:off x="7162800" y="157761"/>
            <a:ext cx="1868193" cy="909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n-IN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56235" algn="ctr">
              <a:lnSpc>
                <a:spcPct val="100000"/>
              </a:lnSpc>
              <a:spcBef>
                <a:spcPts val="819"/>
              </a:spcBef>
            </a:pPr>
            <a:r>
              <a:rPr spc="-10" dirty="0"/>
              <a:t>THANKING</a:t>
            </a:r>
            <a:r>
              <a:rPr spc="-65" dirty="0"/>
              <a:t> </a:t>
            </a:r>
            <a:r>
              <a:rPr spc="-5" dirty="0"/>
              <a:t>YOU</a:t>
            </a:r>
          </a:p>
          <a:p>
            <a:pPr marL="355600" algn="ctr">
              <a:lnSpc>
                <a:spcPct val="100000"/>
              </a:lnSpc>
              <a:spcBef>
                <a:spcPts val="720"/>
              </a:spcBef>
            </a:pPr>
            <a:r>
              <a:rPr spc="-5" dirty="0">
                <a:solidFill>
                  <a:srgbClr val="FF0000"/>
                </a:solidFill>
              </a:rPr>
              <a:t>ODM </a:t>
            </a:r>
            <a:r>
              <a:rPr spc="-35" dirty="0">
                <a:solidFill>
                  <a:srgbClr val="FF0000"/>
                </a:solidFill>
              </a:rPr>
              <a:t>EDUCATIONAL</a:t>
            </a:r>
            <a:r>
              <a:rPr spc="-8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GROUP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</TotalTime>
  <Words>578</Words>
  <Application>Microsoft Office PowerPoint</Application>
  <PresentationFormat>On-screen Show 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Carlito</vt:lpstr>
      <vt:lpstr>Office Theme</vt:lpstr>
      <vt:lpstr>THE JUDICIARY THE SUPREME COURT</vt:lpstr>
      <vt:lpstr>RECAPITULATION</vt:lpstr>
      <vt:lpstr>THE JUDICIARY THE UNIFIED INDIAN JUDICIARY                              session-3</vt:lpstr>
      <vt:lpstr>THE JUDICIARY LOK ADALATS</vt:lpstr>
      <vt:lpstr>THE JUDICIARY LOK ADALATS</vt:lpstr>
      <vt:lpstr>Home Assignments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Jancy Tom</dc:creator>
  <cp:lastModifiedBy>Jancy Tom</cp:lastModifiedBy>
  <cp:revision>3</cp:revision>
  <dcterms:created xsi:type="dcterms:W3CDTF">2021-08-23T09:41:39Z</dcterms:created>
  <dcterms:modified xsi:type="dcterms:W3CDTF">2021-12-17T16:58:22Z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2020-10-29T00:00:00Z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2021-08-23T00:00:00Z</vt:filetime>
  </property>
</Properties>
</file>