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4.jpg" ContentType="image/jpeg"/>
  <Override PartName="/ppt/media/image5.jpg" ContentType="image/jpeg"/>
  <Override PartName="/ppt/media/image6.jpg" ContentType="image/jpeg"/>
  <Override PartName="/ppt/media/image9.jpg" ContentType="image/jpeg"/>
  <Override PartName="/ppt/media/image10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8105D-1E5C-469B-AE3F-A0930FC718D0}" type="datetimeFigureOut">
              <a:rPr lang="en-IN" smtClean="0"/>
              <a:t>12-11-2021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484200-2565-4E96-B9A6-48ACC94E79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7539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484200-2565-4E96-B9A6-48ACC94E7985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00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5838494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4638" y="2472289"/>
            <a:ext cx="7354722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2094" y="1668583"/>
            <a:ext cx="8239810" cy="2830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405816"/>
            <a:ext cx="9144000" cy="1452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09282" y="228600"/>
            <a:ext cx="1883790" cy="11800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92401" y="2198065"/>
            <a:ext cx="5822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Nationalist </a:t>
            </a:r>
            <a:r>
              <a:rPr sz="2800" spc="-15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sz="2800" spc="5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3493134"/>
            <a:ext cx="490791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9717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rlito"/>
                <a:cs typeface="Carlito"/>
              </a:rPr>
              <a:t>SUBJECT </a:t>
            </a:r>
            <a:r>
              <a:rPr sz="1800" b="1" dirty="0">
                <a:latin typeface="Carlito"/>
                <a:cs typeface="Carlito"/>
              </a:rPr>
              <a:t>: </a:t>
            </a:r>
            <a:r>
              <a:rPr sz="1800" b="1" spc="-15" dirty="0">
                <a:latin typeface="Carlito"/>
                <a:cs typeface="Carlito"/>
              </a:rPr>
              <a:t>HISOTRY  </a:t>
            </a:r>
            <a:r>
              <a:rPr sz="1800" b="1" spc="-5" dirty="0">
                <a:latin typeface="Carlito"/>
                <a:cs typeface="Carlito"/>
              </a:rPr>
              <a:t>CHAPTER</a:t>
            </a:r>
            <a:r>
              <a:rPr sz="1800" b="1" spc="-85" dirty="0">
                <a:latin typeface="Carlito"/>
                <a:cs typeface="Carlito"/>
              </a:rPr>
              <a:t> </a:t>
            </a:r>
            <a:r>
              <a:rPr sz="1800" b="1" spc="-5" dirty="0">
                <a:latin typeface="Carlito"/>
                <a:cs typeface="Carlito"/>
              </a:rPr>
              <a:t>NUMBER:13</a:t>
            </a:r>
            <a:endParaRPr sz="18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5" dirty="0">
                <a:latin typeface="Carlito"/>
                <a:cs typeface="Carlito"/>
              </a:rPr>
              <a:t>CHAPTER </a:t>
            </a:r>
            <a:r>
              <a:rPr sz="1800" b="1" dirty="0">
                <a:latin typeface="Carlito"/>
                <a:cs typeface="Carlito"/>
              </a:rPr>
              <a:t>NAME : </a:t>
            </a:r>
            <a:r>
              <a:rPr sz="1800" b="1" spc="-5" dirty="0">
                <a:latin typeface="Carlito"/>
                <a:cs typeface="Carlito"/>
              </a:rPr>
              <a:t>The Nationalist Movement</a:t>
            </a:r>
            <a:r>
              <a:rPr sz="1800" b="1" spc="-145" dirty="0">
                <a:latin typeface="Carlito"/>
                <a:cs typeface="Carlito"/>
              </a:rPr>
              <a:t> </a:t>
            </a:r>
            <a:r>
              <a:rPr sz="1800" b="1" dirty="0">
                <a:latin typeface="Carlito"/>
                <a:cs typeface="Carlito"/>
              </a:rPr>
              <a:t>(1885-  </a:t>
            </a:r>
            <a:r>
              <a:rPr sz="1800" b="1" spc="-5" dirty="0">
                <a:latin typeface="Carlito"/>
                <a:cs typeface="Carlito"/>
              </a:rPr>
              <a:t>1919)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B2668-66DE-4BFF-A53D-E45394A72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54222"/>
            <a:ext cx="6629400" cy="536378"/>
          </a:xfrm>
        </p:spPr>
        <p:txBody>
          <a:bodyPr/>
          <a:lstStyle/>
          <a:p>
            <a:r>
              <a:rPr lang="en-IN" sz="2000" dirty="0">
                <a:solidFill>
                  <a:srgbClr val="FF0000"/>
                </a:solidFill>
              </a:rPr>
              <a:t>RECAPITULATION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22218-B960-4295-92EB-B3D6C2C64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" y="1523999"/>
            <a:ext cx="8839200" cy="4648201"/>
          </a:xfrm>
        </p:spPr>
        <p:txBody>
          <a:bodyPr/>
          <a:lstStyle/>
          <a:p>
            <a:r>
              <a:rPr lang="en-IN" dirty="0"/>
              <a:t>1.Who was responsible for the Partition of Bengal?</a:t>
            </a:r>
          </a:p>
          <a:p>
            <a:endParaRPr lang="en-IN" dirty="0"/>
          </a:p>
          <a:p>
            <a:r>
              <a:rPr lang="en-IN" dirty="0"/>
              <a:t>2.What was the reason for the partition of Bengal?</a:t>
            </a:r>
          </a:p>
          <a:p>
            <a:endParaRPr lang="en-IN" dirty="0"/>
          </a:p>
          <a:p>
            <a:r>
              <a:rPr lang="en-IN" dirty="0"/>
              <a:t>3.Name two anti-partition movement ?</a:t>
            </a:r>
          </a:p>
          <a:p>
            <a:endParaRPr lang="en-IN" dirty="0"/>
          </a:p>
          <a:p>
            <a:r>
              <a:rPr lang="en-IN" dirty="0"/>
              <a:t>4.What do you mean by Boycott movement?</a:t>
            </a:r>
          </a:p>
          <a:p>
            <a:endParaRPr lang="en-IN" dirty="0"/>
          </a:p>
          <a:p>
            <a:r>
              <a:rPr lang="en-IN" dirty="0"/>
              <a:t>5. What do you mean by Swadeshi movement?</a:t>
            </a:r>
          </a:p>
          <a:p>
            <a:endParaRPr lang="en-IN" dirty="0"/>
          </a:p>
          <a:p>
            <a:r>
              <a:rPr lang="en-IN" dirty="0"/>
              <a:t>6.At which congress session the congress declared attainment of Swaraj was its main objective?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?</a:t>
            </a: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CF7FB22C-76E8-488C-B4E6-94063B263E42}"/>
              </a:ext>
            </a:extLst>
          </p:cNvPr>
          <p:cNvSpPr/>
          <p:nvPr/>
        </p:nvSpPr>
        <p:spPr>
          <a:xfrm>
            <a:off x="7239000" y="314493"/>
            <a:ext cx="1676400" cy="10571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58387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6498" y="61975"/>
            <a:ext cx="3587750" cy="60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0" spc="-5" dirty="0">
                <a:solidFill>
                  <a:srgbClr val="FF0000"/>
                </a:solidFill>
                <a:latin typeface="Carlito"/>
                <a:cs typeface="Carlito"/>
              </a:rPr>
              <a:t>The Nationalist</a:t>
            </a:r>
            <a:r>
              <a:rPr sz="2000" b="0" spc="-10" dirty="0">
                <a:solidFill>
                  <a:srgbClr val="FF0000"/>
                </a:solidFill>
                <a:latin typeface="Carlito"/>
                <a:cs typeface="Carlito"/>
              </a:rPr>
              <a:t> Movement</a:t>
            </a: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b="0" spc="-10" dirty="0">
                <a:latin typeface="Carlito"/>
                <a:cs typeface="Carlito"/>
              </a:rPr>
              <a:t>Reasons </a:t>
            </a:r>
            <a:r>
              <a:rPr sz="1800" b="0" spc="-15" dirty="0">
                <a:latin typeface="Carlito"/>
                <a:cs typeface="Carlito"/>
              </a:rPr>
              <a:t>for </a:t>
            </a:r>
            <a:r>
              <a:rPr sz="1800" b="0" spc="-5" dirty="0">
                <a:latin typeface="Carlito"/>
                <a:cs typeface="Carlito"/>
              </a:rPr>
              <a:t>the </a:t>
            </a:r>
            <a:r>
              <a:rPr sz="1800" b="0" spc="-10" dirty="0">
                <a:latin typeface="Carlito"/>
                <a:cs typeface="Carlito"/>
              </a:rPr>
              <a:t>growth </a:t>
            </a:r>
            <a:r>
              <a:rPr sz="1800" b="0" spc="-5" dirty="0">
                <a:latin typeface="Carlito"/>
                <a:cs typeface="Carlito"/>
              </a:rPr>
              <a:t>of</a:t>
            </a:r>
            <a:r>
              <a:rPr sz="1800" b="0" spc="-10" dirty="0">
                <a:latin typeface="Carlito"/>
                <a:cs typeface="Carlito"/>
              </a:rPr>
              <a:t> </a:t>
            </a:r>
            <a:r>
              <a:rPr sz="1800" b="0" spc="-5" dirty="0">
                <a:latin typeface="Carlito"/>
                <a:cs typeface="Carlito"/>
              </a:rPr>
              <a:t>Nationalism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53000" y="61975"/>
            <a:ext cx="2739228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session</a:t>
            </a:r>
            <a:r>
              <a:rPr sz="2000" spc="-3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--3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3039" y="876147"/>
            <a:ext cx="8629701" cy="3096552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Split in the</a:t>
            </a:r>
            <a:r>
              <a:rPr sz="2000" b="1" u="heavy" spc="-7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Congress</a:t>
            </a:r>
            <a:endParaRPr sz="2000" dirty="0">
              <a:latin typeface="Carlito"/>
              <a:cs typeface="Carlito"/>
            </a:endParaRPr>
          </a:p>
          <a:p>
            <a:pPr marL="355600" marR="19685">
              <a:lnSpc>
                <a:spcPct val="114999"/>
              </a:lnSpc>
            </a:pPr>
            <a:r>
              <a:rPr sz="1400" spc="-5" dirty="0">
                <a:latin typeface="Carlito"/>
                <a:cs typeface="Carlito"/>
              </a:rPr>
              <a:t>The </a:t>
            </a:r>
            <a:r>
              <a:rPr sz="1400" dirty="0">
                <a:latin typeface="Carlito"/>
                <a:cs typeface="Carlito"/>
              </a:rPr>
              <a:t>Radicals </a:t>
            </a:r>
            <a:r>
              <a:rPr sz="1400" spc="-10" dirty="0">
                <a:latin typeface="Carlito"/>
                <a:cs typeface="Carlito"/>
              </a:rPr>
              <a:t>took </a:t>
            </a:r>
            <a:r>
              <a:rPr sz="1400" spc="-15" dirty="0">
                <a:latin typeface="Carlito"/>
                <a:cs typeface="Carlito"/>
              </a:rPr>
              <a:t>Swaraj to </a:t>
            </a:r>
            <a:r>
              <a:rPr sz="1400" dirty="0">
                <a:latin typeface="Carlito"/>
                <a:cs typeface="Carlito"/>
              </a:rPr>
              <a:t>mean </a:t>
            </a:r>
            <a:r>
              <a:rPr sz="1400" spc="-10" dirty="0">
                <a:latin typeface="Carlito"/>
                <a:cs typeface="Carlito"/>
              </a:rPr>
              <a:t>total </a:t>
            </a:r>
            <a:r>
              <a:rPr sz="1400" spc="-5" dirty="0">
                <a:latin typeface="Carlito"/>
                <a:cs typeface="Carlito"/>
              </a:rPr>
              <a:t>freedom </a:t>
            </a:r>
            <a:r>
              <a:rPr sz="1400" spc="-15" dirty="0">
                <a:latin typeface="Carlito"/>
                <a:cs typeface="Carlito"/>
              </a:rPr>
              <a:t>from </a:t>
            </a:r>
            <a:r>
              <a:rPr sz="1400" dirty="0">
                <a:latin typeface="Carlito"/>
                <a:cs typeface="Carlito"/>
              </a:rPr>
              <a:t>the </a:t>
            </a:r>
            <a:r>
              <a:rPr sz="1400" spc="-5" dirty="0">
                <a:latin typeface="Carlito"/>
                <a:cs typeface="Carlito"/>
              </a:rPr>
              <a:t>British domination,  while </a:t>
            </a:r>
            <a:r>
              <a:rPr sz="1400" dirty="0">
                <a:latin typeface="Carlito"/>
                <a:cs typeface="Carlito"/>
              </a:rPr>
              <a:t>the </a:t>
            </a:r>
            <a:r>
              <a:rPr sz="1400" spc="-10" dirty="0">
                <a:latin typeface="Carlito"/>
                <a:cs typeface="Carlito"/>
              </a:rPr>
              <a:t>moderates </a:t>
            </a:r>
            <a:r>
              <a:rPr sz="1400" spc="-5" dirty="0">
                <a:latin typeface="Carlito"/>
                <a:cs typeface="Carlito"/>
              </a:rPr>
              <a:t>meant </a:t>
            </a:r>
            <a:r>
              <a:rPr sz="1400" dirty="0">
                <a:latin typeface="Carlito"/>
                <a:cs typeface="Carlito"/>
              </a:rPr>
              <a:t>an </a:t>
            </a:r>
            <a:r>
              <a:rPr sz="1400" spc="-5" dirty="0">
                <a:latin typeface="Carlito"/>
                <a:cs typeface="Carlito"/>
              </a:rPr>
              <a:t>increased </a:t>
            </a:r>
            <a:r>
              <a:rPr sz="1400" spc="-15" dirty="0">
                <a:latin typeface="Carlito"/>
                <a:cs typeface="Carlito"/>
              </a:rPr>
              <a:t>role for </a:t>
            </a:r>
            <a:r>
              <a:rPr sz="1400" dirty="0">
                <a:latin typeface="Carlito"/>
                <a:cs typeface="Carlito"/>
              </a:rPr>
              <a:t>Indians in </a:t>
            </a:r>
            <a:r>
              <a:rPr sz="1400" spc="-5" dirty="0">
                <a:latin typeface="Carlito"/>
                <a:cs typeface="Carlito"/>
              </a:rPr>
              <a:t>British  </a:t>
            </a:r>
            <a:r>
              <a:rPr sz="1400" spc="-10" dirty="0">
                <a:latin typeface="Carlito"/>
                <a:cs typeface="Carlito"/>
              </a:rPr>
              <a:t>administration. </a:t>
            </a:r>
            <a:r>
              <a:rPr sz="1400" spc="-5" dirty="0">
                <a:latin typeface="Carlito"/>
                <a:cs typeface="Carlito"/>
              </a:rPr>
              <a:t>The </a:t>
            </a:r>
            <a:r>
              <a:rPr sz="1400" spc="-10" dirty="0">
                <a:latin typeface="Carlito"/>
                <a:cs typeface="Carlito"/>
              </a:rPr>
              <a:t>Moderates </a:t>
            </a:r>
            <a:r>
              <a:rPr sz="1400" spc="-5" dirty="0">
                <a:latin typeface="Carlito"/>
                <a:cs typeface="Carlito"/>
              </a:rPr>
              <a:t>accepted </a:t>
            </a:r>
            <a:r>
              <a:rPr sz="1400" dirty="0">
                <a:latin typeface="Carlito"/>
                <a:cs typeface="Carlito"/>
              </a:rPr>
              <a:t>the </a:t>
            </a:r>
            <a:r>
              <a:rPr sz="1400" spc="-5" dirty="0">
                <a:latin typeface="Carlito"/>
                <a:cs typeface="Carlito"/>
              </a:rPr>
              <a:t>Swadeshi </a:t>
            </a:r>
            <a:r>
              <a:rPr sz="1400" spc="-10" dirty="0">
                <a:latin typeface="Carlito"/>
                <a:cs typeface="Carlito"/>
              </a:rPr>
              <a:t>Movement </a:t>
            </a:r>
            <a:r>
              <a:rPr sz="1400" dirty="0">
                <a:latin typeface="Carlito"/>
                <a:cs typeface="Carlito"/>
              </a:rPr>
              <a:t>but  </a:t>
            </a:r>
            <a:r>
              <a:rPr sz="1400" spc="-10" dirty="0">
                <a:latin typeface="Carlito"/>
                <a:cs typeface="Carlito"/>
              </a:rPr>
              <a:t>refused </a:t>
            </a:r>
            <a:r>
              <a:rPr sz="1400" spc="-15" dirty="0">
                <a:latin typeface="Carlito"/>
                <a:cs typeface="Carlito"/>
              </a:rPr>
              <a:t>to </a:t>
            </a:r>
            <a:r>
              <a:rPr sz="1400" dirty="0">
                <a:latin typeface="Carlito"/>
                <a:cs typeface="Carlito"/>
              </a:rPr>
              <a:t>accept the </a:t>
            </a:r>
            <a:r>
              <a:rPr sz="1400" spc="-10" dirty="0">
                <a:latin typeface="Carlito"/>
                <a:cs typeface="Carlito"/>
              </a:rPr>
              <a:t>Boycott Movement. </a:t>
            </a:r>
            <a:r>
              <a:rPr sz="1400" dirty="0">
                <a:latin typeface="Carlito"/>
                <a:cs typeface="Carlito"/>
              </a:rPr>
              <a:t>Radicals </a:t>
            </a:r>
            <a:r>
              <a:rPr sz="1400" spc="-15" dirty="0">
                <a:latin typeface="Carlito"/>
                <a:cs typeface="Carlito"/>
              </a:rPr>
              <a:t>wanted to stop </a:t>
            </a:r>
            <a:r>
              <a:rPr sz="1400" dirty="0">
                <a:latin typeface="Carlito"/>
                <a:cs typeface="Carlito"/>
              </a:rPr>
              <a:t>in the  </a:t>
            </a:r>
            <a:r>
              <a:rPr sz="1400" spc="-5" dirty="0">
                <a:latin typeface="Carlito"/>
                <a:cs typeface="Carlito"/>
              </a:rPr>
              <a:t>Congress </a:t>
            </a:r>
            <a:r>
              <a:rPr sz="1400" dirty="0">
                <a:latin typeface="Carlito"/>
                <a:cs typeface="Carlito"/>
              </a:rPr>
              <a:t>in</a:t>
            </a:r>
            <a:r>
              <a:rPr sz="1400" spc="-4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1907.</a:t>
            </a:r>
            <a:endParaRPr lang="en-IN" sz="1400" dirty="0">
              <a:latin typeface="Carlito"/>
              <a:cs typeface="Carlito"/>
            </a:endParaRPr>
          </a:p>
          <a:p>
            <a:pPr marL="355600" marR="19685">
              <a:lnSpc>
                <a:spcPct val="114999"/>
              </a:lnSpc>
            </a:pPr>
            <a:endParaRPr sz="14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Rise of</a:t>
            </a:r>
            <a:r>
              <a:rPr sz="1400" b="1" u="heavy" spc="-3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Revolutionaries</a:t>
            </a:r>
            <a:endParaRPr sz="1400" dirty="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</a:pPr>
            <a:r>
              <a:rPr sz="1400" dirty="0">
                <a:latin typeface="Carlito"/>
                <a:cs typeface="Carlito"/>
              </a:rPr>
              <a:t>In </a:t>
            </a:r>
            <a:r>
              <a:rPr sz="1400" spc="-5" dirty="0">
                <a:latin typeface="Carlito"/>
                <a:cs typeface="Carlito"/>
              </a:rPr>
              <a:t>response </a:t>
            </a:r>
            <a:r>
              <a:rPr sz="1400" spc="-15" dirty="0">
                <a:latin typeface="Carlito"/>
                <a:cs typeface="Carlito"/>
              </a:rPr>
              <a:t>to </a:t>
            </a:r>
            <a:r>
              <a:rPr sz="1400" dirty="0">
                <a:latin typeface="Carlito"/>
                <a:cs typeface="Carlito"/>
              </a:rPr>
              <a:t>the </a:t>
            </a:r>
            <a:r>
              <a:rPr sz="1400" spc="-10" dirty="0">
                <a:latin typeface="Carlito"/>
                <a:cs typeface="Carlito"/>
              </a:rPr>
              <a:t>anti- </a:t>
            </a:r>
            <a:r>
              <a:rPr sz="1400" spc="-10" dirty="0">
                <a:latin typeface="Arial"/>
                <a:cs typeface="Arial"/>
              </a:rPr>
              <a:t>partition </a:t>
            </a:r>
            <a:r>
              <a:rPr sz="1400" spc="-70" dirty="0">
                <a:latin typeface="Arial"/>
                <a:cs typeface="Arial"/>
              </a:rPr>
              <a:t>movement </a:t>
            </a:r>
            <a:r>
              <a:rPr sz="1400" spc="-25" dirty="0">
                <a:latin typeface="Arial"/>
                <a:cs typeface="Arial"/>
              </a:rPr>
              <a:t>in </a:t>
            </a:r>
            <a:r>
              <a:rPr sz="1400" spc="-120" dirty="0">
                <a:latin typeface="Arial"/>
                <a:cs typeface="Arial"/>
              </a:rPr>
              <a:t>Bengal, </a:t>
            </a:r>
            <a:r>
              <a:rPr sz="1400" spc="-100" dirty="0">
                <a:latin typeface="Arial"/>
                <a:cs typeface="Arial"/>
              </a:rPr>
              <a:t>Lord </a:t>
            </a:r>
            <a:r>
              <a:rPr sz="1400" spc="-135" dirty="0">
                <a:latin typeface="Arial"/>
                <a:cs typeface="Arial"/>
              </a:rPr>
              <a:t>Curzon’s  </a:t>
            </a:r>
            <a:r>
              <a:rPr sz="1400" spc="-10" dirty="0">
                <a:latin typeface="Carlito"/>
                <a:cs typeface="Carlito"/>
              </a:rPr>
              <a:t>administration </a:t>
            </a:r>
            <a:r>
              <a:rPr sz="1400" dirty="0">
                <a:latin typeface="Carlito"/>
                <a:cs typeface="Carlito"/>
              </a:rPr>
              <a:t>unleashed a </a:t>
            </a:r>
            <a:r>
              <a:rPr sz="1400" spc="-5" dirty="0">
                <a:latin typeface="Carlito"/>
                <a:cs typeface="Carlito"/>
              </a:rPr>
              <a:t>policy of repression. Thousands of swadeshi  </a:t>
            </a:r>
            <a:r>
              <a:rPr sz="1400" spc="-20" dirty="0">
                <a:latin typeface="Carlito"/>
                <a:cs typeface="Carlito"/>
              </a:rPr>
              <a:t>workers, </a:t>
            </a:r>
            <a:r>
              <a:rPr sz="1400" spc="-5" dirty="0">
                <a:latin typeface="Carlito"/>
                <a:cs typeface="Carlito"/>
              </a:rPr>
              <a:t>students </a:t>
            </a:r>
            <a:r>
              <a:rPr sz="1400" dirty="0">
                <a:latin typeface="Carlito"/>
                <a:cs typeface="Carlito"/>
              </a:rPr>
              <a:t>and </a:t>
            </a:r>
            <a:r>
              <a:rPr sz="1400" spc="-5" dirty="0">
                <a:latin typeface="Carlito"/>
                <a:cs typeface="Carlito"/>
              </a:rPr>
              <a:t>ordinary people </a:t>
            </a:r>
            <a:r>
              <a:rPr sz="1400" spc="-15" dirty="0">
                <a:latin typeface="Carlito"/>
                <a:cs typeface="Carlito"/>
              </a:rPr>
              <a:t>were </a:t>
            </a:r>
            <a:r>
              <a:rPr sz="1400" spc="-10" dirty="0">
                <a:latin typeface="Carlito"/>
                <a:cs typeface="Carlito"/>
              </a:rPr>
              <a:t>prosecuted </a:t>
            </a:r>
            <a:r>
              <a:rPr sz="1400" dirty="0">
                <a:latin typeface="Carlito"/>
                <a:cs typeface="Carlito"/>
              </a:rPr>
              <a:t>and </a:t>
            </a:r>
            <a:r>
              <a:rPr sz="1400" spc="-5" dirty="0">
                <a:latin typeface="Carlito"/>
                <a:cs typeface="Carlito"/>
              </a:rPr>
              <a:t>imprisoned. The  freedom </a:t>
            </a:r>
            <a:r>
              <a:rPr sz="1400" dirty="0">
                <a:latin typeface="Carlito"/>
                <a:cs typeface="Carlito"/>
              </a:rPr>
              <a:t>of </a:t>
            </a:r>
            <a:r>
              <a:rPr sz="1400" spc="-10" dirty="0">
                <a:latin typeface="Carlito"/>
                <a:cs typeface="Carlito"/>
              </a:rPr>
              <a:t>press was </a:t>
            </a:r>
            <a:r>
              <a:rPr sz="1400" dirty="0">
                <a:latin typeface="Carlito"/>
                <a:cs typeface="Carlito"/>
              </a:rPr>
              <a:t>curbed. In 1908 </a:t>
            </a:r>
            <a:r>
              <a:rPr sz="1400" spc="-5" dirty="0">
                <a:latin typeface="Carlito"/>
                <a:cs typeface="Carlito"/>
              </a:rPr>
              <a:t>nine </a:t>
            </a:r>
            <a:r>
              <a:rPr sz="1400" spc="-10" dirty="0">
                <a:latin typeface="Carlito"/>
                <a:cs typeface="Carlito"/>
              </a:rPr>
              <a:t>prominent nationalist leaders </a:t>
            </a:r>
            <a:r>
              <a:rPr sz="1400" spc="-5" dirty="0">
                <a:latin typeface="Carlito"/>
                <a:cs typeface="Carlito"/>
              </a:rPr>
              <a:t>of  Bengal </a:t>
            </a:r>
            <a:r>
              <a:rPr sz="1400" spc="-15" dirty="0">
                <a:latin typeface="Carlito"/>
                <a:cs typeface="Carlito"/>
              </a:rPr>
              <a:t>were </a:t>
            </a:r>
            <a:r>
              <a:rPr sz="1400" spc="-5" dirty="0">
                <a:latin typeface="Carlito"/>
                <a:cs typeface="Carlito"/>
              </a:rPr>
              <a:t>deported. The people of Bengal </a:t>
            </a:r>
            <a:r>
              <a:rPr sz="1400" spc="-15" dirty="0">
                <a:latin typeface="Carlito"/>
                <a:cs typeface="Carlito"/>
              </a:rPr>
              <a:t>were </a:t>
            </a:r>
            <a:r>
              <a:rPr sz="1400" spc="-5" dirty="0">
                <a:latin typeface="Carlito"/>
                <a:cs typeface="Carlito"/>
              </a:rPr>
              <a:t>angered </a:t>
            </a:r>
            <a:r>
              <a:rPr sz="1400" dirty="0">
                <a:latin typeface="Carlito"/>
                <a:cs typeface="Carlito"/>
              </a:rPr>
              <a:t>and</a:t>
            </a:r>
            <a:r>
              <a:rPr sz="1400" spc="-15" dirty="0">
                <a:latin typeface="Carlito"/>
                <a:cs typeface="Carlito"/>
              </a:rPr>
              <a:t> frustrated.</a:t>
            </a:r>
            <a:endParaRPr sz="1400" dirty="0">
              <a:latin typeface="Carlito"/>
              <a:cs typeface="Carlito"/>
            </a:endParaRPr>
          </a:p>
          <a:p>
            <a:pPr marL="355600" marR="581025">
              <a:lnSpc>
                <a:spcPct val="114999"/>
              </a:lnSpc>
            </a:pPr>
            <a:r>
              <a:rPr sz="1400" spc="-5" dirty="0">
                <a:latin typeface="Carlito"/>
                <a:cs typeface="Carlito"/>
              </a:rPr>
              <a:t>Some of </a:t>
            </a:r>
            <a:r>
              <a:rPr sz="1400" dirty="0">
                <a:latin typeface="Carlito"/>
                <a:cs typeface="Carlito"/>
              </a:rPr>
              <a:t>them </a:t>
            </a:r>
            <a:r>
              <a:rPr sz="1400" spc="-15" dirty="0">
                <a:latin typeface="Carlito"/>
                <a:cs typeface="Carlito"/>
              </a:rPr>
              <a:t>were </a:t>
            </a:r>
            <a:r>
              <a:rPr sz="1400" spc="-5" dirty="0">
                <a:latin typeface="Carlito"/>
                <a:cs typeface="Carlito"/>
              </a:rPr>
              <a:t>soon </a:t>
            </a:r>
            <a:r>
              <a:rPr sz="1400" spc="-10" dirty="0">
                <a:latin typeface="Carlito"/>
                <a:cs typeface="Carlito"/>
              </a:rPr>
              <a:t>drawn </a:t>
            </a:r>
            <a:r>
              <a:rPr sz="1400" spc="-15" dirty="0">
                <a:latin typeface="Carlito"/>
                <a:cs typeface="Carlito"/>
              </a:rPr>
              <a:t>to </a:t>
            </a:r>
            <a:r>
              <a:rPr sz="1400" spc="-10" dirty="0">
                <a:latin typeface="Carlito"/>
                <a:cs typeface="Carlito"/>
              </a:rPr>
              <a:t>more violent </a:t>
            </a:r>
            <a:r>
              <a:rPr sz="1400" dirty="0">
                <a:latin typeface="Carlito"/>
                <a:cs typeface="Carlito"/>
              </a:rPr>
              <a:t>means </a:t>
            </a:r>
            <a:r>
              <a:rPr sz="1400" spc="-5" dirty="0">
                <a:latin typeface="Carlito"/>
                <a:cs typeface="Carlito"/>
              </a:rPr>
              <a:t>of </a:t>
            </a:r>
            <a:r>
              <a:rPr sz="1400" spc="-15" dirty="0">
                <a:latin typeface="Carlito"/>
                <a:cs typeface="Carlito"/>
              </a:rPr>
              <a:t>protest. </a:t>
            </a:r>
            <a:r>
              <a:rPr sz="1400" spc="-5" dirty="0">
                <a:latin typeface="Carlito"/>
                <a:cs typeface="Carlito"/>
              </a:rPr>
              <a:t>They  came </a:t>
            </a:r>
            <a:r>
              <a:rPr sz="1400" spc="-15" dirty="0">
                <a:latin typeface="Carlito"/>
                <a:cs typeface="Carlito"/>
              </a:rPr>
              <a:t>to </a:t>
            </a:r>
            <a:r>
              <a:rPr sz="1400" spc="-5" dirty="0">
                <a:latin typeface="Carlito"/>
                <a:cs typeface="Carlito"/>
              </a:rPr>
              <a:t>be called </a:t>
            </a:r>
            <a:r>
              <a:rPr sz="1400" dirty="0">
                <a:latin typeface="Carlito"/>
                <a:cs typeface="Carlito"/>
              </a:rPr>
              <a:t>the</a:t>
            </a:r>
            <a:r>
              <a:rPr sz="1400" spc="-15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Revolutionaries.</a:t>
            </a:r>
            <a:endParaRPr sz="1400" dirty="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590218" y="61975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A834BB-6642-48B6-A4A9-5DF91A762B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972699"/>
            <a:ext cx="2819400" cy="27329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7AAB07E-1DD1-4CD9-BBAD-136E82C047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962" y="3972698"/>
            <a:ext cx="3183940" cy="27329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2079813-40F0-4A2A-BC18-6DD4111A1A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665" y="3972700"/>
            <a:ext cx="2612336" cy="27328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350" y="372617"/>
            <a:ext cx="24987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1800" b="0" spc="-10" dirty="0">
                <a:solidFill>
                  <a:srgbClr val="FF0000"/>
                </a:solidFill>
                <a:latin typeface="Carlito"/>
                <a:cs typeface="Carlito"/>
              </a:rPr>
              <a:t>Nationalist</a:t>
            </a:r>
            <a:r>
              <a:rPr sz="1800" b="0" spc="-4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800" b="0" spc="-5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3039" y="868528"/>
            <a:ext cx="8569325" cy="1778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14999"/>
              </a:lnSpc>
              <a:spcBef>
                <a:spcPts val="100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Revolutionaries believed </a:t>
            </a:r>
            <a:r>
              <a:rPr sz="2000" dirty="0">
                <a:latin typeface="Carlito"/>
                <a:cs typeface="Carlito"/>
              </a:rPr>
              <a:t>in </a:t>
            </a:r>
            <a:r>
              <a:rPr sz="2000" spc="-5" dirty="0">
                <a:latin typeface="Carlito"/>
                <a:cs typeface="Carlito"/>
              </a:rPr>
              <a:t>using </a:t>
            </a:r>
            <a:r>
              <a:rPr sz="2000" spc="-15" dirty="0">
                <a:latin typeface="Carlito"/>
                <a:cs typeface="Carlito"/>
              </a:rPr>
              <a:t>force to </a:t>
            </a:r>
            <a:r>
              <a:rPr sz="2000" spc="-10" dirty="0">
                <a:latin typeface="Carlito"/>
                <a:cs typeface="Carlito"/>
              </a:rPr>
              <a:t>achieve </a:t>
            </a:r>
            <a:r>
              <a:rPr sz="2000" dirty="0">
                <a:latin typeface="Carlito"/>
                <a:cs typeface="Carlito"/>
              </a:rPr>
              <a:t>their </a:t>
            </a:r>
            <a:r>
              <a:rPr sz="2000" spc="-10" dirty="0">
                <a:latin typeface="Carlito"/>
                <a:cs typeface="Carlito"/>
              </a:rPr>
              <a:t>objective </a:t>
            </a:r>
            <a:r>
              <a:rPr sz="2000" spc="-5" dirty="0">
                <a:latin typeface="Carlito"/>
                <a:cs typeface="Carlito"/>
              </a:rPr>
              <a:t>of  </a:t>
            </a:r>
            <a:r>
              <a:rPr sz="2000" dirty="0">
                <a:latin typeface="Carlito"/>
                <a:cs typeface="Carlito"/>
              </a:rPr>
              <a:t>independence </a:t>
            </a:r>
            <a:r>
              <a:rPr sz="2000" spc="-15" dirty="0">
                <a:latin typeface="Carlito"/>
                <a:cs typeface="Carlito"/>
              </a:rPr>
              <a:t>from foreign </a:t>
            </a:r>
            <a:r>
              <a:rPr sz="2000" spc="-5" dirty="0">
                <a:latin typeface="Carlito"/>
                <a:cs typeface="Carlito"/>
              </a:rPr>
              <a:t>rule. </a:t>
            </a:r>
            <a:r>
              <a:rPr sz="2000" dirty="0">
                <a:latin typeface="Carlito"/>
                <a:cs typeface="Carlito"/>
              </a:rPr>
              <a:t>In the </a:t>
            </a:r>
            <a:r>
              <a:rPr sz="2000" spc="-10" dirty="0">
                <a:latin typeface="Carlito"/>
                <a:cs typeface="Carlito"/>
              </a:rPr>
              <a:t>process </a:t>
            </a:r>
            <a:r>
              <a:rPr sz="2000" spc="-5" dirty="0">
                <a:latin typeface="Carlito"/>
                <a:cs typeface="Carlito"/>
              </a:rPr>
              <a:t>they killed </a:t>
            </a:r>
            <a:r>
              <a:rPr sz="2000" spc="-10" dirty="0">
                <a:latin typeface="Carlito"/>
                <a:cs typeface="Carlito"/>
              </a:rPr>
              <a:t>many </a:t>
            </a:r>
            <a:r>
              <a:rPr sz="2000" spc="-5" dirty="0">
                <a:latin typeface="Carlito"/>
                <a:cs typeface="Carlito"/>
              </a:rPr>
              <a:t>British people.  </a:t>
            </a:r>
            <a:r>
              <a:rPr sz="2000" spc="-10" dirty="0">
                <a:latin typeface="Carlito"/>
                <a:cs typeface="Carlito"/>
              </a:rPr>
              <a:t>Prominent revolutionary leaders </a:t>
            </a:r>
            <a:r>
              <a:rPr sz="2000" spc="-15" dirty="0">
                <a:latin typeface="Carlito"/>
                <a:cs typeface="Carlito"/>
              </a:rPr>
              <a:t>were </a:t>
            </a:r>
            <a:r>
              <a:rPr sz="2000" spc="-5" dirty="0">
                <a:latin typeface="Carlito"/>
                <a:cs typeface="Carlito"/>
              </a:rPr>
              <a:t>Khudiram </a:t>
            </a:r>
            <a:r>
              <a:rPr sz="2000" dirty="0">
                <a:latin typeface="Carlito"/>
                <a:cs typeface="Carlito"/>
              </a:rPr>
              <a:t>Bose, </a:t>
            </a:r>
            <a:r>
              <a:rPr sz="2000" spc="-15" dirty="0">
                <a:latin typeface="Carlito"/>
                <a:cs typeface="Carlito"/>
              </a:rPr>
              <a:t>Praffulla </a:t>
            </a:r>
            <a:r>
              <a:rPr sz="2000" spc="-5" dirty="0">
                <a:latin typeface="Carlito"/>
                <a:cs typeface="Carlito"/>
              </a:rPr>
              <a:t>Chaki </a:t>
            </a:r>
            <a:r>
              <a:rPr sz="2000" dirty="0">
                <a:latin typeface="Carlito"/>
                <a:cs typeface="Carlito"/>
              </a:rPr>
              <a:t>in </a:t>
            </a:r>
            <a:r>
              <a:rPr sz="2000" spc="-5" dirty="0">
                <a:latin typeface="Carlito"/>
                <a:cs typeface="Carlito"/>
              </a:rPr>
              <a:t>Bengal,  </a:t>
            </a:r>
            <a:r>
              <a:rPr sz="2000" spc="-10" dirty="0">
                <a:latin typeface="Carlito"/>
                <a:cs typeface="Carlito"/>
              </a:rPr>
              <a:t>VO </a:t>
            </a:r>
            <a:r>
              <a:rPr sz="2000" spc="-5" dirty="0">
                <a:latin typeface="Carlito"/>
                <a:cs typeface="Carlito"/>
              </a:rPr>
              <a:t>Chidambarum Pillai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20" dirty="0">
                <a:latin typeface="Carlito"/>
                <a:cs typeface="Carlito"/>
              </a:rPr>
              <a:t>Vanchi </a:t>
            </a:r>
            <a:r>
              <a:rPr sz="2000" spc="-10" dirty="0">
                <a:latin typeface="Carlito"/>
                <a:cs typeface="Carlito"/>
              </a:rPr>
              <a:t>Aiyar </a:t>
            </a:r>
            <a:r>
              <a:rPr sz="2000" dirty="0">
                <a:latin typeface="Carlito"/>
                <a:cs typeface="Carlito"/>
              </a:rPr>
              <a:t>in </a:t>
            </a:r>
            <a:r>
              <a:rPr sz="2000" spc="-5" dirty="0">
                <a:latin typeface="Carlito"/>
                <a:cs typeface="Carlito"/>
              </a:rPr>
              <a:t>Madras, VD </a:t>
            </a:r>
            <a:r>
              <a:rPr sz="2000" spc="-10" dirty="0">
                <a:latin typeface="Carlito"/>
                <a:cs typeface="Carlito"/>
              </a:rPr>
              <a:t>Sarvarkar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Bhikaji  Cama </a:t>
            </a:r>
            <a:r>
              <a:rPr sz="2000" dirty="0">
                <a:latin typeface="Carlito"/>
                <a:cs typeface="Carlito"/>
              </a:rPr>
              <a:t>in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Maharashtra.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2743212"/>
            <a:ext cx="3201543" cy="33157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733800" y="2743200"/>
            <a:ext cx="3284601" cy="33426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597128" y="114559"/>
            <a:ext cx="1232522" cy="8158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316484"/>
            <a:ext cx="52482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2400" b="0" spc="-10" dirty="0">
                <a:solidFill>
                  <a:srgbClr val="FF0000"/>
                </a:solidFill>
                <a:latin typeface="Carlito"/>
                <a:cs typeface="Carlito"/>
              </a:rPr>
              <a:t>Nationalist Movement</a:t>
            </a:r>
            <a:r>
              <a:rPr sz="2400" b="0" spc="-3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b="0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0550" y="1088430"/>
            <a:ext cx="8301964" cy="314881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</a:t>
            </a:r>
            <a:r>
              <a:rPr sz="16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Morley- 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Minto</a:t>
            </a:r>
            <a:r>
              <a:rPr sz="1600" u="heavy" spc="-4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Reforms</a:t>
            </a:r>
            <a:endParaRPr sz="1600" dirty="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British responded by recalling </a:t>
            </a:r>
            <a:r>
              <a:rPr sz="1600" spc="-10" dirty="0">
                <a:latin typeface="Carlito"/>
                <a:cs typeface="Carlito"/>
              </a:rPr>
              <a:t>Lord </a:t>
            </a:r>
            <a:r>
              <a:rPr sz="1600" spc="-15" dirty="0">
                <a:latin typeface="Carlito"/>
                <a:cs typeface="Carlito"/>
              </a:rPr>
              <a:t>Curzon  to </a:t>
            </a:r>
            <a:r>
              <a:rPr sz="1600" dirty="0">
                <a:latin typeface="Carlito"/>
                <a:cs typeface="Carlito"/>
              </a:rPr>
              <a:t>England. </a:t>
            </a:r>
            <a:r>
              <a:rPr sz="1600" spc="-10" dirty="0">
                <a:latin typeface="Carlito"/>
                <a:cs typeface="Carlito"/>
              </a:rPr>
              <a:t>Minto </a:t>
            </a:r>
            <a:r>
              <a:rPr sz="1600" dirty="0">
                <a:latin typeface="Carlito"/>
                <a:cs typeface="Carlito"/>
              </a:rPr>
              <a:t>succeeded him as </a:t>
            </a:r>
            <a:r>
              <a:rPr sz="1600" spc="-10" dirty="0">
                <a:latin typeface="Carlito"/>
                <a:cs typeface="Carlito"/>
              </a:rPr>
              <a:t>Viceroy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dirty="0">
                <a:latin typeface="Carlito"/>
                <a:cs typeface="Carlito"/>
              </a:rPr>
              <a:t>India, Along </a:t>
            </a:r>
            <a:r>
              <a:rPr sz="1600" spc="-5" dirty="0">
                <a:latin typeface="Carlito"/>
                <a:cs typeface="Carlito"/>
              </a:rPr>
              <a:t>with John </a:t>
            </a:r>
            <a:r>
              <a:rPr sz="1600" spc="-25" dirty="0">
                <a:latin typeface="Carlito"/>
                <a:cs typeface="Carlito"/>
              </a:rPr>
              <a:t>Morely, 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secretary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spc="-15" dirty="0">
                <a:latin typeface="Carlito"/>
                <a:cs typeface="Carlito"/>
              </a:rPr>
              <a:t>State </a:t>
            </a:r>
            <a:r>
              <a:rPr sz="1600" dirty="0">
                <a:latin typeface="Carlito"/>
                <a:cs typeface="Carlito"/>
              </a:rPr>
              <a:t>in England. </a:t>
            </a:r>
            <a:r>
              <a:rPr sz="1600" spc="-10" dirty="0">
                <a:latin typeface="Carlito"/>
                <a:cs typeface="Carlito"/>
              </a:rPr>
              <a:t>Minto drew </a:t>
            </a:r>
            <a:r>
              <a:rPr sz="1600" spc="-5" dirty="0">
                <a:latin typeface="Carlito"/>
                <a:cs typeface="Carlito"/>
              </a:rPr>
              <a:t>up </a:t>
            </a:r>
            <a:r>
              <a:rPr sz="1600" dirty="0">
                <a:latin typeface="Carlito"/>
                <a:cs typeface="Carlito"/>
              </a:rPr>
              <a:t>a plan </a:t>
            </a:r>
            <a:r>
              <a:rPr sz="1600" spc="-15" dirty="0">
                <a:latin typeface="Carlito"/>
                <a:cs typeface="Carlito"/>
              </a:rPr>
              <a:t>to </a:t>
            </a:r>
            <a:r>
              <a:rPr sz="1600" spc="-5" dirty="0">
                <a:latin typeface="Carlito"/>
                <a:cs typeface="Carlito"/>
              </a:rPr>
              <a:t>win back </a:t>
            </a:r>
            <a:r>
              <a:rPr sz="1600" dirty="0">
                <a:latin typeface="Carlito"/>
                <a:cs typeface="Carlito"/>
              </a:rPr>
              <a:t>the  </a:t>
            </a:r>
            <a:r>
              <a:rPr sz="1600" spc="-5" dirty="0">
                <a:latin typeface="Carlito"/>
                <a:cs typeface="Carlito"/>
              </a:rPr>
              <a:t>goodwill of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Indians. This </a:t>
            </a:r>
            <a:r>
              <a:rPr sz="1600" dirty="0">
                <a:latin typeface="Carlito"/>
                <a:cs typeface="Carlito"/>
              </a:rPr>
              <a:t>plan </a:t>
            </a:r>
            <a:r>
              <a:rPr sz="1600" spc="-5" dirty="0">
                <a:latin typeface="Carlito"/>
                <a:cs typeface="Carlito"/>
              </a:rPr>
              <a:t>came </a:t>
            </a:r>
            <a:r>
              <a:rPr sz="1600" spc="-10" dirty="0">
                <a:latin typeface="Carlito"/>
                <a:cs typeface="Carlito"/>
              </a:rPr>
              <a:t>to </a:t>
            </a:r>
            <a:r>
              <a:rPr sz="1600" dirty="0">
                <a:latin typeface="Carlito"/>
                <a:cs typeface="Carlito"/>
              </a:rPr>
              <a:t>known as India Council Act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dirty="0">
                <a:latin typeface="Carlito"/>
                <a:cs typeface="Carlito"/>
              </a:rPr>
              <a:t>1909  or the </a:t>
            </a:r>
            <a:r>
              <a:rPr sz="1600" spc="-5" dirty="0">
                <a:latin typeface="Carlito"/>
                <a:cs typeface="Carlito"/>
              </a:rPr>
              <a:t>Morley- </a:t>
            </a:r>
            <a:r>
              <a:rPr sz="1600" spc="-10" dirty="0">
                <a:latin typeface="Carlito"/>
                <a:cs typeface="Carlito"/>
              </a:rPr>
              <a:t>Minto </a:t>
            </a:r>
            <a:r>
              <a:rPr sz="1600" spc="-15" dirty="0">
                <a:latin typeface="Carlito"/>
                <a:cs typeface="Carlito"/>
              </a:rPr>
              <a:t>Reforms. </a:t>
            </a:r>
            <a:r>
              <a:rPr sz="1600" spc="-5" dirty="0">
                <a:latin typeface="Carlito"/>
                <a:cs typeface="Carlito"/>
              </a:rPr>
              <a:t>According </a:t>
            </a:r>
            <a:r>
              <a:rPr sz="1600" spc="-10" dirty="0">
                <a:latin typeface="Carlito"/>
                <a:cs typeface="Carlito"/>
              </a:rPr>
              <a:t>to </a:t>
            </a:r>
            <a:r>
              <a:rPr sz="1600" dirty="0">
                <a:latin typeface="Carlito"/>
                <a:cs typeface="Carlito"/>
              </a:rPr>
              <a:t>this</a:t>
            </a:r>
            <a:r>
              <a:rPr sz="1600" spc="-6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Act,</a:t>
            </a:r>
          </a:p>
          <a:p>
            <a:pPr marL="355600" marR="782955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dirty="0">
                <a:latin typeface="Carlito"/>
                <a:cs typeface="Carlito"/>
              </a:rPr>
              <a:t>number </a:t>
            </a:r>
            <a:r>
              <a:rPr sz="1600" spc="-5" dirty="0">
                <a:latin typeface="Carlito"/>
                <a:cs typeface="Carlito"/>
              </a:rPr>
              <a:t>of elected </a:t>
            </a:r>
            <a:r>
              <a:rPr sz="1600" spc="-10" dirty="0">
                <a:latin typeface="Carlito"/>
                <a:cs typeface="Carlito"/>
              </a:rPr>
              <a:t>members </a:t>
            </a:r>
            <a:r>
              <a:rPr sz="1600" dirty="0">
                <a:latin typeface="Carlito"/>
                <a:cs typeface="Carlito"/>
              </a:rPr>
              <a:t>in the Imperial </a:t>
            </a:r>
            <a:r>
              <a:rPr sz="1600" spc="-10" dirty="0">
                <a:latin typeface="Carlito"/>
                <a:cs typeface="Carlito"/>
              </a:rPr>
              <a:t>Legislative </a:t>
            </a:r>
            <a:r>
              <a:rPr sz="1600" dirty="0">
                <a:latin typeface="Carlito"/>
                <a:cs typeface="Carlito"/>
              </a:rPr>
              <a:t>Council </a:t>
            </a:r>
            <a:r>
              <a:rPr sz="1600" spc="-10" dirty="0">
                <a:latin typeface="Carlito"/>
                <a:cs typeface="Carlito"/>
              </a:rPr>
              <a:t>was  </a:t>
            </a:r>
            <a:r>
              <a:rPr sz="1600" spc="-5" dirty="0">
                <a:latin typeface="Carlito"/>
                <a:cs typeface="Carlito"/>
              </a:rPr>
              <a:t>increased.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dirty="0">
                <a:latin typeface="Carlito"/>
                <a:cs typeface="Carlito"/>
              </a:rPr>
              <a:t>Indians </a:t>
            </a:r>
            <a:r>
              <a:rPr sz="1600" spc="-5" dirty="0">
                <a:latin typeface="Carlito"/>
                <a:cs typeface="Carlito"/>
              </a:rPr>
              <a:t>could now become </a:t>
            </a:r>
            <a:r>
              <a:rPr sz="1600" spc="-10" dirty="0">
                <a:latin typeface="Carlito"/>
                <a:cs typeface="Carlito"/>
              </a:rPr>
              <a:t>members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Provincial </a:t>
            </a:r>
            <a:r>
              <a:rPr sz="1600" spc="-10" dirty="0">
                <a:latin typeface="Carlito"/>
                <a:cs typeface="Carlito"/>
              </a:rPr>
              <a:t>Legislative</a:t>
            </a:r>
            <a:r>
              <a:rPr sz="1600" spc="1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Council.</a:t>
            </a:r>
          </a:p>
          <a:p>
            <a:pPr marL="355600" indent="-342900">
              <a:lnSpc>
                <a:spcPct val="100000"/>
              </a:lnSpc>
              <a:spcBef>
                <a:spcPts val="365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15" dirty="0">
                <a:latin typeface="Carlito"/>
                <a:cs typeface="Carlito"/>
              </a:rPr>
              <a:t>Separate </a:t>
            </a:r>
            <a:r>
              <a:rPr sz="1600" spc="-10" dirty="0">
                <a:latin typeface="Carlito"/>
                <a:cs typeface="Carlito"/>
              </a:rPr>
              <a:t>electorates </a:t>
            </a:r>
            <a:r>
              <a:rPr sz="1600" spc="-15" dirty="0">
                <a:latin typeface="Carlito"/>
                <a:cs typeface="Carlito"/>
              </a:rPr>
              <a:t>were </a:t>
            </a:r>
            <a:r>
              <a:rPr sz="1600" spc="-10" dirty="0">
                <a:latin typeface="Carlito"/>
                <a:cs typeface="Carlito"/>
              </a:rPr>
              <a:t>introduced </a:t>
            </a:r>
            <a:r>
              <a:rPr sz="1600" spc="-15" dirty="0">
                <a:latin typeface="Carlito"/>
                <a:cs typeface="Carlito"/>
              </a:rPr>
              <a:t>for </a:t>
            </a:r>
            <a:r>
              <a:rPr sz="1600" dirty="0">
                <a:latin typeface="Carlito"/>
                <a:cs typeface="Carlito"/>
              </a:rPr>
              <a:t>the</a:t>
            </a:r>
            <a:r>
              <a:rPr sz="1600" spc="6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Muslims.</a:t>
            </a:r>
            <a:endParaRPr sz="1600" dirty="0">
              <a:latin typeface="Carlito"/>
              <a:cs typeface="Carlito"/>
            </a:endParaRPr>
          </a:p>
          <a:p>
            <a:pPr marL="355600" marR="3048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dirty="0">
                <a:latin typeface="Carlito"/>
                <a:cs typeface="Carlito"/>
              </a:rPr>
              <a:t>Morley- </a:t>
            </a:r>
            <a:r>
              <a:rPr sz="1600" spc="-10" dirty="0">
                <a:latin typeface="Carlito"/>
                <a:cs typeface="Carlito"/>
              </a:rPr>
              <a:t>Minto </a:t>
            </a:r>
            <a:r>
              <a:rPr sz="1600" spc="-15" dirty="0">
                <a:latin typeface="Carlito"/>
                <a:cs typeface="Carlito"/>
              </a:rPr>
              <a:t>Reforms </a:t>
            </a:r>
            <a:r>
              <a:rPr sz="1600" dirty="0">
                <a:latin typeface="Carlito"/>
                <a:cs typeface="Carlito"/>
              </a:rPr>
              <a:t>thus </a:t>
            </a:r>
            <a:r>
              <a:rPr sz="1600" spc="-10" dirty="0">
                <a:latin typeface="Carlito"/>
                <a:cs typeface="Carlito"/>
              </a:rPr>
              <a:t>sowed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seeds of division between Hindus  </a:t>
            </a:r>
            <a:r>
              <a:rPr sz="1600" dirty="0">
                <a:latin typeface="Carlito"/>
                <a:cs typeface="Carlito"/>
              </a:rPr>
              <a:t>and </a:t>
            </a:r>
            <a:r>
              <a:rPr sz="1600" spc="-5" dirty="0">
                <a:latin typeface="Carlito"/>
                <a:cs typeface="Carlito"/>
              </a:rPr>
              <a:t>Muslims. </a:t>
            </a:r>
            <a:r>
              <a:rPr sz="1600" dirty="0">
                <a:latin typeface="Carlito"/>
                <a:cs typeface="Carlito"/>
              </a:rPr>
              <a:t>As a </a:t>
            </a:r>
            <a:r>
              <a:rPr sz="1600" spc="-10" dirty="0">
                <a:latin typeface="Carlito"/>
                <a:cs typeface="Carlito"/>
              </a:rPr>
              <a:t>result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15" dirty="0">
                <a:latin typeface="Carlito"/>
                <a:cs typeface="Carlito"/>
              </a:rPr>
              <a:t>separate </a:t>
            </a:r>
            <a:r>
              <a:rPr sz="1600" spc="-10" dirty="0">
                <a:latin typeface="Carlito"/>
                <a:cs typeface="Carlito"/>
              </a:rPr>
              <a:t>electorates,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Muslims </a:t>
            </a:r>
            <a:r>
              <a:rPr sz="1600" spc="-15" dirty="0">
                <a:latin typeface="Carlito"/>
                <a:cs typeface="Carlito"/>
              </a:rPr>
              <a:t>were </a:t>
            </a:r>
            <a:r>
              <a:rPr sz="1600" spc="-5" dirty="0">
                <a:latin typeface="Carlito"/>
                <a:cs typeface="Carlito"/>
              </a:rPr>
              <a:t>further  </a:t>
            </a:r>
            <a:r>
              <a:rPr sz="1600" spc="-10" dirty="0">
                <a:latin typeface="Carlito"/>
                <a:cs typeface="Carlito"/>
              </a:rPr>
              <a:t>isolated </a:t>
            </a:r>
            <a:r>
              <a:rPr sz="1600" spc="-15" dirty="0">
                <a:latin typeface="Carlito"/>
                <a:cs typeface="Carlito"/>
              </a:rPr>
              <a:t>from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growing </a:t>
            </a:r>
            <a:r>
              <a:rPr sz="1600" spc="-5" dirty="0">
                <a:latin typeface="Carlito"/>
                <a:cs typeface="Carlito"/>
              </a:rPr>
              <a:t>freedom</a:t>
            </a:r>
            <a:r>
              <a:rPr sz="1600" spc="1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movement.</a:t>
            </a:r>
            <a:endParaRPr sz="1600" dirty="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96200" y="195351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D9292C-FEA8-480E-B74C-BE3DE07FC3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237240"/>
            <a:ext cx="4120514" cy="25415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BD83902-ACF0-4C6F-ABFC-CA68704ED6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122" y="4237240"/>
            <a:ext cx="4038600" cy="254159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0" y="42774"/>
            <a:ext cx="7239000" cy="3134447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</a:t>
            </a: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formation </a:t>
            </a:r>
            <a:r>
              <a:rPr sz="16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 the Muslim League</a:t>
            </a:r>
            <a:r>
              <a:rPr sz="1600" b="1" u="heavy" spc="-7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6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(1906)</a:t>
            </a:r>
            <a:endParaRPr sz="1600" dirty="0">
              <a:latin typeface="Carlito"/>
              <a:cs typeface="Carlito"/>
            </a:endParaRPr>
          </a:p>
          <a:p>
            <a:pPr marL="354965" marR="508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formation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Muslim League </a:t>
            </a:r>
            <a:r>
              <a:rPr sz="1600" spc="-10" dirty="0">
                <a:latin typeface="Carlito"/>
                <a:cs typeface="Carlito"/>
              </a:rPr>
              <a:t>was </a:t>
            </a:r>
            <a:r>
              <a:rPr sz="1600" spc="-15" dirty="0">
                <a:latin typeface="Carlito"/>
                <a:cs typeface="Carlito"/>
              </a:rPr>
              <a:t>instigated </a:t>
            </a:r>
            <a:r>
              <a:rPr sz="1600" spc="-5" dirty="0">
                <a:latin typeface="Carlito"/>
                <a:cs typeface="Carlito"/>
              </a:rPr>
              <a:t>by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British </a:t>
            </a:r>
            <a:r>
              <a:rPr sz="1600" dirty="0">
                <a:latin typeface="Carlito"/>
                <a:cs typeface="Carlito"/>
              </a:rPr>
              <a:t>as </a:t>
            </a:r>
            <a:r>
              <a:rPr sz="1600" spc="-5" dirty="0">
                <a:latin typeface="Carlito"/>
                <a:cs typeface="Carlito"/>
              </a:rPr>
              <a:t>part of  </a:t>
            </a:r>
            <a:r>
              <a:rPr sz="1600" dirty="0">
                <a:latin typeface="Carlito"/>
                <a:cs typeface="Carlito"/>
              </a:rPr>
              <a:t>their </a:t>
            </a:r>
            <a:r>
              <a:rPr sz="1600" spc="-5" dirty="0">
                <a:latin typeface="Carlito"/>
                <a:cs typeface="Carlito"/>
              </a:rPr>
              <a:t>policy </a:t>
            </a:r>
            <a:r>
              <a:rPr sz="1600" dirty="0">
                <a:latin typeface="Carlito"/>
                <a:cs typeface="Carlito"/>
              </a:rPr>
              <a:t>of </a:t>
            </a:r>
            <a:r>
              <a:rPr sz="1600" spc="-5" dirty="0">
                <a:latin typeface="Carlito"/>
                <a:cs typeface="Carlito"/>
              </a:rPr>
              <a:t>divide </a:t>
            </a:r>
            <a:r>
              <a:rPr sz="1600" dirty="0">
                <a:latin typeface="Carlito"/>
                <a:cs typeface="Carlito"/>
              </a:rPr>
              <a:t>and rule.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dirty="0">
                <a:latin typeface="Carlito"/>
                <a:cs typeface="Carlito"/>
              </a:rPr>
              <a:t>Muslim </a:t>
            </a:r>
            <a:r>
              <a:rPr sz="1600" spc="-10" dirty="0">
                <a:latin typeface="Carlito"/>
                <a:cs typeface="Carlito"/>
              </a:rPr>
              <a:t>leaders </a:t>
            </a:r>
            <a:r>
              <a:rPr sz="1600" spc="-15" dirty="0">
                <a:latin typeface="Carlito"/>
                <a:cs typeface="Carlito"/>
              </a:rPr>
              <a:t>feared </a:t>
            </a:r>
            <a:r>
              <a:rPr sz="1600" spc="-5" dirty="0">
                <a:latin typeface="Carlito"/>
                <a:cs typeface="Carlito"/>
              </a:rPr>
              <a:t>that </a:t>
            </a:r>
            <a:r>
              <a:rPr sz="1600" dirty="0">
                <a:latin typeface="Carlito"/>
                <a:cs typeface="Carlito"/>
              </a:rPr>
              <a:t>if the </a:t>
            </a:r>
            <a:r>
              <a:rPr sz="1600" spc="-5" dirty="0">
                <a:latin typeface="Carlito"/>
                <a:cs typeface="Carlito"/>
              </a:rPr>
              <a:t>British  did </a:t>
            </a:r>
            <a:r>
              <a:rPr sz="1600" spc="-15" dirty="0">
                <a:latin typeface="Carlito"/>
                <a:cs typeface="Carlito"/>
              </a:rPr>
              <a:t>leave </a:t>
            </a:r>
            <a:r>
              <a:rPr sz="1600" dirty="0">
                <a:latin typeface="Carlito"/>
                <a:cs typeface="Carlito"/>
              </a:rPr>
              <a:t>India, </a:t>
            </a:r>
            <a:r>
              <a:rPr sz="1600" spc="-5" dirty="0">
                <a:latin typeface="Carlito"/>
                <a:cs typeface="Carlito"/>
              </a:rPr>
              <a:t>Muslims </a:t>
            </a:r>
            <a:r>
              <a:rPr sz="1600" spc="-10" dirty="0">
                <a:latin typeface="Carlito"/>
                <a:cs typeface="Carlito"/>
              </a:rPr>
              <a:t>would </a:t>
            </a:r>
            <a:r>
              <a:rPr sz="1600" spc="-20" dirty="0">
                <a:latin typeface="Carlito"/>
                <a:cs typeface="Carlito"/>
              </a:rPr>
              <a:t>have </a:t>
            </a:r>
            <a:r>
              <a:rPr sz="1600" spc="-5" dirty="0">
                <a:latin typeface="Carlito"/>
                <a:cs typeface="Carlito"/>
              </a:rPr>
              <a:t>no </a:t>
            </a:r>
            <a:r>
              <a:rPr sz="1600" spc="-10" dirty="0">
                <a:latin typeface="Carlito"/>
                <a:cs typeface="Carlito"/>
              </a:rPr>
              <a:t>share </a:t>
            </a:r>
            <a:r>
              <a:rPr sz="1600" dirty="0">
                <a:latin typeface="Carlito"/>
                <a:cs typeface="Carlito"/>
              </a:rPr>
              <a:t>in the Indian </a:t>
            </a:r>
            <a:r>
              <a:rPr sz="1600" spc="-10" dirty="0">
                <a:latin typeface="Carlito"/>
                <a:cs typeface="Carlito"/>
              </a:rPr>
              <a:t>government. </a:t>
            </a:r>
            <a:r>
              <a:rPr sz="1600" dirty="0">
                <a:latin typeface="Carlito"/>
                <a:cs typeface="Carlito"/>
              </a:rPr>
              <a:t>As a  </a:t>
            </a:r>
            <a:r>
              <a:rPr sz="1600" spc="-10" dirty="0">
                <a:latin typeface="Carlito"/>
                <a:cs typeface="Carlito"/>
              </a:rPr>
              <a:t>result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dirty="0">
                <a:latin typeface="Carlito"/>
                <a:cs typeface="Carlito"/>
              </a:rPr>
              <a:t>this </a:t>
            </a:r>
            <a:r>
              <a:rPr sz="1600" spc="-5" dirty="0">
                <a:latin typeface="Carlito"/>
                <a:cs typeface="Carlito"/>
              </a:rPr>
              <a:t>feeling, some </a:t>
            </a:r>
            <a:r>
              <a:rPr sz="1600" dirty="0">
                <a:latin typeface="Carlito"/>
                <a:cs typeface="Carlito"/>
              </a:rPr>
              <a:t>Muslim </a:t>
            </a:r>
            <a:r>
              <a:rPr sz="1600" spc="-5" dirty="0">
                <a:latin typeface="Carlito"/>
                <a:cs typeface="Carlito"/>
              </a:rPr>
              <a:t>leaders </a:t>
            </a:r>
            <a:r>
              <a:rPr sz="1600" spc="-10" dirty="0">
                <a:latin typeface="Carlito"/>
                <a:cs typeface="Carlito"/>
              </a:rPr>
              <a:t>set </a:t>
            </a:r>
            <a:r>
              <a:rPr sz="1600" spc="-5" dirty="0">
                <a:latin typeface="Carlito"/>
                <a:cs typeface="Carlito"/>
              </a:rPr>
              <a:t>up </a:t>
            </a:r>
            <a:r>
              <a:rPr sz="1600" dirty="0">
                <a:latin typeface="Carlito"/>
                <a:cs typeface="Carlito"/>
              </a:rPr>
              <a:t>a </a:t>
            </a:r>
            <a:r>
              <a:rPr sz="1600" spc="-15" dirty="0">
                <a:latin typeface="Carlito"/>
                <a:cs typeface="Carlito"/>
              </a:rPr>
              <a:t>separate </a:t>
            </a:r>
            <a:r>
              <a:rPr sz="1600" spc="-5" dirty="0">
                <a:latin typeface="Carlito"/>
                <a:cs typeface="Carlito"/>
              </a:rPr>
              <a:t>political  </a:t>
            </a:r>
            <a:r>
              <a:rPr sz="1600" spc="-10" dirty="0">
                <a:latin typeface="Carlito"/>
                <a:cs typeface="Carlito"/>
              </a:rPr>
              <a:t>organization </a:t>
            </a:r>
            <a:r>
              <a:rPr sz="1600" dirty="0">
                <a:latin typeface="Carlito"/>
                <a:cs typeface="Carlito"/>
              </a:rPr>
              <a:t>in the </a:t>
            </a:r>
            <a:r>
              <a:rPr sz="1600" spc="-10" dirty="0">
                <a:latin typeface="Carlito"/>
                <a:cs typeface="Carlito"/>
              </a:rPr>
              <a:t>form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Muslim League</a:t>
            </a:r>
            <a:r>
              <a:rPr sz="1600" spc="-5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.</a:t>
            </a: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Coronation Durbar</a:t>
            </a:r>
            <a:r>
              <a:rPr sz="1600" b="1" u="heavy" spc="-4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6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(1911)</a:t>
            </a:r>
            <a:endParaRPr sz="1600" dirty="0">
              <a:latin typeface="Carlito"/>
              <a:cs typeface="Carlito"/>
            </a:endParaRPr>
          </a:p>
          <a:p>
            <a:pPr marL="354965" marR="46355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dirty="0">
                <a:latin typeface="Carlito"/>
                <a:cs typeface="Carlito"/>
              </a:rPr>
              <a:t>In 1911, a </a:t>
            </a:r>
            <a:r>
              <a:rPr sz="1600" spc="-5" dirty="0">
                <a:latin typeface="Carlito"/>
                <a:cs typeface="Carlito"/>
              </a:rPr>
              <a:t>durbar </a:t>
            </a:r>
            <a:r>
              <a:rPr sz="1600" spc="-10" dirty="0">
                <a:latin typeface="Carlito"/>
                <a:cs typeface="Carlito"/>
              </a:rPr>
              <a:t>was </a:t>
            </a:r>
            <a:r>
              <a:rPr sz="1600" spc="-5" dirty="0">
                <a:latin typeface="Carlito"/>
                <a:cs typeface="Carlito"/>
              </a:rPr>
              <a:t>held </a:t>
            </a:r>
            <a:r>
              <a:rPr sz="1600" dirty="0">
                <a:latin typeface="Carlito"/>
                <a:cs typeface="Carlito"/>
              </a:rPr>
              <a:t>in </a:t>
            </a:r>
            <a:r>
              <a:rPr sz="1600" spc="-5" dirty="0">
                <a:latin typeface="Carlito"/>
                <a:cs typeface="Carlito"/>
              </a:rPr>
              <a:t>Delhi </a:t>
            </a:r>
            <a:r>
              <a:rPr sz="1600" spc="-15" dirty="0">
                <a:latin typeface="Carlito"/>
                <a:cs typeface="Carlito"/>
              </a:rPr>
              <a:t>to commemorate </a:t>
            </a:r>
            <a:r>
              <a:rPr sz="1600" dirty="0">
                <a:latin typeface="Carlito"/>
                <a:cs typeface="Carlito"/>
              </a:rPr>
              <a:t>the accession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dirty="0">
                <a:latin typeface="Carlito"/>
                <a:cs typeface="Carlito"/>
              </a:rPr>
              <a:t>King  </a:t>
            </a:r>
            <a:r>
              <a:rPr sz="1600" spc="-10" dirty="0">
                <a:latin typeface="Carlito"/>
                <a:cs typeface="Carlito"/>
              </a:rPr>
              <a:t>George </a:t>
            </a:r>
            <a:r>
              <a:rPr sz="1600" dirty="0">
                <a:latin typeface="Carlito"/>
                <a:cs typeface="Carlito"/>
              </a:rPr>
              <a:t>V </a:t>
            </a:r>
            <a:r>
              <a:rPr sz="1600" spc="-15" dirty="0">
                <a:latin typeface="Carlito"/>
                <a:cs typeface="Carlito"/>
              </a:rPr>
              <a:t>to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British </a:t>
            </a:r>
            <a:r>
              <a:rPr sz="1600" spc="-10" dirty="0">
                <a:latin typeface="Carlito"/>
                <a:cs typeface="Carlito"/>
              </a:rPr>
              <a:t>throne. </a:t>
            </a:r>
            <a:r>
              <a:rPr sz="1600" spc="-5" dirty="0">
                <a:latin typeface="Carlito"/>
                <a:cs typeface="Carlito"/>
              </a:rPr>
              <a:t>This occasion </a:t>
            </a:r>
            <a:r>
              <a:rPr sz="1600" spc="-10" dirty="0">
                <a:latin typeface="Carlito"/>
                <a:cs typeface="Carlito"/>
              </a:rPr>
              <a:t>was </a:t>
            </a:r>
            <a:r>
              <a:rPr sz="1600" dirty="0">
                <a:latin typeface="Carlito"/>
                <a:cs typeface="Carlito"/>
              </a:rPr>
              <a:t>chosen </a:t>
            </a:r>
            <a:r>
              <a:rPr sz="1600" spc="-15" dirty="0">
                <a:latin typeface="Carlito"/>
                <a:cs typeface="Carlito"/>
              </a:rPr>
              <a:t>to make </a:t>
            </a:r>
            <a:r>
              <a:rPr sz="1600" spc="-10" dirty="0">
                <a:latin typeface="Carlito"/>
                <a:cs typeface="Carlito"/>
              </a:rPr>
              <a:t>two </a:t>
            </a:r>
            <a:r>
              <a:rPr sz="1600" dirty="0">
                <a:latin typeface="Carlito"/>
                <a:cs typeface="Carlito"/>
              </a:rPr>
              <a:t>major  announcements. One </a:t>
            </a:r>
            <a:r>
              <a:rPr sz="1600" spc="-10" dirty="0">
                <a:latin typeface="Carlito"/>
                <a:cs typeface="Carlito"/>
              </a:rPr>
              <a:t>was </a:t>
            </a:r>
            <a:r>
              <a:rPr sz="1600" spc="-15" dirty="0">
                <a:latin typeface="Carlito"/>
                <a:cs typeface="Carlito"/>
              </a:rPr>
              <a:t>to </a:t>
            </a:r>
            <a:r>
              <a:rPr sz="1600" spc="-10" dirty="0">
                <a:latin typeface="Carlito"/>
                <a:cs typeface="Carlito"/>
              </a:rPr>
              <a:t>reunite </a:t>
            </a:r>
            <a:r>
              <a:rPr sz="1600" spc="-5" dirty="0">
                <a:latin typeface="Carlito"/>
                <a:cs typeface="Carlito"/>
              </a:rPr>
              <a:t>Bengal </a:t>
            </a:r>
            <a:r>
              <a:rPr sz="1600" dirty="0">
                <a:latin typeface="Carlito"/>
                <a:cs typeface="Carlito"/>
              </a:rPr>
              <a:t>and the </a:t>
            </a:r>
            <a:r>
              <a:rPr sz="1600" spc="-5" dirty="0">
                <a:latin typeface="Carlito"/>
                <a:cs typeface="Carlito"/>
              </a:rPr>
              <a:t>other </a:t>
            </a:r>
            <a:r>
              <a:rPr sz="1600" spc="-10" dirty="0">
                <a:latin typeface="Carlito"/>
                <a:cs typeface="Carlito"/>
              </a:rPr>
              <a:t>was </a:t>
            </a:r>
            <a:r>
              <a:rPr sz="1600" spc="-15" dirty="0">
                <a:latin typeface="Carlito"/>
                <a:cs typeface="Carlito"/>
              </a:rPr>
              <a:t>to </a:t>
            </a:r>
            <a:r>
              <a:rPr sz="1600" spc="-5" dirty="0">
                <a:latin typeface="Carlito"/>
                <a:cs typeface="Carlito"/>
              </a:rPr>
              <a:t>shift </a:t>
            </a:r>
            <a:r>
              <a:rPr sz="1600" dirty="0">
                <a:latin typeface="Carlito"/>
                <a:cs typeface="Carlito"/>
              </a:rPr>
              <a:t>the  </a:t>
            </a:r>
            <a:r>
              <a:rPr sz="1600" spc="-5" dirty="0">
                <a:latin typeface="Carlito"/>
                <a:cs typeface="Carlito"/>
              </a:rPr>
              <a:t>capital </a:t>
            </a:r>
            <a:r>
              <a:rPr sz="1600" spc="-15" dirty="0">
                <a:latin typeface="Carlito"/>
                <a:cs typeface="Carlito"/>
              </a:rPr>
              <a:t>from </a:t>
            </a:r>
            <a:r>
              <a:rPr sz="1600" spc="-10" dirty="0">
                <a:latin typeface="Carlito"/>
                <a:cs typeface="Carlito"/>
              </a:rPr>
              <a:t>Calcutta to</a:t>
            </a:r>
            <a:r>
              <a:rPr sz="1600" spc="-5" dirty="0">
                <a:latin typeface="Carlito"/>
                <a:cs typeface="Carlito"/>
              </a:rPr>
              <a:t> Delhi</a:t>
            </a:r>
            <a:endParaRPr sz="16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3501190"/>
            <a:ext cx="3962400" cy="31796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4383504" y="311150"/>
            <a:ext cx="4728412" cy="6380079"/>
            <a:chOff x="6556123" y="-127817"/>
            <a:chExt cx="2572591" cy="6516260"/>
          </a:xfrm>
        </p:grpSpPr>
        <p:sp>
          <p:nvSpPr>
            <p:cNvPr id="5" name="object 5"/>
            <p:cNvSpPr/>
            <p:nvPr/>
          </p:nvSpPr>
          <p:spPr>
            <a:xfrm>
              <a:off x="6556123" y="3128423"/>
              <a:ext cx="2365123" cy="326002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6"/>
            <p:cNvSpPr/>
            <p:nvPr/>
          </p:nvSpPr>
          <p:spPr>
            <a:xfrm>
              <a:off x="8382466" y="-127817"/>
              <a:ext cx="746248" cy="81583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039" y="42774"/>
            <a:ext cx="7731761" cy="289848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5" dirty="0">
                <a:latin typeface="Carlito"/>
                <a:cs typeface="Carlito"/>
              </a:rPr>
              <a:t>The Home </a:t>
            </a:r>
            <a:r>
              <a:rPr sz="2000" dirty="0">
                <a:latin typeface="Carlito"/>
                <a:cs typeface="Carlito"/>
              </a:rPr>
              <a:t>Rule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League</a:t>
            </a:r>
            <a:endParaRPr sz="2000" dirty="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Some of </a:t>
            </a:r>
            <a:r>
              <a:rPr sz="1600" dirty="0">
                <a:latin typeface="Carlito"/>
                <a:cs typeface="Carlito"/>
              </a:rPr>
              <a:t>the Indian </a:t>
            </a:r>
            <a:r>
              <a:rPr sz="1600" spc="-5" dirty="0">
                <a:latin typeface="Carlito"/>
                <a:cs typeface="Carlito"/>
              </a:rPr>
              <a:t>leaders </a:t>
            </a:r>
            <a:r>
              <a:rPr sz="1600" spc="-15" dirty="0">
                <a:latin typeface="Carlito"/>
                <a:cs typeface="Carlito"/>
              </a:rPr>
              <a:t>realized </a:t>
            </a:r>
            <a:r>
              <a:rPr sz="1600" spc="-5" dirty="0">
                <a:latin typeface="Carlito"/>
                <a:cs typeface="Carlito"/>
              </a:rPr>
              <a:t>that unless popular </a:t>
            </a:r>
            <a:r>
              <a:rPr sz="1600" spc="-10" dirty="0">
                <a:latin typeface="Carlito"/>
                <a:cs typeface="Carlito"/>
              </a:rPr>
              <a:t>pressure was brought  to </a:t>
            </a:r>
            <a:r>
              <a:rPr sz="1600" spc="-5" dirty="0">
                <a:latin typeface="Carlito"/>
                <a:cs typeface="Carlito"/>
              </a:rPr>
              <a:t>bear upon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government, </a:t>
            </a:r>
            <a:r>
              <a:rPr sz="1600" spc="-5" dirty="0">
                <a:latin typeface="Carlito"/>
                <a:cs typeface="Carlito"/>
              </a:rPr>
              <a:t>they </a:t>
            </a:r>
            <a:r>
              <a:rPr sz="1600" spc="-10" dirty="0">
                <a:latin typeface="Carlito"/>
                <a:cs typeface="Carlito"/>
              </a:rPr>
              <a:t>would never </a:t>
            </a:r>
            <a:r>
              <a:rPr sz="1600" spc="-15" dirty="0">
                <a:latin typeface="Carlito"/>
                <a:cs typeface="Carlito"/>
              </a:rPr>
              <a:t>have </a:t>
            </a:r>
            <a:r>
              <a:rPr sz="1600" spc="-5" dirty="0">
                <a:latin typeface="Carlito"/>
                <a:cs typeface="Carlito"/>
              </a:rPr>
              <a:t>self </a:t>
            </a:r>
            <a:r>
              <a:rPr sz="1600" dirty="0">
                <a:latin typeface="Carlito"/>
                <a:cs typeface="Carlito"/>
              </a:rPr>
              <a:t>rule or home rule. </a:t>
            </a:r>
            <a:r>
              <a:rPr sz="1600" spc="-5" dirty="0">
                <a:latin typeface="Carlito"/>
                <a:cs typeface="Carlito"/>
              </a:rPr>
              <a:t>So  between </a:t>
            </a:r>
            <a:r>
              <a:rPr sz="1600" dirty="0">
                <a:latin typeface="Carlito"/>
                <a:cs typeface="Carlito"/>
              </a:rPr>
              <a:t>1915 and 1916 </a:t>
            </a:r>
            <a:r>
              <a:rPr sz="1600" spc="-10" dirty="0">
                <a:latin typeface="Carlito"/>
                <a:cs typeface="Carlito"/>
              </a:rPr>
              <a:t>two </a:t>
            </a:r>
            <a:r>
              <a:rPr sz="1600" spc="-5" dirty="0">
                <a:latin typeface="Carlito"/>
                <a:cs typeface="Carlito"/>
              </a:rPr>
              <a:t>home </a:t>
            </a:r>
            <a:r>
              <a:rPr sz="1600" dirty="0">
                <a:latin typeface="Carlito"/>
                <a:cs typeface="Carlito"/>
              </a:rPr>
              <a:t>rule leagues </a:t>
            </a:r>
            <a:r>
              <a:rPr sz="1600" spc="-15" dirty="0">
                <a:latin typeface="Carlito"/>
                <a:cs typeface="Carlito"/>
              </a:rPr>
              <a:t>were </a:t>
            </a:r>
            <a:r>
              <a:rPr sz="1600" spc="-10" dirty="0">
                <a:latin typeface="Carlito"/>
                <a:cs typeface="Carlito"/>
              </a:rPr>
              <a:t>started- </a:t>
            </a:r>
            <a:r>
              <a:rPr sz="1600" spc="-5" dirty="0">
                <a:latin typeface="Carlito"/>
                <a:cs typeface="Carlito"/>
              </a:rPr>
              <a:t>one under </a:t>
            </a:r>
            <a:r>
              <a:rPr sz="1600" dirty="0">
                <a:latin typeface="Carlito"/>
                <a:cs typeface="Carlito"/>
              </a:rPr>
              <a:t>the  </a:t>
            </a:r>
            <a:r>
              <a:rPr sz="1600" spc="-5" dirty="0">
                <a:latin typeface="Carlito"/>
                <a:cs typeface="Carlito"/>
              </a:rPr>
              <a:t>leadership of </a:t>
            </a:r>
            <a:r>
              <a:rPr sz="1600" spc="-10" dirty="0">
                <a:latin typeface="Carlito"/>
                <a:cs typeface="Carlito"/>
              </a:rPr>
              <a:t>Lokmanya </a:t>
            </a:r>
            <a:r>
              <a:rPr sz="1600" spc="-5" dirty="0">
                <a:latin typeface="Carlito"/>
                <a:cs typeface="Carlito"/>
              </a:rPr>
              <a:t>Tilak </a:t>
            </a:r>
            <a:r>
              <a:rPr sz="1600" dirty="0">
                <a:latin typeface="Carlito"/>
                <a:cs typeface="Carlito"/>
              </a:rPr>
              <a:t>in </a:t>
            </a:r>
            <a:r>
              <a:rPr sz="1600" spc="-10" dirty="0">
                <a:latin typeface="Carlito"/>
                <a:cs typeface="Carlito"/>
              </a:rPr>
              <a:t>Poona </a:t>
            </a:r>
            <a:r>
              <a:rPr sz="1600" dirty="0">
                <a:latin typeface="Carlito"/>
                <a:cs typeface="Carlito"/>
              </a:rPr>
              <a:t>and the </a:t>
            </a:r>
            <a:r>
              <a:rPr sz="1600" spc="-5" dirty="0">
                <a:latin typeface="Carlito"/>
                <a:cs typeface="Carlito"/>
              </a:rPr>
              <a:t>other under </a:t>
            </a:r>
            <a:r>
              <a:rPr sz="1600" dirty="0">
                <a:latin typeface="Carlito"/>
                <a:cs typeface="Carlito"/>
              </a:rPr>
              <a:t>Annie </a:t>
            </a:r>
            <a:r>
              <a:rPr sz="1600" spc="-5" dirty="0">
                <a:latin typeface="Carlito"/>
                <a:cs typeface="Carlito"/>
              </a:rPr>
              <a:t>Besant </a:t>
            </a:r>
            <a:r>
              <a:rPr sz="1600" dirty="0">
                <a:latin typeface="Carlito"/>
                <a:cs typeface="Carlito"/>
              </a:rPr>
              <a:t>in  </a:t>
            </a:r>
            <a:r>
              <a:rPr sz="1600" spc="-5" dirty="0">
                <a:latin typeface="Carlito"/>
                <a:cs typeface="Carlito"/>
              </a:rPr>
              <a:t>Madras. Home Rule Leagues carried out </a:t>
            </a:r>
            <a:r>
              <a:rPr sz="1600" spc="-10" dirty="0">
                <a:latin typeface="Carlito"/>
                <a:cs typeface="Carlito"/>
              </a:rPr>
              <a:t>intense propaganda </a:t>
            </a:r>
            <a:r>
              <a:rPr sz="1600" dirty="0">
                <a:latin typeface="Carlito"/>
                <a:cs typeface="Carlito"/>
              </a:rPr>
              <a:t>all </a:t>
            </a:r>
            <a:r>
              <a:rPr sz="1600" spc="-10" dirty="0">
                <a:latin typeface="Carlito"/>
                <a:cs typeface="Carlito"/>
              </a:rPr>
              <a:t>over </a:t>
            </a:r>
            <a:r>
              <a:rPr sz="1600" dirty="0">
                <a:latin typeface="Carlito"/>
                <a:cs typeface="Carlito"/>
              </a:rPr>
              <a:t>the  </a:t>
            </a:r>
            <a:r>
              <a:rPr sz="1600" spc="-5" dirty="0">
                <a:latin typeface="Carlito"/>
                <a:cs typeface="Carlito"/>
              </a:rPr>
              <a:t>country </a:t>
            </a:r>
            <a:r>
              <a:rPr sz="1600" dirty="0">
                <a:latin typeface="Carlito"/>
                <a:cs typeface="Carlito"/>
              </a:rPr>
              <a:t>in </a:t>
            </a:r>
            <a:r>
              <a:rPr sz="1600" spc="-25" dirty="0">
                <a:latin typeface="Carlito"/>
                <a:cs typeface="Carlito"/>
              </a:rPr>
              <a:t>favor </a:t>
            </a:r>
            <a:r>
              <a:rPr sz="1600" dirty="0">
                <a:latin typeface="Carlito"/>
                <a:cs typeface="Carlito"/>
              </a:rPr>
              <a:t>of the </a:t>
            </a:r>
            <a:r>
              <a:rPr sz="1600" spc="-5" dirty="0">
                <a:latin typeface="Carlito"/>
                <a:cs typeface="Carlito"/>
              </a:rPr>
              <a:t>demand </a:t>
            </a:r>
            <a:r>
              <a:rPr sz="1600" spc="-15" dirty="0">
                <a:latin typeface="Carlito"/>
                <a:cs typeface="Carlito"/>
              </a:rPr>
              <a:t>for </a:t>
            </a:r>
            <a:r>
              <a:rPr sz="1600" spc="-5" dirty="0">
                <a:latin typeface="Carlito"/>
                <a:cs typeface="Carlito"/>
              </a:rPr>
              <a:t>self-rule, </a:t>
            </a:r>
            <a:r>
              <a:rPr sz="1600" dirty="0">
                <a:latin typeface="Carlito"/>
                <a:cs typeface="Carlito"/>
              </a:rPr>
              <a:t>or home</a:t>
            </a:r>
            <a:r>
              <a:rPr sz="1600" spc="-5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rule.</a:t>
            </a:r>
          </a:p>
          <a:p>
            <a:pPr marL="355600" marR="577215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dirty="0">
                <a:latin typeface="Carlito"/>
                <a:cs typeface="Carlito"/>
              </a:rPr>
              <a:t>unity </a:t>
            </a:r>
            <a:r>
              <a:rPr sz="1600" spc="-5" dirty="0">
                <a:latin typeface="Carlito"/>
                <a:cs typeface="Carlito"/>
              </a:rPr>
              <a:t>between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congress </a:t>
            </a:r>
            <a:r>
              <a:rPr sz="1600" dirty="0">
                <a:latin typeface="Carlito"/>
                <a:cs typeface="Carlito"/>
              </a:rPr>
              <a:t>and the league </a:t>
            </a:r>
            <a:r>
              <a:rPr sz="1600" spc="-10" dirty="0">
                <a:latin typeface="Carlito"/>
                <a:cs typeface="Carlito"/>
              </a:rPr>
              <a:t>was brought </a:t>
            </a:r>
            <a:r>
              <a:rPr sz="1600" dirty="0">
                <a:latin typeface="Carlito"/>
                <a:cs typeface="Carlito"/>
              </a:rPr>
              <a:t>about </a:t>
            </a:r>
            <a:r>
              <a:rPr sz="1600" spc="-5" dirty="0">
                <a:latin typeface="Carlito"/>
                <a:cs typeface="Carlito"/>
              </a:rPr>
              <a:t>by </a:t>
            </a:r>
            <a:r>
              <a:rPr sz="1600" dirty="0">
                <a:latin typeface="Carlito"/>
                <a:cs typeface="Carlito"/>
              </a:rPr>
              <a:t>the  signing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Congress- League </a:t>
            </a:r>
            <a:r>
              <a:rPr sz="1600" dirty="0">
                <a:latin typeface="Carlito"/>
                <a:cs typeface="Carlito"/>
              </a:rPr>
              <a:t>Act </a:t>
            </a:r>
            <a:r>
              <a:rPr sz="1600" spc="-5" dirty="0">
                <a:latin typeface="Carlito"/>
                <a:cs typeface="Carlito"/>
              </a:rPr>
              <a:t>popularly called </a:t>
            </a:r>
            <a:r>
              <a:rPr sz="1600" dirty="0">
                <a:latin typeface="Carlito"/>
                <a:cs typeface="Carlito"/>
              </a:rPr>
              <a:t>the Luck </a:t>
            </a:r>
            <a:r>
              <a:rPr sz="1600" spc="-5" dirty="0">
                <a:latin typeface="Carlito"/>
                <a:cs typeface="Carlito"/>
              </a:rPr>
              <a:t>now </a:t>
            </a:r>
            <a:r>
              <a:rPr sz="1600" spc="-15" dirty="0">
                <a:latin typeface="Carlito"/>
                <a:cs typeface="Carlito"/>
              </a:rPr>
              <a:t>Pact </a:t>
            </a:r>
            <a:r>
              <a:rPr sz="1600" dirty="0">
                <a:latin typeface="Carlito"/>
                <a:cs typeface="Carlito"/>
              </a:rPr>
              <a:t>in  </a:t>
            </a:r>
            <a:r>
              <a:rPr sz="1600" spc="-5" dirty="0">
                <a:latin typeface="Carlito"/>
                <a:cs typeface="Carlito"/>
              </a:rPr>
              <a:t>December</a:t>
            </a:r>
            <a:r>
              <a:rPr sz="1600" spc="-2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1916.</a:t>
            </a:r>
          </a:p>
        </p:txBody>
      </p:sp>
      <p:sp>
        <p:nvSpPr>
          <p:cNvPr id="3" name="object 3"/>
          <p:cNvSpPr/>
          <p:nvPr/>
        </p:nvSpPr>
        <p:spPr>
          <a:xfrm>
            <a:off x="228600" y="3276600"/>
            <a:ext cx="4343400" cy="34032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24400" y="3260558"/>
            <a:ext cx="4114800" cy="35546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18439" y="42774"/>
            <a:ext cx="1232522" cy="8158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276187"/>
            <a:ext cx="6075045" cy="1042669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4400" b="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4400" b="0" spc="-10" dirty="0">
                <a:solidFill>
                  <a:srgbClr val="FF0000"/>
                </a:solidFill>
                <a:latin typeface="Carlito"/>
                <a:cs typeface="Carlito"/>
              </a:rPr>
              <a:t>Nationalist</a:t>
            </a:r>
            <a:r>
              <a:rPr sz="4400" b="0" spc="-5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4400" b="0" spc="-10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endParaRPr sz="4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800" b="0" spc="-5" dirty="0">
                <a:latin typeface="Carlito"/>
                <a:cs typeface="Carlito"/>
              </a:rPr>
              <a:t>Home Assignment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459"/>
              </a:spcBef>
            </a:pPr>
            <a:r>
              <a:rPr dirty="0"/>
              <a:t>1 </a:t>
            </a:r>
            <a:r>
              <a:rPr spc="-5" dirty="0"/>
              <a:t>What </a:t>
            </a:r>
            <a:r>
              <a:rPr spc="-10" dirty="0"/>
              <a:t>was </a:t>
            </a:r>
            <a:r>
              <a:rPr dirty="0"/>
              <a:t>the </a:t>
            </a:r>
            <a:r>
              <a:rPr spc="-5" dirty="0"/>
              <a:t>reason </a:t>
            </a:r>
            <a:r>
              <a:rPr spc="-15" dirty="0"/>
              <a:t>for </a:t>
            </a:r>
            <a:r>
              <a:rPr dirty="0"/>
              <a:t>the </a:t>
            </a:r>
            <a:r>
              <a:rPr spc="-5" dirty="0"/>
              <a:t>split </a:t>
            </a:r>
            <a:r>
              <a:rPr dirty="0"/>
              <a:t>in the </a:t>
            </a:r>
            <a:r>
              <a:rPr spc="-5" dirty="0"/>
              <a:t>Congress </a:t>
            </a:r>
            <a:r>
              <a:rPr dirty="0"/>
              <a:t>in 1907</a:t>
            </a:r>
            <a:r>
              <a:rPr spc="-70" dirty="0"/>
              <a:t> </a:t>
            </a:r>
            <a:r>
              <a:rPr dirty="0"/>
              <a:t>?</a:t>
            </a:r>
          </a:p>
          <a:p>
            <a:pPr marL="65405">
              <a:lnSpc>
                <a:spcPct val="100000"/>
              </a:lnSpc>
              <a:spcBef>
                <a:spcPts val="360"/>
              </a:spcBef>
            </a:pPr>
            <a:r>
              <a:rPr dirty="0"/>
              <a:t>2. </a:t>
            </a:r>
            <a:r>
              <a:rPr spc="-5" dirty="0"/>
              <a:t>What </a:t>
            </a:r>
            <a:r>
              <a:rPr spc="-10" dirty="0"/>
              <a:t>was </a:t>
            </a:r>
            <a:r>
              <a:rPr spc="-5" dirty="0"/>
              <a:t>meant by </a:t>
            </a:r>
            <a:r>
              <a:rPr spc="-10" dirty="0"/>
              <a:t>Revolutionaries </a:t>
            </a:r>
            <a:r>
              <a:rPr dirty="0"/>
              <a:t>and </a:t>
            </a:r>
            <a:r>
              <a:rPr spc="-5" dirty="0"/>
              <a:t>name </a:t>
            </a:r>
            <a:r>
              <a:rPr spc="-10" dirty="0"/>
              <a:t>any </a:t>
            </a:r>
            <a:r>
              <a:rPr spc="-5" dirty="0"/>
              <a:t>three</a:t>
            </a:r>
            <a:r>
              <a:rPr spc="20" dirty="0"/>
              <a:t> </a:t>
            </a:r>
            <a:r>
              <a:rPr spc="-10" dirty="0"/>
              <a:t>Revolutionaries?</a:t>
            </a:r>
          </a:p>
          <a:p>
            <a:pPr marL="407670" marR="5080" indent="-342900">
              <a:lnSpc>
                <a:spcPct val="114999"/>
              </a:lnSpc>
            </a:pPr>
            <a:r>
              <a:rPr dirty="0"/>
              <a:t>3 </a:t>
            </a:r>
            <a:r>
              <a:rPr spc="-5" dirty="0"/>
              <a:t>What </a:t>
            </a:r>
            <a:r>
              <a:rPr spc="-10" dirty="0"/>
              <a:t>was </a:t>
            </a:r>
            <a:r>
              <a:rPr spc="-5" dirty="0"/>
              <a:t>Morely </a:t>
            </a:r>
            <a:r>
              <a:rPr spc="-114" dirty="0">
                <a:latin typeface="Arial"/>
                <a:cs typeface="Arial"/>
              </a:rPr>
              <a:t>– </a:t>
            </a:r>
            <a:r>
              <a:rPr spc="-10" dirty="0"/>
              <a:t>Minto </a:t>
            </a:r>
            <a:r>
              <a:rPr spc="-15" dirty="0"/>
              <a:t>Reforms </a:t>
            </a:r>
            <a:r>
              <a:rPr spc="-5" dirty="0"/>
              <a:t>or </a:t>
            </a:r>
            <a:r>
              <a:rPr dirty="0"/>
              <a:t>India Council Act </a:t>
            </a:r>
            <a:r>
              <a:rPr spc="-5" dirty="0"/>
              <a:t>of </a:t>
            </a:r>
            <a:r>
              <a:rPr dirty="0"/>
              <a:t>1909 and </a:t>
            </a:r>
            <a:r>
              <a:rPr spc="-5" dirty="0"/>
              <a:t>what </a:t>
            </a:r>
            <a:r>
              <a:rPr spc="-10" dirty="0"/>
              <a:t>was  </a:t>
            </a:r>
            <a:r>
              <a:rPr dirty="0"/>
              <a:t>its</a:t>
            </a:r>
            <a:r>
              <a:rPr spc="-15" dirty="0"/>
              <a:t> </a:t>
            </a:r>
            <a:r>
              <a:rPr spc="-10" dirty="0"/>
              <a:t>provisions?</a:t>
            </a:r>
          </a:p>
          <a:p>
            <a:pPr marL="313690" indent="-248920">
              <a:lnSpc>
                <a:spcPct val="100000"/>
              </a:lnSpc>
              <a:spcBef>
                <a:spcPts val="360"/>
              </a:spcBef>
              <a:buAutoNum type="arabicPeriod" startAt="4"/>
              <a:tabLst>
                <a:tab pos="314325" algn="l"/>
              </a:tabLst>
            </a:pPr>
            <a:r>
              <a:rPr spc="-5" dirty="0"/>
              <a:t>What </a:t>
            </a:r>
            <a:r>
              <a:rPr spc="-10" dirty="0"/>
              <a:t>was </a:t>
            </a:r>
            <a:r>
              <a:rPr dirty="0"/>
              <a:t>the </a:t>
            </a:r>
            <a:r>
              <a:rPr spc="-5" dirty="0"/>
              <a:t>reason </a:t>
            </a:r>
            <a:r>
              <a:rPr spc="-15" dirty="0"/>
              <a:t>for </a:t>
            </a:r>
            <a:r>
              <a:rPr dirty="0"/>
              <a:t>the </a:t>
            </a:r>
            <a:r>
              <a:rPr spc="-10" dirty="0"/>
              <a:t>formation </a:t>
            </a:r>
            <a:r>
              <a:rPr spc="-5" dirty="0"/>
              <a:t>of Muslim League</a:t>
            </a:r>
            <a:r>
              <a:rPr dirty="0"/>
              <a:t> ?</a:t>
            </a:r>
          </a:p>
          <a:p>
            <a:pPr marL="65405" marR="980440">
              <a:lnSpc>
                <a:spcPct val="114999"/>
              </a:lnSpc>
              <a:buAutoNum type="arabicPeriod" startAt="4"/>
              <a:tabLst>
                <a:tab pos="314325" algn="l"/>
              </a:tabLst>
            </a:pPr>
            <a:r>
              <a:rPr spc="-5" dirty="0"/>
              <a:t>What </a:t>
            </a:r>
            <a:r>
              <a:rPr spc="-10" dirty="0"/>
              <a:t>was </a:t>
            </a:r>
            <a:r>
              <a:rPr dirty="0"/>
              <a:t>the </a:t>
            </a:r>
            <a:r>
              <a:rPr spc="-10" dirty="0"/>
              <a:t>two </a:t>
            </a:r>
            <a:r>
              <a:rPr spc="-5" dirty="0"/>
              <a:t>declarations of </a:t>
            </a:r>
            <a:r>
              <a:rPr dirty="0"/>
              <a:t>the </a:t>
            </a:r>
            <a:r>
              <a:rPr spc="-10" dirty="0"/>
              <a:t>Coronation </a:t>
            </a:r>
            <a:r>
              <a:rPr dirty="0"/>
              <a:t>Durbar </a:t>
            </a:r>
            <a:r>
              <a:rPr spc="-5" dirty="0"/>
              <a:t>of </a:t>
            </a:r>
            <a:r>
              <a:rPr dirty="0"/>
              <a:t>1911 </a:t>
            </a:r>
            <a:r>
              <a:rPr spc="-5" dirty="0"/>
              <a:t>?.  </a:t>
            </a:r>
            <a:r>
              <a:rPr dirty="0"/>
              <a:t>6 . Name </a:t>
            </a:r>
            <a:r>
              <a:rPr spc="-10" dirty="0"/>
              <a:t>two </a:t>
            </a:r>
            <a:r>
              <a:rPr spc="-5" dirty="0"/>
              <a:t>Home Rule</a:t>
            </a:r>
            <a:r>
              <a:rPr spc="-45" dirty="0"/>
              <a:t> </a:t>
            </a:r>
            <a:r>
              <a:rPr spc="-5" dirty="0"/>
              <a:t>Leagues?</a:t>
            </a:r>
          </a:p>
          <a:p>
            <a:pPr marL="65405">
              <a:lnSpc>
                <a:spcPct val="100000"/>
              </a:lnSpc>
              <a:spcBef>
                <a:spcPts val="360"/>
              </a:spcBef>
            </a:pPr>
            <a:r>
              <a:rPr dirty="0"/>
              <a:t>7 . </a:t>
            </a:r>
            <a:r>
              <a:rPr spc="-5" dirty="0"/>
              <a:t>What </a:t>
            </a:r>
            <a:r>
              <a:rPr spc="-10" dirty="0"/>
              <a:t>was </a:t>
            </a:r>
            <a:r>
              <a:rPr spc="-5" dirty="0"/>
              <a:t>meant by Lucknow </a:t>
            </a:r>
            <a:r>
              <a:rPr spc="-15" dirty="0"/>
              <a:t>Pact </a:t>
            </a:r>
            <a:r>
              <a:rPr spc="-5" dirty="0"/>
              <a:t>of</a:t>
            </a:r>
            <a:r>
              <a:rPr spc="-35" dirty="0"/>
              <a:t> </a:t>
            </a:r>
            <a:r>
              <a:rPr dirty="0"/>
              <a:t>1916?</a:t>
            </a:r>
          </a:p>
        </p:txBody>
      </p:sp>
      <p:sp>
        <p:nvSpPr>
          <p:cNvPr id="4" name="object 4"/>
          <p:cNvSpPr/>
          <p:nvPr/>
        </p:nvSpPr>
        <p:spPr>
          <a:xfrm>
            <a:off x="7239000" y="152401"/>
            <a:ext cx="1600200" cy="10426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56235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65" dirty="0"/>
              <a:t> </a:t>
            </a:r>
            <a:r>
              <a:rPr spc="-5" dirty="0"/>
              <a:t>YOU</a:t>
            </a:r>
          </a:p>
          <a:p>
            <a:pPr marL="355600" algn="ctr">
              <a:lnSpc>
                <a:spcPct val="100000"/>
              </a:lnSpc>
              <a:spcBef>
                <a:spcPts val="720"/>
              </a:spcBef>
            </a:pPr>
            <a:r>
              <a:rPr spc="-5" dirty="0">
                <a:solidFill>
                  <a:srgbClr val="FF0000"/>
                </a:solidFill>
              </a:rPr>
              <a:t>ODM </a:t>
            </a:r>
            <a:r>
              <a:rPr spc="-35" dirty="0">
                <a:solidFill>
                  <a:srgbClr val="FF0000"/>
                </a:solidFill>
              </a:rPr>
              <a:t>EDUCATIONAL</a:t>
            </a:r>
            <a:r>
              <a:rPr spc="-8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GROUP</a:t>
            </a:r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C0B2A5BC-7FC2-496A-97CC-64397469BB7D}"/>
              </a:ext>
            </a:extLst>
          </p:cNvPr>
          <p:cNvSpPr/>
          <p:nvPr/>
        </p:nvSpPr>
        <p:spPr>
          <a:xfrm>
            <a:off x="6858000" y="152400"/>
            <a:ext cx="1981200" cy="12953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786</Words>
  <Application>Microsoft Office PowerPoint</Application>
  <PresentationFormat>On-screen Show (4:3)</PresentationFormat>
  <Paragraphs>73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Carlito</vt:lpstr>
      <vt:lpstr>Office Theme</vt:lpstr>
      <vt:lpstr>The Nationalist Movement (1885-1919)</vt:lpstr>
      <vt:lpstr>RECAPITULATION</vt:lpstr>
      <vt:lpstr>The Nationalist Movement Reasons for the growth of Nationalism</vt:lpstr>
      <vt:lpstr>The Nationalist Movement</vt:lpstr>
      <vt:lpstr>The Nationalist Movement (1885-1919)</vt:lpstr>
      <vt:lpstr>PowerPoint Presentation</vt:lpstr>
      <vt:lpstr>PowerPoint Presentation</vt:lpstr>
      <vt:lpstr>The Nationalist Movement Home Assignment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Jancy Tom</dc:creator>
  <cp:lastModifiedBy>Jancy Tom</cp:lastModifiedBy>
  <cp:revision>3</cp:revision>
  <dcterms:created xsi:type="dcterms:W3CDTF">2021-11-11T07:31:10Z</dcterms:created>
  <dcterms:modified xsi:type="dcterms:W3CDTF">2021-11-12T09:05:50Z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2020-10-28T00:00:00Z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2021-11-11T00:00:00Z</vt:filetime>
  </property>
</Properties>
</file>