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3" roundtripDataSignature="AMtx7mh2e1TVNp499UR0fU7J285yeMgV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 txBox="1"/>
          <p:nvPr>
            <p:ph type="title"/>
          </p:nvPr>
        </p:nvSpPr>
        <p:spPr>
          <a:xfrm>
            <a:off x="1053463" y="-87312"/>
            <a:ext cx="6539230" cy="163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9"/>
          <p:cNvSpPr txBox="1"/>
          <p:nvPr>
            <p:ph idx="1" type="body"/>
          </p:nvPr>
        </p:nvSpPr>
        <p:spPr>
          <a:xfrm>
            <a:off x="811212" y="1563306"/>
            <a:ext cx="7521574" cy="3442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450" y="371475"/>
            <a:ext cx="276224" cy="285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0"/>
          <p:cNvSpPr txBox="1"/>
          <p:nvPr>
            <p:ph type="ctrTitle"/>
          </p:nvPr>
        </p:nvSpPr>
        <p:spPr>
          <a:xfrm>
            <a:off x="876617" y="188212"/>
            <a:ext cx="7390765" cy="1000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subTitle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/>
          <p:nvPr>
            <p:ph type="title"/>
          </p:nvPr>
        </p:nvSpPr>
        <p:spPr>
          <a:xfrm>
            <a:off x="1053463" y="-87312"/>
            <a:ext cx="6539230" cy="163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/>
          <p:nvPr>
            <p:ph type="title"/>
          </p:nvPr>
        </p:nvSpPr>
        <p:spPr>
          <a:xfrm>
            <a:off x="1053463" y="-87312"/>
            <a:ext cx="6539230" cy="163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" type="body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2" type="body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8"/>
          <p:cNvSpPr txBox="1"/>
          <p:nvPr>
            <p:ph type="title"/>
          </p:nvPr>
        </p:nvSpPr>
        <p:spPr>
          <a:xfrm>
            <a:off x="1053463" y="-87312"/>
            <a:ext cx="6539230" cy="163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8"/>
          <p:cNvSpPr txBox="1"/>
          <p:nvPr>
            <p:ph idx="1" type="body"/>
          </p:nvPr>
        </p:nvSpPr>
        <p:spPr>
          <a:xfrm>
            <a:off x="811212" y="1563306"/>
            <a:ext cx="7521574" cy="3442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7.jp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450" y="371475"/>
            <a:ext cx="276224" cy="2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038723"/>
            <a:ext cx="9143999" cy="181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9075" y="285750"/>
            <a:ext cx="1581149" cy="104774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"/>
          <p:cNvSpPr txBox="1"/>
          <p:nvPr>
            <p:ph type="title"/>
          </p:nvPr>
        </p:nvSpPr>
        <p:spPr>
          <a:xfrm>
            <a:off x="2498463" y="2176398"/>
            <a:ext cx="4207510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584325" lvl="0" marL="159639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Welcome to the Vertual  Class</a:t>
            </a:r>
            <a:endParaRPr sz="3000"/>
          </a:p>
        </p:txBody>
      </p:sp>
      <p:sp>
        <p:nvSpPr>
          <p:cNvPr id="50" name="Google Shape;50;p1"/>
          <p:cNvSpPr txBox="1"/>
          <p:nvPr/>
        </p:nvSpPr>
        <p:spPr>
          <a:xfrm>
            <a:off x="2303144" y="3259327"/>
            <a:ext cx="3792900" cy="20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109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Science</a:t>
            </a:r>
            <a:endParaRPr b="0" i="0" sz="24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1718310" rtl="0" algn="l">
              <a:lnSpc>
                <a:spcPct val="121111"/>
              </a:lnSpc>
              <a:spcBef>
                <a:spcPts val="6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SUBJECT : History  CHAPTER  NUMBER: 01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16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NAME : THE RISE OF IN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NATIONALISM IN EUROPE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PPT- 02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/>
          <p:nvPr>
            <p:ph type="ctrTitle"/>
          </p:nvPr>
        </p:nvSpPr>
        <p:spPr>
          <a:xfrm>
            <a:off x="876617" y="188212"/>
            <a:ext cx="739076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LEARNING OUTCOMES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 txBox="1"/>
          <p:nvPr>
            <p:ph idx="1" type="subTitle"/>
          </p:nvPr>
        </p:nvSpPr>
        <p:spPr>
          <a:xfrm>
            <a:off x="1371600" y="762000"/>
            <a:ext cx="3962400" cy="3770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latin typeface="Calibri"/>
                <a:ea typeface="Calibri"/>
                <a:cs typeface="Calibri"/>
                <a:sym typeface="Calibri"/>
              </a:rPr>
              <a:t>Pupil will be able to:</a:t>
            </a:r>
            <a:endParaRPr i="1" sz="20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Analyze the painting presented by Frederic Sorrieu.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Identify the message behind the painting.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Establish connection between Nationalism and the idea of Frederic Sorrieu.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jata1\Desktop\images (1).jpg" id="57" name="Google Shape;5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600" y="990600"/>
            <a:ext cx="32004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15275" y="5943600"/>
            <a:ext cx="1228724" cy="60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/>
          <p:nvPr/>
        </p:nvSpPr>
        <p:spPr>
          <a:xfrm>
            <a:off x="1906650" y="4950142"/>
            <a:ext cx="4424045" cy="576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50">
            <a:spAutoFit/>
          </a:bodyPr>
          <a:lstStyle/>
          <a:p>
            <a:pPr indent="0" lvl="0" marL="12700" marR="5080" rtl="0" algn="l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DREAM OF WORLDWIDE 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DEMOCRATICAND SOCIALREPUBLICS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" name="Google Shape;64;p3"/>
          <p:cNvGrpSpPr/>
          <p:nvPr/>
        </p:nvGrpSpPr>
        <p:grpSpPr>
          <a:xfrm>
            <a:off x="1638300" y="466725"/>
            <a:ext cx="5867399" cy="4486274"/>
            <a:chOff x="1638300" y="466725"/>
            <a:chExt cx="5867399" cy="4486274"/>
          </a:xfrm>
        </p:grpSpPr>
        <p:pic>
          <p:nvPicPr>
            <p:cNvPr id="65" name="Google Shape;6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38300" y="466725"/>
              <a:ext cx="5867399" cy="4486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90700" y="609600"/>
              <a:ext cx="5486399" cy="4114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3"/>
            <p:cNvSpPr/>
            <p:nvPr/>
          </p:nvSpPr>
          <p:spPr>
            <a:xfrm>
              <a:off x="1738375" y="557275"/>
              <a:ext cx="5610225" cy="4238625"/>
            </a:xfrm>
            <a:custGeom>
              <a:rect b="b" l="l" r="r" t="t"/>
              <a:pathLst>
                <a:path extrusionOk="0" h="4238625" w="5610225">
                  <a:moveTo>
                    <a:pt x="0" y="4238116"/>
                  </a:moveTo>
                  <a:lnTo>
                    <a:pt x="5609716" y="4238116"/>
                  </a:lnTo>
                  <a:lnTo>
                    <a:pt x="5609716" y="0"/>
                  </a:lnTo>
                  <a:lnTo>
                    <a:pt x="0" y="0"/>
                  </a:lnTo>
                  <a:lnTo>
                    <a:pt x="0" y="4238116"/>
                  </a:lnTo>
                  <a:close/>
                </a:path>
              </a:pathLst>
            </a:custGeom>
            <a:noFill/>
            <a:ln cap="flat" cmpd="sng" w="123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8" name="Google Shape;6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15275" y="5943600"/>
            <a:ext cx="1228724" cy="60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/>
          <p:nvPr>
            <p:ph type="title"/>
          </p:nvPr>
        </p:nvSpPr>
        <p:spPr>
          <a:xfrm>
            <a:off x="1053463" y="-87312"/>
            <a:ext cx="6539230" cy="12541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4775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EMERGENCE OF NATIONALISM IN EUROPE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4"/>
          <p:cNvSpPr txBox="1"/>
          <p:nvPr/>
        </p:nvSpPr>
        <p:spPr>
          <a:xfrm>
            <a:off x="592132" y="1404427"/>
            <a:ext cx="5503868" cy="387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-284480" lvl="0" marL="296545" marR="97155" rtl="0" algn="l">
              <a:lnSpc>
                <a:spcPct val="97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attrocento Sans"/>
              <a:buChar char="▪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the nineteenth century,  nationalism brought about sweeping  changes in the political and mental  world of Europe.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4480" lvl="0" marL="296545" marR="99060" rtl="0" algn="l">
              <a:lnSpc>
                <a:spcPct val="119700"/>
              </a:lnSpc>
              <a:spcBef>
                <a:spcPts val="175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attrocento Sans"/>
              <a:buChar char="▪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 statesemerged in place of the  multi-national dynastic empires of Europe.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4480" lvl="0" marL="296545" marR="5080" rtl="0" algn="l">
              <a:lnSpc>
                <a:spcPct val="100000"/>
              </a:lnSpc>
              <a:spcBef>
                <a:spcPts val="1445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attrocento Sans"/>
              <a:buChar char="▪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concept of a modern state had  been developing over a long period.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5275" y="5943600"/>
            <a:ext cx="1228724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jata1\Desktop\portrait-of-pianist-and-composer-amde-mreaux-1802-1874-museum-private-collection-author-frederic-sorrieu-2AGR8PM.jpg" id="76" name="Google Shape;7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1371600"/>
            <a:ext cx="24384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/>
          <p:nvPr>
            <p:ph type="ctrTitle"/>
          </p:nvPr>
        </p:nvSpPr>
        <p:spPr>
          <a:xfrm>
            <a:off x="876617" y="188212"/>
            <a:ext cx="739076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EMERGENCE OF NATIONALISM IN EUROPE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5"/>
          <p:cNvSpPr txBox="1"/>
          <p:nvPr>
            <p:ph idx="1" type="subTitle"/>
          </p:nvPr>
        </p:nvSpPr>
        <p:spPr>
          <a:xfrm>
            <a:off x="1219200" y="2438400"/>
            <a:ext cx="64008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Nation state is one in which the majority of  its citizens, and not only its rulers come to develop a sense of common identity  and shared history or descent which were forged through struggles, actions of leaders and the common people.</a:t>
            </a:r>
            <a:endParaRPr/>
          </a:p>
        </p:txBody>
      </p:sp>
      <p:pic>
        <p:nvPicPr>
          <p:cNvPr id="83" name="Google Shape;8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5275" y="5943600"/>
            <a:ext cx="1228724" cy="60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/>
          <p:nvPr>
            <p:ph type="ctrTitle"/>
          </p:nvPr>
        </p:nvSpPr>
        <p:spPr>
          <a:xfrm>
            <a:off x="876617" y="188212"/>
            <a:ext cx="739076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Home Assignment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6"/>
          <p:cNvSpPr txBox="1"/>
          <p:nvPr>
            <p:ph idx="1" type="subTitle"/>
          </p:nvPr>
        </p:nvSpPr>
        <p:spPr>
          <a:xfrm>
            <a:off x="1295400" y="1295400"/>
            <a:ext cx="64008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Worksheet Q. No: 5, 8, 9, 16</a:t>
            </a:r>
            <a:endParaRPr/>
          </a:p>
        </p:txBody>
      </p:sp>
      <p:pic>
        <p:nvPicPr>
          <p:cNvPr id="90" name="Google Shape;9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5275" y="5943600"/>
            <a:ext cx="1228724" cy="60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1450" y="5838825"/>
            <a:ext cx="1228724" cy="81914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7"/>
          <p:cNvSpPr txBox="1"/>
          <p:nvPr>
            <p:ph type="title"/>
          </p:nvPr>
        </p:nvSpPr>
        <p:spPr>
          <a:xfrm>
            <a:off x="1299461" y="2445830"/>
            <a:ext cx="6908165" cy="143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62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50">
                <a:solidFill>
                  <a:srgbClr val="000000"/>
                </a:solidFill>
              </a:rPr>
              <a:t>THANKING YOU</a:t>
            </a:r>
            <a:endParaRPr sz="3950"/>
          </a:p>
          <a:p>
            <a:pPr indent="0" lvl="0" marL="0" rtl="0" algn="ctr">
              <a:lnSpc>
                <a:spcPct val="100000"/>
              </a:lnSpc>
              <a:spcBef>
                <a:spcPts val="819"/>
              </a:spcBef>
              <a:spcAft>
                <a:spcPts val="0"/>
              </a:spcAft>
              <a:buNone/>
            </a:pPr>
            <a:r>
              <a:rPr lang="en-US" sz="3950"/>
              <a:t>ODM EDUCATIONAL GROUP</a:t>
            </a:r>
            <a:endParaRPr sz="39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2021-06-09T21:19:56Z</dcterms:created>
  <dc:creator>Sujata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