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4.jpg" ContentType="image/jpeg"/>
  <Override PartName="/ppt/media/image5.jpg" ContentType="image/jpeg"/>
  <Override PartName="/ppt/media/image6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cy Tom" initials="JT" lastIdx="1" clrIdx="0">
    <p:extLst>
      <p:ext uri="{19B8F6BF-5375-455C-9EA6-DF929625EA0E}">
        <p15:presenceInfo xmlns:p15="http://schemas.microsoft.com/office/powerpoint/2012/main" userId="82f6890c7d181a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0550" y="278130"/>
            <a:ext cx="8362899" cy="606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638" y="2472289"/>
            <a:ext cx="7354722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850" y="1222400"/>
            <a:ext cx="8134299" cy="3390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81350" y="2196541"/>
            <a:ext cx="2844165" cy="868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3000" spc="-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30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2500" b="0" spc="-10" dirty="0">
                <a:latin typeface="Carlito"/>
                <a:cs typeface="Carlito"/>
              </a:rPr>
              <a:t>THE SUPREME</a:t>
            </a:r>
            <a:r>
              <a:rPr sz="2500" b="0" spc="-15" dirty="0">
                <a:latin typeface="Carlito"/>
                <a:cs typeface="Carlito"/>
              </a:rPr>
              <a:t> </a:t>
            </a:r>
            <a:r>
              <a:rPr sz="2500" b="0" spc="-20" dirty="0">
                <a:latin typeface="Carlito"/>
                <a:cs typeface="Carlito"/>
              </a:rPr>
              <a:t>COURT</a:t>
            </a:r>
            <a:endParaRPr sz="25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30841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3505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5" dirty="0">
                <a:latin typeface="Carlito"/>
                <a:cs typeface="Carlito"/>
              </a:rPr>
              <a:t>CIVICS  CHAPTER NUMBER:</a:t>
            </a:r>
            <a:r>
              <a:rPr sz="1800" b="1" spc="-70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5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</a:t>
            </a:r>
            <a:r>
              <a:rPr sz="1800" b="1" spc="-5" dirty="0">
                <a:latin typeface="Carlito"/>
                <a:cs typeface="Carlito"/>
              </a:rPr>
              <a:t>:THE</a:t>
            </a:r>
            <a:r>
              <a:rPr sz="1800" b="1" spc="-45" dirty="0">
                <a:latin typeface="Carlito"/>
                <a:cs typeface="Carlito"/>
              </a:rPr>
              <a:t> </a:t>
            </a:r>
            <a:r>
              <a:rPr sz="1800" b="1" spc="-10" dirty="0">
                <a:latin typeface="Carlito"/>
                <a:cs typeface="Carlito"/>
              </a:rPr>
              <a:t>JUDICIARY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6682D5BD-734B-4C9B-ADDF-5E79688C18A7}"/>
              </a:ext>
            </a:extLst>
          </p:cNvPr>
          <p:cNvSpPr/>
          <p:nvPr/>
        </p:nvSpPr>
        <p:spPr>
          <a:xfrm>
            <a:off x="7239000" y="83047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6EB17-83AA-4BBF-B2A0-326E3DD65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50" y="533400"/>
            <a:ext cx="5514950" cy="430887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RECAPITULATION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0CB83-4C37-43B6-914E-05D55BE35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447800"/>
            <a:ext cx="8334349" cy="5213536"/>
          </a:xfrm>
        </p:spPr>
        <p:txBody>
          <a:bodyPr/>
          <a:lstStyle/>
          <a:p>
            <a:r>
              <a:rPr lang="en-IN" dirty="0"/>
              <a:t>1.The Indian Judiciary   is single  , integrated and unified! What does it mean?</a:t>
            </a:r>
          </a:p>
          <a:p>
            <a:endParaRPr lang="en-IN" dirty="0"/>
          </a:p>
          <a:p>
            <a:pPr marL="342900" indent="-342900">
              <a:buAutoNum type="arabicPeriod" startAt="2"/>
            </a:pPr>
            <a:r>
              <a:rPr lang="en-IN" dirty="0"/>
              <a:t>Name  the states which has a common High Court?</a:t>
            </a:r>
          </a:p>
          <a:p>
            <a:pPr marL="342900" indent="-342900">
              <a:buAutoNum type="arabicPeriod" startAt="2"/>
            </a:pPr>
            <a:endParaRPr lang="en-IN" dirty="0"/>
          </a:p>
          <a:p>
            <a:r>
              <a:rPr lang="en-IN" dirty="0"/>
              <a:t>3. Name the highest court in India?</a:t>
            </a:r>
          </a:p>
          <a:p>
            <a:endParaRPr lang="en-IN" dirty="0"/>
          </a:p>
          <a:p>
            <a:r>
              <a:rPr lang="en-IN" dirty="0"/>
              <a:t>4. Who appointed the chief justice of India?</a:t>
            </a:r>
          </a:p>
          <a:p>
            <a:endParaRPr lang="en-IN" dirty="0"/>
          </a:p>
          <a:p>
            <a:r>
              <a:rPr lang="en-IN" dirty="0"/>
              <a:t>5.What is  required qualification to become the chief justice of India?</a:t>
            </a:r>
          </a:p>
          <a:p>
            <a:endParaRPr lang="en-IN" dirty="0"/>
          </a:p>
          <a:p>
            <a:r>
              <a:rPr lang="en-IN" dirty="0"/>
              <a:t>6.What is the term of office of the  chief justice of India?</a:t>
            </a:r>
          </a:p>
          <a:p>
            <a:endParaRPr lang="en-IN" dirty="0"/>
          </a:p>
          <a:p>
            <a:r>
              <a:rPr lang="en-IN" dirty="0"/>
              <a:t>7.Name the three types of Jurisdictions that the supreme court has?</a:t>
            </a:r>
          </a:p>
          <a:p>
            <a:endParaRPr lang="en-IN" dirty="0"/>
          </a:p>
          <a:p>
            <a:r>
              <a:rPr lang="en-IN" dirty="0"/>
              <a:t>8.What is meant by Original Jurisdiction ?</a:t>
            </a:r>
          </a:p>
          <a:p>
            <a:endParaRPr lang="en-IN" dirty="0"/>
          </a:p>
          <a:p>
            <a:r>
              <a:rPr lang="en-IN" dirty="0"/>
              <a:t>9. What is meant by Appellate Jurisdiction?</a:t>
            </a:r>
          </a:p>
          <a:p>
            <a:endParaRPr lang="en-IN" dirty="0"/>
          </a:p>
          <a:p>
            <a:r>
              <a:rPr lang="en-IN" dirty="0"/>
              <a:t>10. What is meant by Judicial Review?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12E3F3B0-5D2D-4E77-84D0-8576BDAA11F7}"/>
              </a:ext>
            </a:extLst>
          </p:cNvPr>
          <p:cNvSpPr/>
          <p:nvPr/>
        </p:nvSpPr>
        <p:spPr>
          <a:xfrm>
            <a:off x="7239000" y="83047"/>
            <a:ext cx="1752600" cy="9103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5792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08863"/>
            <a:ext cx="1559560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000" b="0" spc="-6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000">
              <a:latin typeface="Carlito"/>
              <a:cs typeface="Carlito"/>
            </a:endParaRPr>
          </a:p>
          <a:p>
            <a:pPr marL="62865">
              <a:lnSpc>
                <a:spcPct val="100000"/>
              </a:lnSpc>
              <a:spcBef>
                <a:spcPts val="15"/>
              </a:spcBef>
            </a:pPr>
            <a:r>
              <a:rPr sz="1800" b="0" spc="-5" dirty="0">
                <a:latin typeface="Carlito"/>
                <a:cs typeface="Carlito"/>
              </a:rPr>
              <a:t>HIGH</a:t>
            </a:r>
            <a:r>
              <a:rPr sz="1800" b="0" dirty="0">
                <a:latin typeface="Carlito"/>
                <a:cs typeface="Carlito"/>
              </a:rPr>
              <a:t> </a:t>
            </a:r>
            <a:r>
              <a:rPr sz="1800" b="0" spc="-10" dirty="0">
                <a:latin typeface="Carlito"/>
                <a:cs typeface="Carlito"/>
              </a:rPr>
              <a:t>COURT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81600" y="627050"/>
            <a:ext cx="8883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session-2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1025" y="1190659"/>
            <a:ext cx="8181950" cy="28302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 algn="just">
              <a:lnSpc>
                <a:spcPct val="114999"/>
              </a:lnSpc>
              <a:spcBef>
                <a:spcPts val="100"/>
              </a:spcBef>
              <a:buSzPct val="112500"/>
              <a:buFont typeface="Arial"/>
              <a:buChar char="●"/>
              <a:tabLst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is the </a:t>
            </a:r>
            <a:r>
              <a:rPr sz="1600" spc="-10" dirty="0">
                <a:latin typeface="Carlito"/>
                <a:cs typeface="Carlito"/>
              </a:rPr>
              <a:t>apex court </a:t>
            </a:r>
            <a:r>
              <a:rPr sz="1600" spc="-5" dirty="0">
                <a:latin typeface="Carlito"/>
                <a:cs typeface="Carlito"/>
              </a:rPr>
              <a:t>in the </a:t>
            </a:r>
            <a:r>
              <a:rPr sz="1600" spc="-10" dirty="0">
                <a:latin typeface="Carlito"/>
                <a:cs typeface="Carlito"/>
              </a:rPr>
              <a:t>state.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chief </a:t>
            </a:r>
            <a:r>
              <a:rPr sz="1600" spc="-5" dirty="0">
                <a:latin typeface="Carlito"/>
                <a:cs typeface="Carlito"/>
              </a:rPr>
              <a:t>justice of the 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is appointed </a:t>
            </a:r>
            <a:r>
              <a:rPr sz="1600" spc="-10" dirty="0">
                <a:latin typeface="Carlito"/>
                <a:cs typeface="Carlito"/>
              </a:rPr>
              <a:t>by 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president </a:t>
            </a:r>
            <a:r>
              <a:rPr sz="1600" spc="-5" dirty="0">
                <a:latin typeface="Carlito"/>
                <a:cs typeface="Carlito"/>
              </a:rPr>
              <a:t>on the </a:t>
            </a:r>
            <a:r>
              <a:rPr sz="1600" spc="-10" dirty="0">
                <a:latin typeface="Carlito"/>
                <a:cs typeface="Carlito"/>
              </a:rPr>
              <a:t>recommendation </a:t>
            </a:r>
            <a:r>
              <a:rPr sz="1600" spc="-5" dirty="0">
                <a:latin typeface="Carlito"/>
                <a:cs typeface="Carlito"/>
              </a:rPr>
              <a:t>of and in </a:t>
            </a:r>
            <a:r>
              <a:rPr sz="1600" spc="-10" dirty="0">
                <a:latin typeface="Carlito"/>
                <a:cs typeface="Carlito"/>
              </a:rPr>
              <a:t>consultation </a:t>
            </a:r>
            <a:r>
              <a:rPr sz="1600" spc="-5" dirty="0">
                <a:latin typeface="Carlito"/>
                <a:cs typeface="Carlito"/>
              </a:rPr>
              <a:t>with the chief justice of India and  the </a:t>
            </a:r>
            <a:r>
              <a:rPr sz="1600" spc="-10" dirty="0">
                <a:latin typeface="Carlito"/>
                <a:cs typeface="Carlito"/>
              </a:rPr>
              <a:t>Governor </a:t>
            </a:r>
            <a:r>
              <a:rPr sz="1600" spc="-5" dirty="0">
                <a:latin typeface="Carlito"/>
                <a:cs typeface="Carlito"/>
              </a:rPr>
              <a:t>of the </a:t>
            </a:r>
            <a:r>
              <a:rPr sz="1600" spc="-15" dirty="0">
                <a:latin typeface="Carlito"/>
                <a:cs typeface="Carlito"/>
              </a:rPr>
              <a:t>state</a:t>
            </a:r>
            <a:r>
              <a:rPr sz="1600" spc="4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concerned.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20" dirty="0">
                <a:latin typeface="Carlito"/>
                <a:cs typeface="Carlito"/>
              </a:rPr>
              <a:t>QUALIFICATION</a:t>
            </a:r>
            <a:endParaRPr sz="1600" dirty="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210820" algn="l"/>
              </a:tabLst>
            </a:pPr>
            <a:r>
              <a:rPr sz="1600" spc="-10" dirty="0">
                <a:latin typeface="Carlito"/>
                <a:cs typeface="Carlito"/>
              </a:rPr>
              <a:t>Must </a:t>
            </a:r>
            <a:r>
              <a:rPr sz="1600" spc="-5" dirty="0">
                <a:latin typeface="Carlito"/>
                <a:cs typeface="Carlito"/>
              </a:rPr>
              <a:t>be a </a:t>
            </a:r>
            <a:r>
              <a:rPr sz="1600" spc="-10" dirty="0">
                <a:latin typeface="Carlito"/>
                <a:cs typeface="Carlito"/>
              </a:rPr>
              <a:t>citizen </a:t>
            </a:r>
            <a:r>
              <a:rPr sz="1600" spc="-5" dirty="0">
                <a:latin typeface="Carlito"/>
                <a:cs typeface="Carlito"/>
              </a:rPr>
              <a:t>of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India.</a:t>
            </a:r>
            <a:endParaRPr sz="1600" dirty="0">
              <a:latin typeface="Carlito"/>
              <a:cs typeface="Carlito"/>
            </a:endParaRPr>
          </a:p>
          <a:p>
            <a:pPr marL="210820" marR="311785" indent="-210820">
              <a:lnSpc>
                <a:spcPts val="2210"/>
              </a:lnSpc>
              <a:spcBef>
                <a:spcPts val="120"/>
              </a:spcBef>
              <a:buAutoNum type="arabicPeriod"/>
              <a:tabLst>
                <a:tab pos="210820" algn="l"/>
              </a:tabLst>
            </a:pPr>
            <a:r>
              <a:rPr sz="1600" spc="-145" dirty="0">
                <a:latin typeface="Arial"/>
                <a:cs typeface="Arial"/>
              </a:rPr>
              <a:t>A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spc="-60" dirty="0">
                <a:latin typeface="Arial"/>
                <a:cs typeface="Arial"/>
              </a:rPr>
              <a:t>high</a:t>
            </a:r>
            <a:r>
              <a:rPr sz="1600" spc="-105" dirty="0">
                <a:latin typeface="Arial"/>
                <a:cs typeface="Arial"/>
              </a:rPr>
              <a:t> </a:t>
            </a:r>
            <a:r>
              <a:rPr sz="1600" spc="-30" dirty="0">
                <a:latin typeface="Arial"/>
                <a:cs typeface="Arial"/>
              </a:rPr>
              <a:t>court</a:t>
            </a:r>
            <a:r>
              <a:rPr sz="1600" spc="-60" dirty="0">
                <a:latin typeface="Arial"/>
                <a:cs typeface="Arial"/>
              </a:rPr>
              <a:t> </a:t>
            </a:r>
            <a:r>
              <a:rPr sz="1600" spc="-80" dirty="0">
                <a:latin typeface="Arial"/>
                <a:cs typeface="Arial"/>
              </a:rPr>
              <a:t>advocate</a:t>
            </a:r>
            <a:r>
              <a:rPr sz="1600" spc="280" dirty="0">
                <a:latin typeface="Arial"/>
                <a:cs typeface="Arial"/>
              </a:rPr>
              <a:t> </a:t>
            </a:r>
            <a:r>
              <a:rPr sz="1600" spc="5" dirty="0">
                <a:latin typeface="Arial"/>
                <a:cs typeface="Arial"/>
              </a:rPr>
              <a:t>with</a:t>
            </a:r>
            <a:r>
              <a:rPr sz="1600" spc="-9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at</a:t>
            </a:r>
            <a:r>
              <a:rPr sz="1600" spc="-90" dirty="0">
                <a:latin typeface="Arial"/>
                <a:cs typeface="Arial"/>
              </a:rPr>
              <a:t> </a:t>
            </a:r>
            <a:r>
              <a:rPr sz="1600" spc="-65" dirty="0">
                <a:latin typeface="Arial"/>
                <a:cs typeface="Arial"/>
              </a:rPr>
              <a:t>least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ten</a:t>
            </a:r>
            <a:r>
              <a:rPr sz="1600" spc="-80" dirty="0">
                <a:latin typeface="Arial"/>
                <a:cs typeface="Arial"/>
              </a:rPr>
              <a:t> year’s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75" dirty="0">
                <a:latin typeface="Arial"/>
                <a:cs typeface="Arial"/>
              </a:rPr>
              <a:t>experience</a:t>
            </a:r>
            <a:r>
              <a:rPr sz="1600" spc="-65" dirty="0">
                <a:latin typeface="Arial"/>
                <a:cs typeface="Arial"/>
              </a:rPr>
              <a:t> </a:t>
            </a:r>
            <a:r>
              <a:rPr sz="1600" spc="-15" dirty="0">
                <a:latin typeface="Arial"/>
                <a:cs typeface="Arial"/>
              </a:rPr>
              <a:t>or</a:t>
            </a:r>
            <a:r>
              <a:rPr sz="1600" spc="-70" dirty="0">
                <a:latin typeface="Arial"/>
                <a:cs typeface="Arial"/>
              </a:rPr>
              <a:t> </a:t>
            </a:r>
            <a:r>
              <a:rPr sz="1600" spc="-130" dirty="0">
                <a:latin typeface="Arial"/>
                <a:cs typeface="Arial"/>
              </a:rPr>
              <a:t>a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40" dirty="0">
                <a:latin typeface="Arial"/>
                <a:cs typeface="Arial"/>
              </a:rPr>
              <a:t>judicial</a:t>
            </a:r>
            <a:r>
              <a:rPr sz="1600" spc="-10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officer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spc="10" dirty="0">
                <a:latin typeface="Arial"/>
                <a:cs typeface="Arial"/>
              </a:rPr>
              <a:t>with</a:t>
            </a:r>
            <a:r>
              <a:rPr sz="1600" spc="-100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at</a:t>
            </a:r>
            <a:r>
              <a:rPr sz="1600" spc="-80" dirty="0">
                <a:latin typeface="Arial"/>
                <a:cs typeface="Arial"/>
              </a:rPr>
              <a:t> </a:t>
            </a:r>
            <a:r>
              <a:rPr sz="1600" spc="-65" dirty="0">
                <a:latin typeface="Arial"/>
                <a:cs typeface="Arial"/>
              </a:rPr>
              <a:t>least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ten  </a:t>
            </a:r>
            <a:r>
              <a:rPr sz="1600" spc="-80" dirty="0">
                <a:latin typeface="Arial"/>
                <a:cs typeface="Arial"/>
              </a:rPr>
              <a:t>year’s </a:t>
            </a:r>
            <a:r>
              <a:rPr sz="1600" spc="-75" dirty="0">
                <a:latin typeface="Arial"/>
                <a:cs typeface="Arial"/>
              </a:rPr>
              <a:t>experience.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6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20" dirty="0">
                <a:latin typeface="Carlito"/>
                <a:cs typeface="Carlito"/>
              </a:rPr>
              <a:t>RETIREMENT.</a:t>
            </a:r>
            <a:endParaRPr sz="1600" dirty="0">
              <a:latin typeface="Carlito"/>
              <a:cs typeface="Carlito"/>
            </a:endParaRPr>
          </a:p>
          <a:p>
            <a:pPr marL="354965" marR="427990" indent="-342900">
              <a:lnSpc>
                <a:spcPct val="114999"/>
              </a:lnSpc>
            </a:pPr>
            <a:r>
              <a:rPr sz="1600" spc="-5" dirty="0">
                <a:latin typeface="Carlito"/>
                <a:cs typeface="Carlito"/>
              </a:rPr>
              <a:t>A high </a:t>
            </a:r>
            <a:r>
              <a:rPr sz="1600" spc="-10" dirty="0">
                <a:latin typeface="Carlito"/>
                <a:cs typeface="Carlito"/>
              </a:rPr>
              <a:t>court judge </a:t>
            </a:r>
            <a:r>
              <a:rPr sz="1600" spc="-15" dirty="0">
                <a:latin typeface="Carlito"/>
                <a:cs typeface="Carlito"/>
              </a:rPr>
              <a:t>retires </a:t>
            </a:r>
            <a:r>
              <a:rPr sz="1600" spc="-10" dirty="0">
                <a:latin typeface="Carlito"/>
                <a:cs typeface="Carlito"/>
              </a:rPr>
              <a:t>at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age </a:t>
            </a:r>
            <a:r>
              <a:rPr sz="1600" spc="-5" dirty="0">
                <a:latin typeface="Carlito"/>
                <a:cs typeface="Carlito"/>
              </a:rPr>
              <a:t>of 62. He or </a:t>
            </a:r>
            <a:r>
              <a:rPr sz="1600" spc="-10" dirty="0">
                <a:latin typeface="Carlito"/>
                <a:cs typeface="Carlito"/>
              </a:rPr>
              <a:t>she can </a:t>
            </a:r>
            <a:r>
              <a:rPr sz="1600" spc="-5" dirty="0">
                <a:latin typeface="Carlito"/>
                <a:cs typeface="Carlito"/>
              </a:rPr>
              <a:t>also </a:t>
            </a:r>
            <a:r>
              <a:rPr sz="1600" spc="-15" dirty="0">
                <a:latin typeface="Carlito"/>
                <a:cs typeface="Carlito"/>
              </a:rPr>
              <a:t>face </a:t>
            </a:r>
            <a:r>
              <a:rPr sz="1600" spc="-5" dirty="0">
                <a:latin typeface="Carlito"/>
                <a:cs typeface="Carlito"/>
              </a:rPr>
              <a:t>impeachment on </a:t>
            </a:r>
            <a:r>
              <a:rPr sz="1600" spc="-10" dirty="0">
                <a:latin typeface="Carlito"/>
                <a:cs typeface="Carlito"/>
              </a:rPr>
              <a:t>charges of  </a:t>
            </a:r>
            <a:r>
              <a:rPr sz="1600" spc="-5" dirty="0">
                <a:latin typeface="Carlito"/>
                <a:cs typeface="Carlito"/>
              </a:rPr>
              <a:t>misconduct.</a:t>
            </a:r>
            <a:endParaRPr sz="1600" dirty="0">
              <a:latin typeface="Carlito"/>
              <a:cs typeface="Carlito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850C20-3D79-420B-AE3D-2FEBEA014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4027184"/>
            <a:ext cx="4800600" cy="2642084"/>
          </a:xfrm>
          <a:prstGeom prst="rect">
            <a:avLst/>
          </a:prstGeom>
        </p:spPr>
      </p:pic>
      <p:sp>
        <p:nvSpPr>
          <p:cNvPr id="8" name="object 3">
            <a:extLst>
              <a:ext uri="{FF2B5EF4-FFF2-40B4-BE49-F238E27FC236}">
                <a16:creationId xmlns:a16="http://schemas.microsoft.com/office/drawing/2014/main" id="{8AEBC3AB-10DE-4611-A23A-079542E0C8F3}"/>
              </a:ext>
            </a:extLst>
          </p:cNvPr>
          <p:cNvSpPr/>
          <p:nvPr/>
        </p:nvSpPr>
        <p:spPr>
          <a:xfrm>
            <a:off x="7239000" y="83047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24357"/>
            <a:ext cx="6238850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000" b="0" spc="-6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b="0" spc="-5" dirty="0">
                <a:latin typeface="Carlito"/>
                <a:cs typeface="Carlito"/>
              </a:rPr>
              <a:t>HIGH</a:t>
            </a:r>
            <a:r>
              <a:rPr sz="1800" b="0" spc="-25" dirty="0">
                <a:latin typeface="Carlito"/>
                <a:cs typeface="Carlito"/>
              </a:rPr>
              <a:t> </a:t>
            </a:r>
            <a:r>
              <a:rPr sz="1800" b="0" spc="-10" dirty="0">
                <a:latin typeface="Carlito"/>
                <a:cs typeface="Carlito"/>
              </a:rPr>
              <a:t>COURT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550" y="1676400"/>
            <a:ext cx="8372449" cy="38583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0" dirty="0">
                <a:latin typeface="Carlito"/>
                <a:cs typeface="Carlito"/>
              </a:rPr>
              <a:t>POWERS </a:t>
            </a:r>
            <a:r>
              <a:rPr sz="1600" spc="-5" dirty="0">
                <a:latin typeface="Carlito"/>
                <a:cs typeface="Carlito"/>
              </a:rPr>
              <a:t>AND FUNCTIONS OF </a:t>
            </a:r>
            <a:r>
              <a:rPr sz="1600" spc="-1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HIGH</a:t>
            </a:r>
            <a:r>
              <a:rPr sz="1600" spc="8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Original Jurisdiction of High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</a:t>
            </a:r>
            <a:endParaRPr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●"/>
            </a:pPr>
            <a:endParaRPr sz="1800" dirty="0">
              <a:latin typeface="Carlito"/>
              <a:cs typeface="Carlito"/>
            </a:endParaRPr>
          </a:p>
          <a:p>
            <a:pPr marL="56515" marR="1979930" indent="-44450">
              <a:lnSpc>
                <a:spcPct val="114999"/>
              </a:lnSpc>
              <a:spcBef>
                <a:spcPts val="5"/>
              </a:spcBef>
            </a:pPr>
            <a:r>
              <a:rPr sz="1600" spc="-5" dirty="0">
                <a:latin typeface="Carlito"/>
                <a:cs typeface="Carlito"/>
              </a:rPr>
              <a:t>Case </a:t>
            </a:r>
            <a:r>
              <a:rPr sz="1600" spc="-10" dirty="0">
                <a:latin typeface="Carlito"/>
                <a:cs typeface="Carlito"/>
              </a:rPr>
              <a:t>involving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enforcement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spc="-10" dirty="0">
                <a:latin typeface="Carlito"/>
                <a:cs typeface="Carlito"/>
              </a:rPr>
              <a:t>fundamental </a:t>
            </a:r>
            <a:r>
              <a:rPr sz="1600" spc="-5" dirty="0">
                <a:latin typeface="Carlito"/>
                <a:cs typeface="Carlito"/>
              </a:rPr>
              <a:t>rights, </a:t>
            </a:r>
            <a:endParaRPr lang="en-IN" sz="1600" spc="-5" dirty="0">
              <a:latin typeface="Carlito"/>
              <a:cs typeface="Carlito"/>
            </a:endParaRPr>
          </a:p>
          <a:p>
            <a:pPr marL="56515" marR="1979930" indent="-44450">
              <a:lnSpc>
                <a:spcPct val="114999"/>
              </a:lnSpc>
              <a:spcBef>
                <a:spcPts val="5"/>
              </a:spcBef>
            </a:pPr>
            <a:r>
              <a:rPr sz="1600" spc="-5" dirty="0">
                <a:latin typeface="Carlito"/>
                <a:cs typeface="Carlito"/>
              </a:rPr>
              <a:t> High </a:t>
            </a:r>
            <a:r>
              <a:rPr sz="1600" spc="-10" dirty="0">
                <a:latin typeface="Carlito"/>
                <a:cs typeface="Carlito"/>
              </a:rPr>
              <a:t>Court can </a:t>
            </a:r>
            <a:r>
              <a:rPr sz="1600" spc="-5" dirty="0">
                <a:latin typeface="Carlito"/>
                <a:cs typeface="Carlito"/>
              </a:rPr>
              <a:t>issue</a:t>
            </a:r>
            <a:r>
              <a:rPr sz="1600" spc="1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writ.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Appellate Jurisdiction of High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</a:t>
            </a:r>
            <a:endParaRPr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●"/>
            </a:pPr>
            <a:endParaRPr sz="1800" dirty="0">
              <a:latin typeface="Carlito"/>
              <a:cs typeface="Carlito"/>
            </a:endParaRPr>
          </a:p>
          <a:p>
            <a:pPr marL="12700" marR="206375">
              <a:lnSpc>
                <a:spcPct val="114999"/>
              </a:lnSpc>
            </a:pPr>
            <a:r>
              <a:rPr sz="1600" spc="-5" dirty="0">
                <a:latin typeface="Carlito"/>
                <a:cs typeface="Carlito"/>
              </a:rPr>
              <a:t>High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15" dirty="0">
                <a:latin typeface="Carlito"/>
                <a:cs typeface="Carlito"/>
              </a:rPr>
              <a:t>hears </a:t>
            </a:r>
            <a:r>
              <a:rPr sz="1600" spc="-5" dirty="0">
                <a:latin typeface="Carlito"/>
                <a:cs typeface="Carlito"/>
              </a:rPr>
              <a:t>appeals of both civil and criminal cases</a:t>
            </a:r>
            <a:endParaRPr lang="en-IN" sz="1600" spc="-5" dirty="0">
              <a:latin typeface="Carlito"/>
              <a:cs typeface="Carlito"/>
            </a:endParaRPr>
          </a:p>
          <a:p>
            <a:pPr marL="12700" marR="206375">
              <a:lnSpc>
                <a:spcPct val="114999"/>
              </a:lnSpc>
            </a:pPr>
            <a:r>
              <a:rPr sz="1600" spc="-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against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decision  </a:t>
            </a:r>
            <a:r>
              <a:rPr sz="1600" spc="-20" dirty="0">
                <a:latin typeface="Carlito"/>
                <a:cs typeface="Carlito"/>
              </a:rPr>
              <a:t>taken </a:t>
            </a:r>
            <a:r>
              <a:rPr sz="1600" spc="-10" dirty="0">
                <a:latin typeface="Carlito"/>
                <a:cs typeface="Carlito"/>
              </a:rPr>
              <a:t>by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lower</a:t>
            </a:r>
            <a:r>
              <a:rPr sz="1600" spc="5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courts.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Supervisory Jurisdiction of High</a:t>
            </a:r>
            <a:r>
              <a:rPr sz="1600" spc="2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</a:t>
            </a:r>
            <a:endParaRPr sz="16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 dirty="0">
              <a:latin typeface="Carlito"/>
              <a:cs typeface="Carlito"/>
            </a:endParaRPr>
          </a:p>
          <a:p>
            <a:pPr marL="102235">
              <a:lnSpc>
                <a:spcPct val="100000"/>
              </a:lnSpc>
            </a:pPr>
            <a:r>
              <a:rPr sz="1600" spc="-5" dirty="0">
                <a:latin typeface="Carlito"/>
                <a:cs typeface="Carlito"/>
              </a:rPr>
              <a:t>Supervisory Jurisdiction </a:t>
            </a:r>
            <a:r>
              <a:rPr sz="1600" spc="-10" dirty="0">
                <a:latin typeface="Carlito"/>
                <a:cs typeface="Carlito"/>
              </a:rPr>
              <a:t>involves </a:t>
            </a:r>
            <a:r>
              <a:rPr sz="1600" spc="-5" dirty="0">
                <a:latin typeface="Carlito"/>
                <a:cs typeface="Carlito"/>
              </a:rPr>
              <a:t>supervising the activities</a:t>
            </a:r>
            <a:endParaRPr lang="en-IN" sz="1600" spc="-5" dirty="0">
              <a:latin typeface="Carlito"/>
              <a:cs typeface="Carlito"/>
            </a:endParaRPr>
          </a:p>
          <a:p>
            <a:pPr marL="102235">
              <a:lnSpc>
                <a:spcPct val="100000"/>
              </a:lnSpc>
            </a:pPr>
            <a:r>
              <a:rPr sz="1600" spc="-5" dirty="0">
                <a:latin typeface="Carlito"/>
                <a:cs typeface="Carlito"/>
              </a:rPr>
              <a:t> of the </a:t>
            </a:r>
            <a:r>
              <a:rPr sz="1600" spc="-10" dirty="0">
                <a:latin typeface="Carlito"/>
                <a:cs typeface="Carlito"/>
              </a:rPr>
              <a:t>lower</a:t>
            </a:r>
            <a:r>
              <a:rPr sz="1600" spc="12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</a:t>
            </a:r>
            <a:endParaRPr lang="en-IN" sz="1600" spc="-10" dirty="0">
              <a:latin typeface="Carlito"/>
              <a:cs typeface="Carlito"/>
            </a:endParaRPr>
          </a:p>
          <a:p>
            <a:pPr marL="102235">
              <a:lnSpc>
                <a:spcPct val="100000"/>
              </a:lnSpc>
            </a:pPr>
            <a:r>
              <a:rPr lang="en-IN" sz="1600" spc="-10" dirty="0">
                <a:latin typeface="Carlito"/>
                <a:cs typeface="Carlito"/>
              </a:rPr>
              <a:t>                                                                                        </a:t>
            </a:r>
            <a:endParaRPr lang="en-IN" sz="1600" spc="-10" dirty="0">
              <a:solidFill>
                <a:srgbClr val="00B050"/>
              </a:solidFill>
              <a:latin typeface="Carlito"/>
              <a:cs typeface="Carlito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DAD5A7-0854-4929-B46E-D14D0A8EB5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112505"/>
            <a:ext cx="3505198" cy="3399925"/>
          </a:xfrm>
          <a:prstGeom prst="rect">
            <a:avLst/>
          </a:prstGeom>
        </p:spPr>
      </p:pic>
      <p:sp>
        <p:nvSpPr>
          <p:cNvPr id="6" name="object 3">
            <a:extLst>
              <a:ext uri="{FF2B5EF4-FFF2-40B4-BE49-F238E27FC236}">
                <a16:creationId xmlns:a16="http://schemas.microsoft.com/office/drawing/2014/main" id="{565EADA0-7EC0-490E-95A4-46BB86CAF20E}"/>
              </a:ext>
            </a:extLst>
          </p:cNvPr>
          <p:cNvSpPr/>
          <p:nvPr/>
        </p:nvSpPr>
        <p:spPr>
          <a:xfrm>
            <a:off x="7239000" y="83047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31B566-DCA2-4D77-8ACF-76D6AFBF1806}"/>
              </a:ext>
            </a:extLst>
          </p:cNvPr>
          <p:cNvSpPr txBox="1"/>
          <p:nvPr/>
        </p:nvSpPr>
        <p:spPr>
          <a:xfrm>
            <a:off x="5486402" y="4460265"/>
            <a:ext cx="350519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spc="-10" dirty="0">
                <a:latin typeface="Carlito"/>
                <a:cs typeface="Carlito"/>
              </a:rPr>
              <a:t>JUSTICE  S. MURALIDHAR</a:t>
            </a:r>
          </a:p>
          <a:p>
            <a:r>
              <a:rPr lang="en-IN" sz="1800" spc="-10" dirty="0">
                <a:latin typeface="Carlito"/>
                <a:cs typeface="Carlito"/>
              </a:rPr>
              <a:t>CHIEF JUSTICE OF ODISHA HIGH COURT SINCE 4</a:t>
            </a:r>
            <a:r>
              <a:rPr lang="en-IN" sz="1800" spc="-10" baseline="30000" dirty="0">
                <a:latin typeface="Carlito"/>
                <a:cs typeface="Carlito"/>
              </a:rPr>
              <a:t>TH</a:t>
            </a:r>
            <a:r>
              <a:rPr lang="en-IN" sz="1800" spc="-10" dirty="0">
                <a:latin typeface="Carlito"/>
                <a:cs typeface="Carlito"/>
              </a:rPr>
              <a:t>  JANUARY 2021.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39978"/>
            <a:ext cx="2160905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000" b="0" spc="-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b="0" spc="-20" dirty="0">
                <a:latin typeface="Carlito"/>
                <a:cs typeface="Carlito"/>
              </a:rPr>
              <a:t>SUBORDINATE</a:t>
            </a:r>
            <a:r>
              <a:rPr sz="1800" b="0" spc="-70" dirty="0">
                <a:latin typeface="Carlito"/>
                <a:cs typeface="Carlito"/>
              </a:rPr>
              <a:t> </a:t>
            </a:r>
            <a:r>
              <a:rPr sz="1800" b="0" spc="-15" dirty="0">
                <a:latin typeface="Carlito"/>
                <a:cs typeface="Carlito"/>
              </a:rPr>
              <a:t>COURTS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61338"/>
            <a:ext cx="7908925" cy="226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3020" indent="-342900">
              <a:lnSpc>
                <a:spcPct val="114999"/>
              </a:lnSpc>
              <a:spcBef>
                <a:spcPts val="10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0" dirty="0">
                <a:latin typeface="Carlito"/>
                <a:cs typeface="Carlito"/>
              </a:rPr>
              <a:t>Each </a:t>
            </a:r>
            <a:r>
              <a:rPr sz="1600" spc="-5" dirty="0">
                <a:latin typeface="Carlito"/>
                <a:cs typeface="Carlito"/>
              </a:rPr>
              <a:t>of the district has a district </a:t>
            </a:r>
            <a:r>
              <a:rPr sz="1600" spc="-10" dirty="0">
                <a:latin typeface="Carlito"/>
                <a:cs typeface="Carlito"/>
              </a:rPr>
              <a:t>court. </a:t>
            </a:r>
            <a:r>
              <a:rPr sz="1600" spc="-5" dirty="0">
                <a:latin typeface="Carlito"/>
                <a:cs typeface="Carlito"/>
              </a:rPr>
              <a:t>The District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and the </a:t>
            </a:r>
            <a:r>
              <a:rPr sz="1600" spc="-10" dirty="0">
                <a:latin typeface="Carlito"/>
                <a:cs typeface="Carlito"/>
              </a:rPr>
              <a:t>courts below </a:t>
            </a:r>
            <a:r>
              <a:rPr sz="1600" spc="-5" dirty="0">
                <a:latin typeface="Carlito"/>
                <a:cs typeface="Carlito"/>
              </a:rPr>
              <a:t>it </a:t>
            </a:r>
            <a:r>
              <a:rPr sz="1600" spc="-15" dirty="0">
                <a:latin typeface="Carlito"/>
                <a:cs typeface="Carlito"/>
              </a:rPr>
              <a:t>are </a:t>
            </a:r>
            <a:r>
              <a:rPr sz="1600" spc="-5" dirty="0">
                <a:latin typeface="Carlito"/>
                <a:cs typeface="Carlito"/>
              </a:rPr>
              <a:t>called  </a:t>
            </a:r>
            <a:r>
              <a:rPr sz="1600" spc="-10" dirty="0">
                <a:latin typeface="Carlito"/>
                <a:cs typeface="Carlito"/>
              </a:rPr>
              <a:t>Subordinate</a:t>
            </a:r>
            <a:r>
              <a:rPr sz="1600" spc="-2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Courts.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8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0" dirty="0">
                <a:latin typeface="Carlito"/>
                <a:cs typeface="Carlito"/>
              </a:rPr>
              <a:t>There </a:t>
            </a:r>
            <a:r>
              <a:rPr sz="1600" spc="-15" dirty="0">
                <a:latin typeface="Carlito"/>
                <a:cs typeface="Carlito"/>
              </a:rPr>
              <a:t>are separate </a:t>
            </a:r>
            <a:r>
              <a:rPr sz="1600" spc="-10" dirty="0">
                <a:latin typeface="Carlito"/>
                <a:cs typeface="Carlito"/>
              </a:rPr>
              <a:t>courts </a:t>
            </a: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spc="-5" dirty="0">
                <a:latin typeface="Carlito"/>
                <a:cs typeface="Carlito"/>
              </a:rPr>
              <a:t>civil and criminal</a:t>
            </a:r>
            <a:r>
              <a:rPr sz="1600" spc="10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cases.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of the district </a:t>
            </a:r>
            <a:r>
              <a:rPr sz="1600" spc="-10" dirty="0">
                <a:latin typeface="Carlito"/>
                <a:cs typeface="Carlito"/>
              </a:rPr>
              <a:t>judge </a:t>
            </a:r>
            <a:r>
              <a:rPr sz="1600" spc="-5" dirty="0">
                <a:latin typeface="Carlito"/>
                <a:cs typeface="Carlito"/>
              </a:rPr>
              <a:t>is the highest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spc="-5" dirty="0">
                <a:latin typeface="Carlito"/>
                <a:cs typeface="Carlito"/>
              </a:rPr>
              <a:t>Civil </a:t>
            </a:r>
            <a:r>
              <a:rPr sz="1600" spc="-10" dirty="0">
                <a:latin typeface="Carlito"/>
                <a:cs typeface="Carlito"/>
              </a:rPr>
              <a:t>Justice </a:t>
            </a:r>
            <a:r>
              <a:rPr sz="1600" spc="-5" dirty="0">
                <a:latin typeface="Carlito"/>
                <a:cs typeface="Carlito"/>
              </a:rPr>
              <a:t>in the district</a:t>
            </a:r>
            <a:r>
              <a:rPr sz="1600" spc="6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level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of the civil </a:t>
            </a:r>
            <a:r>
              <a:rPr sz="1600" spc="-10" dirty="0">
                <a:latin typeface="Carlito"/>
                <a:cs typeface="Carlito"/>
              </a:rPr>
              <a:t>judge </a:t>
            </a:r>
            <a:r>
              <a:rPr sz="1600" spc="-5" dirty="0">
                <a:latin typeface="Carlito"/>
                <a:cs typeface="Carlito"/>
              </a:rPr>
              <a:t>and the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of the Munsif </a:t>
            </a:r>
            <a:r>
              <a:rPr sz="1600" spc="-15" dirty="0">
                <a:latin typeface="Carlito"/>
                <a:cs typeface="Carlito"/>
              </a:rPr>
              <a:t>are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Subordinate </a:t>
            </a:r>
            <a:r>
              <a:rPr sz="1600" spc="-5" dirty="0">
                <a:latin typeface="Carlito"/>
                <a:cs typeface="Carlito"/>
              </a:rPr>
              <a:t>Courts under</a:t>
            </a:r>
            <a:r>
              <a:rPr sz="1600" spc="16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it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spc="-10" dirty="0">
                <a:latin typeface="Carlito"/>
                <a:cs typeface="Carlito"/>
              </a:rPr>
              <a:t>sessions judge </a:t>
            </a:r>
            <a:r>
              <a:rPr sz="1600" spc="-5" dirty="0">
                <a:latin typeface="Carlito"/>
                <a:cs typeface="Carlito"/>
              </a:rPr>
              <a:t>is the highest </a:t>
            </a:r>
            <a:r>
              <a:rPr sz="1600" spc="-10" dirty="0">
                <a:latin typeface="Carlito"/>
                <a:cs typeface="Carlito"/>
              </a:rPr>
              <a:t>court </a:t>
            </a:r>
            <a:r>
              <a:rPr sz="1600" spc="-5" dirty="0">
                <a:latin typeface="Carlito"/>
                <a:cs typeface="Carlito"/>
              </a:rPr>
              <a:t>in the district dealing with criminal</a:t>
            </a:r>
            <a:r>
              <a:rPr sz="1600" spc="6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cases.</a:t>
            </a:r>
            <a:endParaRPr sz="1600">
              <a:latin typeface="Carlito"/>
              <a:cs typeface="Carlito"/>
            </a:endParaRPr>
          </a:p>
          <a:p>
            <a:pPr marL="354965" marR="5080" indent="-342900">
              <a:lnSpc>
                <a:spcPct val="114999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courts </a:t>
            </a:r>
            <a:r>
              <a:rPr sz="1600" spc="-5" dirty="0">
                <a:latin typeface="Carlito"/>
                <a:cs typeface="Carlito"/>
              </a:rPr>
              <a:t>of the chief judicial </a:t>
            </a:r>
            <a:r>
              <a:rPr sz="1600" spc="-10" dirty="0">
                <a:latin typeface="Carlito"/>
                <a:cs typeface="Carlito"/>
              </a:rPr>
              <a:t>magistrate,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first </a:t>
            </a:r>
            <a:r>
              <a:rPr sz="1600" spc="-5" dirty="0">
                <a:latin typeface="Carlito"/>
                <a:cs typeface="Carlito"/>
              </a:rPr>
              <a:t>class judicial </a:t>
            </a:r>
            <a:r>
              <a:rPr sz="1600" spc="-10" dirty="0">
                <a:latin typeface="Carlito"/>
                <a:cs typeface="Carlito"/>
              </a:rPr>
              <a:t>magistrate </a:t>
            </a:r>
            <a:r>
              <a:rPr sz="1600" spc="-5" dirty="0">
                <a:latin typeface="Carlito"/>
                <a:cs typeface="Carlito"/>
              </a:rPr>
              <a:t>and </a:t>
            </a:r>
            <a:r>
              <a:rPr sz="1600" spc="-10" dirty="0">
                <a:latin typeface="Carlito"/>
                <a:cs typeface="Carlito"/>
              </a:rPr>
              <a:t>second </a:t>
            </a:r>
            <a:r>
              <a:rPr sz="1600" spc="-5" dirty="0">
                <a:latin typeface="Carlito"/>
                <a:cs typeface="Carlito"/>
              </a:rPr>
              <a:t>class  judicial </a:t>
            </a:r>
            <a:r>
              <a:rPr sz="1600" spc="-10" dirty="0">
                <a:latin typeface="Carlito"/>
                <a:cs typeface="Carlito"/>
              </a:rPr>
              <a:t>magistrate </a:t>
            </a:r>
            <a:r>
              <a:rPr sz="1600" spc="-15" dirty="0">
                <a:latin typeface="Carlito"/>
                <a:cs typeface="Carlito"/>
              </a:rPr>
              <a:t>are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Subordinate Courts </a:t>
            </a:r>
            <a:r>
              <a:rPr sz="1600" spc="-5" dirty="0">
                <a:latin typeface="Carlito"/>
                <a:cs typeface="Carlito"/>
              </a:rPr>
              <a:t>under it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.</a:t>
            </a:r>
            <a:endParaRPr sz="1600">
              <a:latin typeface="Carlito"/>
              <a:cs typeface="Carlito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C14189-BB16-4BAF-83DB-2E91495DF2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50" y="3825588"/>
            <a:ext cx="3686150" cy="26924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39C6D1-F4D4-4CD9-960C-B281DBEADF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825588"/>
            <a:ext cx="4267200" cy="2692434"/>
          </a:xfrm>
          <a:prstGeom prst="rect">
            <a:avLst/>
          </a:prstGeom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F0F1E424-318C-450C-B73A-5537A69A155F}"/>
              </a:ext>
            </a:extLst>
          </p:cNvPr>
          <p:cNvSpPr/>
          <p:nvPr/>
        </p:nvSpPr>
        <p:spPr>
          <a:xfrm>
            <a:off x="7239000" y="83047"/>
            <a:ext cx="1752600" cy="9103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0550" y="278130"/>
            <a:ext cx="2160905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000" spc="-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spc="-20" dirty="0">
                <a:latin typeface="Carlito"/>
                <a:cs typeface="Carlito"/>
              </a:rPr>
              <a:t>SUBORDINATE</a:t>
            </a:r>
            <a:r>
              <a:rPr sz="1800" spc="-70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COURTS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96415"/>
            <a:ext cx="42259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Structure </a:t>
            </a:r>
            <a:r>
              <a:rPr sz="3200" spc="-5" dirty="0">
                <a:latin typeface="Carlito"/>
                <a:cs typeface="Carlito"/>
              </a:rPr>
              <a:t>of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Judiciary</a:t>
            </a:r>
            <a:endParaRPr sz="32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0550" y="1981200"/>
            <a:ext cx="8290370" cy="44794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ECD3124-DA78-4D30-99B6-FFEA009EDF6A}"/>
              </a:ext>
            </a:extLst>
          </p:cNvPr>
          <p:cNvSpPr/>
          <p:nvPr/>
        </p:nvSpPr>
        <p:spPr>
          <a:xfrm>
            <a:off x="7239000" y="83047"/>
            <a:ext cx="1752600" cy="9103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950" y="262585"/>
            <a:ext cx="4181450" cy="8136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800" b="0" spc="-2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b="0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400" b="0" spc="-5" dirty="0">
                <a:latin typeface="Carlito"/>
                <a:cs typeface="Carlito"/>
              </a:rPr>
              <a:t>High Court </a:t>
            </a:r>
            <a:r>
              <a:rPr sz="2400" b="0" dirty="0">
                <a:latin typeface="Carlito"/>
                <a:cs typeface="Carlito"/>
              </a:rPr>
              <a:t>( </a:t>
            </a:r>
            <a:r>
              <a:rPr sz="2400" b="0" spc="-5" dirty="0">
                <a:latin typeface="Carlito"/>
                <a:cs typeface="Carlito"/>
              </a:rPr>
              <a:t>Home Assignments</a:t>
            </a:r>
            <a:r>
              <a:rPr sz="2400" b="0" spc="-30" dirty="0">
                <a:latin typeface="Carlito"/>
                <a:cs typeface="Carlito"/>
              </a:rPr>
              <a:t> </a:t>
            </a:r>
            <a:r>
              <a:rPr sz="2400" b="0" dirty="0">
                <a:latin typeface="Carlito"/>
                <a:cs typeface="Carlito"/>
              </a:rPr>
              <a:t>)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550" y="1027883"/>
            <a:ext cx="8220050" cy="500457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66370" indent="-154305">
              <a:lnSpc>
                <a:spcPct val="100000"/>
              </a:lnSpc>
              <a:spcBef>
                <a:spcPts val="385"/>
              </a:spcBef>
              <a:buSzPct val="93750"/>
              <a:buAutoNum type="arabicPeriod"/>
              <a:tabLst>
                <a:tab pos="167005" algn="l"/>
              </a:tabLst>
            </a:pPr>
            <a:r>
              <a:rPr sz="2000" spc="-5" dirty="0">
                <a:latin typeface="Carlito"/>
                <a:cs typeface="Carlito"/>
              </a:rPr>
              <a:t>Which is the </a:t>
            </a:r>
            <a:r>
              <a:rPr sz="2000" spc="-10" dirty="0">
                <a:latin typeface="Carlito"/>
                <a:cs typeface="Carlito"/>
              </a:rPr>
              <a:t>apex court </a:t>
            </a:r>
            <a:r>
              <a:rPr sz="2000" spc="-5" dirty="0">
                <a:latin typeface="Carlito"/>
                <a:cs typeface="Carlito"/>
              </a:rPr>
              <a:t>in the </a:t>
            </a:r>
            <a:r>
              <a:rPr sz="2000" spc="-15" dirty="0">
                <a:latin typeface="Carlito"/>
                <a:cs typeface="Carlito"/>
              </a:rPr>
              <a:t>state?</a:t>
            </a:r>
            <a:endParaRPr sz="2000" dirty="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spcBef>
                <a:spcPts val="290"/>
              </a:spcBef>
              <a:buSzPct val="93750"/>
              <a:buAutoNum type="arabicPeriod"/>
              <a:tabLst>
                <a:tab pos="210820" algn="l"/>
              </a:tabLst>
            </a:pPr>
            <a:r>
              <a:rPr sz="2000" spc="-5" dirty="0">
                <a:latin typeface="Carlito"/>
                <a:cs typeface="Carlito"/>
              </a:rPr>
              <a:t>Who appoints the chief justice of high</a:t>
            </a:r>
            <a:r>
              <a:rPr sz="20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court?</a:t>
            </a:r>
            <a:endParaRPr sz="2000" dirty="0">
              <a:latin typeface="Carlito"/>
              <a:cs typeface="Carlito"/>
            </a:endParaRPr>
          </a:p>
          <a:p>
            <a:pPr marL="166370" indent="-154305">
              <a:lnSpc>
                <a:spcPct val="100000"/>
              </a:lnSpc>
              <a:spcBef>
                <a:spcPts val="290"/>
              </a:spcBef>
              <a:buSzPct val="93750"/>
              <a:buAutoNum type="arabicPeriod"/>
              <a:tabLst>
                <a:tab pos="167005" algn="l"/>
              </a:tabLst>
            </a:pPr>
            <a:r>
              <a:rPr sz="2000" spc="-10" dirty="0">
                <a:latin typeface="Carlito"/>
                <a:cs typeface="Carlito"/>
              </a:rPr>
              <a:t>What </a:t>
            </a:r>
            <a:r>
              <a:rPr sz="2000" spc="-15" dirty="0">
                <a:latin typeface="Carlito"/>
                <a:cs typeface="Carlito"/>
              </a:rPr>
              <a:t>are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qualifications needed to become </a:t>
            </a:r>
            <a:r>
              <a:rPr sz="2000" spc="-5" dirty="0">
                <a:latin typeface="Carlito"/>
                <a:cs typeface="Carlito"/>
              </a:rPr>
              <a:t>the chief justice of high</a:t>
            </a:r>
            <a:r>
              <a:rPr sz="2000" spc="6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court?</a:t>
            </a:r>
            <a:endParaRPr sz="2000" dirty="0">
              <a:latin typeface="Carlito"/>
              <a:cs typeface="Carlito"/>
            </a:endParaRPr>
          </a:p>
          <a:p>
            <a:pPr marL="12700" marR="2306320">
              <a:lnSpc>
                <a:spcPct val="114999"/>
              </a:lnSpc>
              <a:buSzPct val="93750"/>
              <a:buAutoNum type="arabicPeriod"/>
              <a:tabLst>
                <a:tab pos="167005" algn="l"/>
              </a:tabLst>
            </a:pPr>
            <a:r>
              <a:rPr sz="2000" spc="-10" dirty="0">
                <a:latin typeface="Carlito"/>
                <a:cs typeface="Carlito"/>
              </a:rPr>
              <a:t>What </a:t>
            </a:r>
            <a:r>
              <a:rPr sz="2000" spc="-5" dirty="0">
                <a:latin typeface="Carlito"/>
                <a:cs typeface="Carlito"/>
              </a:rPr>
              <a:t>is the </a:t>
            </a:r>
            <a:r>
              <a:rPr sz="2000" spc="-10" dirty="0">
                <a:latin typeface="Carlito"/>
                <a:cs typeface="Carlito"/>
              </a:rPr>
              <a:t>age at </a:t>
            </a:r>
            <a:r>
              <a:rPr sz="2000" dirty="0">
                <a:latin typeface="Carlito"/>
                <a:cs typeface="Carlito"/>
              </a:rPr>
              <a:t>which </a:t>
            </a:r>
            <a:r>
              <a:rPr sz="2000" spc="-5" dirty="0">
                <a:latin typeface="Carlito"/>
                <a:cs typeface="Carlito"/>
              </a:rPr>
              <a:t>the high </a:t>
            </a:r>
            <a:r>
              <a:rPr sz="2000" spc="-10" dirty="0">
                <a:latin typeface="Carlito"/>
                <a:cs typeface="Carlito"/>
              </a:rPr>
              <a:t>court judge </a:t>
            </a:r>
            <a:r>
              <a:rPr sz="2000" spc="-15" dirty="0">
                <a:latin typeface="Carlito"/>
                <a:cs typeface="Carlito"/>
              </a:rPr>
              <a:t>retires?  </a:t>
            </a:r>
            <a:r>
              <a:rPr sz="2000" spc="-5" dirty="0">
                <a:latin typeface="Carlito"/>
                <a:cs typeface="Carlito"/>
              </a:rPr>
              <a:t>5.Briefly </a:t>
            </a:r>
            <a:r>
              <a:rPr sz="2000" spc="-10" dirty="0">
                <a:latin typeface="Carlito"/>
                <a:cs typeface="Carlito"/>
              </a:rPr>
              <a:t>mention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5" dirty="0">
                <a:latin typeface="Carlito"/>
                <a:cs typeface="Carlito"/>
              </a:rPr>
              <a:t>powers </a:t>
            </a:r>
            <a:r>
              <a:rPr sz="2000" spc="-5" dirty="0">
                <a:latin typeface="Carlito"/>
                <a:cs typeface="Carlito"/>
              </a:rPr>
              <a:t>and functions of the High </a:t>
            </a:r>
            <a:r>
              <a:rPr sz="2000" spc="-10" dirty="0">
                <a:latin typeface="Carlito"/>
                <a:cs typeface="Carlito"/>
              </a:rPr>
              <a:t>Court?  </a:t>
            </a:r>
            <a:r>
              <a:rPr sz="2000" spc="-25" dirty="0">
                <a:latin typeface="Carlito"/>
                <a:cs typeface="Carlito"/>
              </a:rPr>
              <a:t>6.What </a:t>
            </a:r>
            <a:r>
              <a:rPr sz="2000" spc="-5" dirty="0">
                <a:latin typeface="Carlito"/>
                <a:cs typeface="Carlito"/>
              </a:rPr>
              <a:t>do </a:t>
            </a:r>
            <a:r>
              <a:rPr sz="2000" spc="-15" dirty="0">
                <a:latin typeface="Carlito"/>
                <a:cs typeface="Carlito"/>
              </a:rPr>
              <a:t>you </a:t>
            </a:r>
            <a:r>
              <a:rPr sz="2000" spc="-5" dirty="0">
                <a:latin typeface="Carlito"/>
                <a:cs typeface="Carlito"/>
              </a:rPr>
              <a:t>mean </a:t>
            </a:r>
            <a:r>
              <a:rPr sz="2000" spc="-10" dirty="0">
                <a:latin typeface="Carlito"/>
                <a:cs typeface="Carlito"/>
              </a:rPr>
              <a:t>by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term </a:t>
            </a:r>
            <a:r>
              <a:rPr sz="2000" spc="-5" dirty="0">
                <a:latin typeface="Carlito"/>
                <a:cs typeface="Carlito"/>
              </a:rPr>
              <a:t>a petitioner or the</a:t>
            </a:r>
            <a:r>
              <a:rPr sz="2000" spc="7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appellate?</a:t>
            </a:r>
            <a:endParaRPr sz="2000" dirty="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spcBef>
                <a:spcPts val="290"/>
              </a:spcBef>
              <a:buAutoNum type="arabicPeriod" startAt="7"/>
              <a:tabLst>
                <a:tab pos="210820" algn="l"/>
              </a:tabLst>
            </a:pPr>
            <a:r>
              <a:rPr sz="2000" spc="-5" dirty="0">
                <a:latin typeface="Carlito"/>
                <a:cs typeface="Carlito"/>
              </a:rPr>
              <a:t>Who is a</a:t>
            </a:r>
            <a:r>
              <a:rPr sz="20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respondent?</a:t>
            </a:r>
            <a:endParaRPr sz="2000" dirty="0">
              <a:latin typeface="Carlito"/>
              <a:cs typeface="Carlito"/>
            </a:endParaRPr>
          </a:p>
          <a:p>
            <a:pPr marL="166370" indent="-154305">
              <a:lnSpc>
                <a:spcPct val="100000"/>
              </a:lnSpc>
              <a:spcBef>
                <a:spcPts val="285"/>
              </a:spcBef>
              <a:buAutoNum type="arabicPeriod" startAt="7"/>
              <a:tabLst>
                <a:tab pos="167005" algn="l"/>
              </a:tabLst>
            </a:pPr>
            <a:r>
              <a:rPr sz="2000" spc="-10" dirty="0">
                <a:latin typeface="Carlito"/>
                <a:cs typeface="Carlito"/>
              </a:rPr>
              <a:t>What </a:t>
            </a:r>
            <a:r>
              <a:rPr sz="2000" spc="-5" dirty="0">
                <a:latin typeface="Carlito"/>
                <a:cs typeface="Carlito"/>
              </a:rPr>
              <a:t>do </a:t>
            </a:r>
            <a:r>
              <a:rPr sz="2000" spc="-15" dirty="0">
                <a:latin typeface="Carlito"/>
                <a:cs typeface="Carlito"/>
              </a:rPr>
              <a:t>you </a:t>
            </a:r>
            <a:r>
              <a:rPr sz="2000" spc="-5" dirty="0">
                <a:latin typeface="Carlito"/>
                <a:cs typeface="Carlito"/>
              </a:rPr>
              <a:t>mean </a:t>
            </a:r>
            <a:r>
              <a:rPr sz="2000" spc="-10" dirty="0">
                <a:latin typeface="Carlito"/>
                <a:cs typeface="Carlito"/>
              </a:rPr>
              <a:t>by Subordinate</a:t>
            </a:r>
            <a:r>
              <a:rPr sz="2000" spc="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Courts?</a:t>
            </a:r>
            <a:endParaRPr sz="2000" dirty="0">
              <a:latin typeface="Carlito"/>
              <a:cs typeface="Carlito"/>
            </a:endParaRPr>
          </a:p>
          <a:p>
            <a:pPr marL="12700" marR="1583055">
              <a:lnSpc>
                <a:spcPts val="2210"/>
              </a:lnSpc>
              <a:spcBef>
                <a:spcPts val="120"/>
              </a:spcBef>
            </a:pPr>
            <a:r>
              <a:rPr sz="2000" spc="-5" dirty="0">
                <a:latin typeface="Carlito"/>
                <a:cs typeface="Carlito"/>
              </a:rPr>
              <a:t>9 </a:t>
            </a:r>
            <a:r>
              <a:rPr sz="2000" spc="-20" dirty="0">
                <a:latin typeface="Carlito"/>
                <a:cs typeface="Carlito"/>
              </a:rPr>
              <a:t>.Which </a:t>
            </a:r>
            <a:r>
              <a:rPr sz="2000" spc="-5" dirty="0">
                <a:latin typeface="Carlito"/>
                <a:cs typeface="Carlito"/>
              </a:rPr>
              <a:t>is the highest </a:t>
            </a:r>
            <a:r>
              <a:rPr sz="2000" spc="-10" dirty="0">
                <a:latin typeface="Carlito"/>
                <a:cs typeface="Carlito"/>
              </a:rPr>
              <a:t>court </a:t>
            </a:r>
            <a:r>
              <a:rPr sz="2000" spc="-5" dirty="0">
                <a:latin typeface="Carlito"/>
                <a:cs typeface="Carlito"/>
              </a:rPr>
              <a:t>in the district dealing with civil cases?  </a:t>
            </a:r>
            <a:r>
              <a:rPr sz="2000" spc="-20" dirty="0">
                <a:latin typeface="Carlito"/>
                <a:cs typeface="Carlito"/>
              </a:rPr>
              <a:t>10.Which </a:t>
            </a:r>
            <a:r>
              <a:rPr sz="2000" spc="-5" dirty="0">
                <a:latin typeface="Carlito"/>
                <a:cs typeface="Carlito"/>
              </a:rPr>
              <a:t>is the </a:t>
            </a:r>
            <a:r>
              <a:rPr sz="2000" spc="-10" dirty="0">
                <a:latin typeface="Carlito"/>
                <a:cs typeface="Carlito"/>
              </a:rPr>
              <a:t>highest court </a:t>
            </a:r>
            <a:r>
              <a:rPr sz="2000" spc="-5" dirty="0">
                <a:latin typeface="Carlito"/>
                <a:cs typeface="Carlito"/>
              </a:rPr>
              <a:t>in the district dealing with criminal</a:t>
            </a:r>
            <a:r>
              <a:rPr sz="2000" spc="2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cases?</a:t>
            </a:r>
            <a:endParaRPr sz="2000" dirty="0">
              <a:latin typeface="Carlito"/>
              <a:cs typeface="Carlito"/>
            </a:endParaRPr>
          </a:p>
          <a:p>
            <a:pPr marL="268605" indent="-256540">
              <a:lnSpc>
                <a:spcPct val="100000"/>
              </a:lnSpc>
              <a:spcBef>
                <a:spcPts val="165"/>
              </a:spcBef>
              <a:buSzPct val="93750"/>
              <a:buAutoNum type="arabicPeriod" startAt="11"/>
              <a:tabLst>
                <a:tab pos="269240" algn="l"/>
              </a:tabLst>
            </a:pPr>
            <a:r>
              <a:rPr sz="2000" spc="-20" dirty="0">
                <a:latin typeface="Carlito"/>
                <a:cs typeface="Carlito"/>
              </a:rPr>
              <a:t>Draw </a:t>
            </a:r>
            <a:r>
              <a:rPr sz="2000" spc="-5" dirty="0">
                <a:latin typeface="Carlito"/>
                <a:cs typeface="Carlito"/>
              </a:rPr>
              <a:t>and </a:t>
            </a:r>
            <a:r>
              <a:rPr sz="2000" spc="-10" dirty="0">
                <a:latin typeface="Carlito"/>
                <a:cs typeface="Carlito"/>
              </a:rPr>
              <a:t>explain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hierarchical structure </a:t>
            </a:r>
            <a:r>
              <a:rPr sz="2000" spc="-5" dirty="0">
                <a:latin typeface="Carlito"/>
                <a:cs typeface="Carlito"/>
              </a:rPr>
              <a:t>of the </a:t>
            </a:r>
            <a:r>
              <a:rPr sz="2000" spc="-10" dirty="0">
                <a:latin typeface="Carlito"/>
                <a:cs typeface="Carlito"/>
              </a:rPr>
              <a:t>various courts </a:t>
            </a:r>
            <a:r>
              <a:rPr sz="2000" spc="-5" dirty="0">
                <a:latin typeface="Carlito"/>
                <a:cs typeface="Carlito"/>
              </a:rPr>
              <a:t>of the Indian</a:t>
            </a:r>
            <a:r>
              <a:rPr sz="2000" spc="17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Judiciary?</a:t>
            </a:r>
            <a:endParaRPr sz="2000" dirty="0">
              <a:latin typeface="Carlito"/>
              <a:cs typeface="Carlito"/>
            </a:endParaRPr>
          </a:p>
          <a:p>
            <a:pPr marL="314325" indent="-302260">
              <a:lnSpc>
                <a:spcPct val="100000"/>
              </a:lnSpc>
              <a:spcBef>
                <a:spcPts val="290"/>
              </a:spcBef>
              <a:buSzPct val="93750"/>
              <a:buAutoNum type="arabicPeriod" startAt="11"/>
              <a:tabLst>
                <a:tab pos="314960" algn="l"/>
              </a:tabLst>
            </a:pPr>
            <a:r>
              <a:rPr sz="2000" spc="-15" dirty="0">
                <a:latin typeface="Carlito"/>
                <a:cs typeface="Carlito"/>
              </a:rPr>
              <a:t>Differentiate </a:t>
            </a:r>
            <a:r>
              <a:rPr sz="2000" spc="-10" dirty="0">
                <a:latin typeface="Carlito"/>
                <a:cs typeface="Carlito"/>
              </a:rPr>
              <a:t>between </a:t>
            </a:r>
            <a:r>
              <a:rPr sz="2000" spc="-5" dirty="0">
                <a:latin typeface="Carlito"/>
                <a:cs typeface="Carlito"/>
              </a:rPr>
              <a:t>civil and criminal</a:t>
            </a:r>
            <a:r>
              <a:rPr sz="200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cases?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BCC42570-5465-4D4B-846B-0221BBF3CDF0}"/>
              </a:ext>
            </a:extLst>
          </p:cNvPr>
          <p:cNvSpPr/>
          <p:nvPr/>
        </p:nvSpPr>
        <p:spPr>
          <a:xfrm>
            <a:off x="7239000" y="83047"/>
            <a:ext cx="1752600" cy="9103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235" algn="ctr">
              <a:lnSpc>
                <a:spcPct val="100000"/>
              </a:lnSpc>
              <a:spcBef>
                <a:spcPts val="819"/>
              </a:spcBef>
            </a:pPr>
            <a:r>
              <a:rPr lang="en-IN" spc="-10"/>
              <a:t>THANKING</a:t>
            </a:r>
            <a:r>
              <a:rPr lang="en-IN" spc="-65"/>
              <a:t> </a:t>
            </a:r>
            <a:r>
              <a:rPr lang="en-IN" spc="-5"/>
              <a:t>YOU</a:t>
            </a:r>
          </a:p>
          <a:p>
            <a:pPr marL="355600" algn="ctr">
              <a:lnSpc>
                <a:spcPct val="100000"/>
              </a:lnSpc>
              <a:spcBef>
                <a:spcPts val="720"/>
              </a:spcBef>
            </a:pPr>
            <a:r>
              <a:rPr lang="en-IN" spc="-5">
                <a:solidFill>
                  <a:srgbClr val="FF0000"/>
                </a:solidFill>
              </a:rPr>
              <a:t>ODM </a:t>
            </a:r>
            <a:r>
              <a:rPr lang="en-IN" spc="-35">
                <a:solidFill>
                  <a:srgbClr val="FF0000"/>
                </a:solidFill>
              </a:rPr>
              <a:t>EDUCATIONAL</a:t>
            </a:r>
            <a:r>
              <a:rPr lang="en-IN" spc="-85">
                <a:solidFill>
                  <a:srgbClr val="FF0000"/>
                </a:solidFill>
              </a:rPr>
              <a:t> </a:t>
            </a:r>
            <a:r>
              <a:rPr lang="en-IN" spc="-10">
                <a:solidFill>
                  <a:srgbClr val="FF0000"/>
                </a:solidFill>
              </a:rPr>
              <a:t>GROUP</a:t>
            </a:r>
            <a:endParaRPr lang="en-IN" spc="-1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595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Carlito</vt:lpstr>
      <vt:lpstr>Office Theme</vt:lpstr>
      <vt:lpstr>THE JUDICIARY THE SUPREME COURT</vt:lpstr>
      <vt:lpstr>RECAPITULATION</vt:lpstr>
      <vt:lpstr>THE JUDICIARY HIGH COURT</vt:lpstr>
      <vt:lpstr>THE JUDICIARY HIGH COURT</vt:lpstr>
      <vt:lpstr>THE JUDICIARY SUBORDINATE COURTS</vt:lpstr>
      <vt:lpstr>PowerPoint Presentation</vt:lpstr>
      <vt:lpstr>The Judiciary High Court ( Home Assignments )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3</cp:revision>
  <dcterms:created xsi:type="dcterms:W3CDTF">2021-08-23T09:40:44Z</dcterms:created>
  <dcterms:modified xsi:type="dcterms:W3CDTF">2021-12-17T16:55:42Z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2021-08-23T00:00:00Z</vt:filetime>
  </property>
</Properties>
</file>