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5.jpg" ContentType="image/jpeg"/>
  <Override PartName="/ppt/media/image8.jpg" ContentType="image/jpeg"/>
  <Override PartName="/ppt/media/image16.jpg" ContentType="image/jpeg"/>
  <Override PartName="/ppt/media/image17.jpg" ContentType="image/jpeg"/>
  <Override PartName="/ppt/media/image18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5838494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0550" y="42163"/>
            <a:ext cx="6075045" cy="696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6494" y="1588849"/>
            <a:ext cx="8951010" cy="2129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image" Target="../media/image1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05816"/>
            <a:ext cx="9144000" cy="145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2681" y="285686"/>
            <a:ext cx="1578356" cy="10447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92401" y="2198065"/>
            <a:ext cx="5822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Carlito"/>
                <a:cs typeface="Carlito"/>
              </a:rPr>
              <a:t>The </a:t>
            </a:r>
            <a:r>
              <a:rPr sz="2800" b="1" spc="-10" dirty="0">
                <a:latin typeface="Carlito"/>
                <a:cs typeface="Carlito"/>
              </a:rPr>
              <a:t>Nationalist </a:t>
            </a:r>
            <a:r>
              <a:rPr sz="2800" b="1" spc="-15" dirty="0">
                <a:latin typeface="Carlito"/>
                <a:cs typeface="Carlito"/>
              </a:rPr>
              <a:t>Movement</a:t>
            </a:r>
            <a:r>
              <a:rPr sz="2800" b="1" spc="55" dirty="0">
                <a:latin typeface="Carlito"/>
                <a:cs typeface="Carlito"/>
              </a:rPr>
              <a:t> </a:t>
            </a:r>
            <a:r>
              <a:rPr sz="2800" b="1" spc="-5" dirty="0">
                <a:latin typeface="Carlito"/>
                <a:cs typeface="Carlito"/>
              </a:rPr>
              <a:t>(1885-1919)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3493134"/>
            <a:ext cx="49079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9717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rlito"/>
                <a:cs typeface="Carlito"/>
              </a:rPr>
              <a:t>SUBJECT </a:t>
            </a:r>
            <a:r>
              <a:rPr sz="1800" b="1" dirty="0">
                <a:latin typeface="Carlito"/>
                <a:cs typeface="Carlito"/>
              </a:rPr>
              <a:t>: </a:t>
            </a:r>
            <a:r>
              <a:rPr sz="1800" b="1" spc="-15" dirty="0">
                <a:latin typeface="Carlito"/>
                <a:cs typeface="Carlito"/>
              </a:rPr>
              <a:t>HISOTRY  </a:t>
            </a:r>
            <a:r>
              <a:rPr sz="1800" b="1" spc="-5" dirty="0">
                <a:latin typeface="Carlito"/>
                <a:cs typeface="Carlito"/>
              </a:rPr>
              <a:t>CHAPTER</a:t>
            </a:r>
            <a:r>
              <a:rPr sz="1800" b="1" spc="-85" dirty="0">
                <a:latin typeface="Carlito"/>
                <a:cs typeface="Carlito"/>
              </a:rPr>
              <a:t> </a:t>
            </a:r>
            <a:r>
              <a:rPr sz="1800" b="1" spc="-5" dirty="0">
                <a:latin typeface="Carlito"/>
                <a:cs typeface="Carlito"/>
              </a:rPr>
              <a:t>NUMBER:13</a:t>
            </a:r>
            <a:endParaRPr sz="18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CHAPTER </a:t>
            </a:r>
            <a:r>
              <a:rPr sz="1800" b="1" dirty="0">
                <a:latin typeface="Carlito"/>
                <a:cs typeface="Carlito"/>
              </a:rPr>
              <a:t>NAME : </a:t>
            </a:r>
            <a:r>
              <a:rPr sz="1800" b="1" spc="-5" dirty="0">
                <a:latin typeface="Carlito"/>
                <a:cs typeface="Carlito"/>
              </a:rPr>
              <a:t>The Nationalist Movement</a:t>
            </a:r>
            <a:r>
              <a:rPr sz="1800" b="1" spc="-145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(1885-  </a:t>
            </a:r>
            <a:r>
              <a:rPr sz="1800" b="1" spc="-5" dirty="0">
                <a:latin typeface="Carlito"/>
                <a:cs typeface="Carlito"/>
              </a:rPr>
              <a:t>1919)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0391" y="2472289"/>
            <a:ext cx="6998970" cy="142811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819"/>
              </a:spcBef>
            </a:pPr>
            <a:r>
              <a:rPr sz="4000" b="1" spc="-10" dirty="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sz="4000" b="1" spc="-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000" b="1" spc="-5" dirty="0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sz="4000" b="1" spc="-5" dirty="0">
                <a:latin typeface="Arial"/>
                <a:cs typeface="Arial"/>
              </a:rPr>
              <a:t>ODM </a:t>
            </a:r>
            <a:r>
              <a:rPr sz="4000" b="1" spc="-35" dirty="0">
                <a:latin typeface="Arial"/>
                <a:cs typeface="Arial"/>
              </a:rPr>
              <a:t>EDUCATIONAL</a:t>
            </a:r>
            <a:r>
              <a:rPr sz="4000" b="1" spc="-85" dirty="0">
                <a:latin typeface="Arial"/>
                <a:cs typeface="Arial"/>
              </a:rPr>
              <a:t> </a:t>
            </a:r>
            <a:r>
              <a:rPr sz="4000" b="1" spc="-10" dirty="0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110" y="323215"/>
            <a:ext cx="5415890" cy="67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rlito"/>
                <a:cs typeface="Carlito"/>
              </a:rPr>
              <a:t>The Nationalist </a:t>
            </a:r>
            <a:r>
              <a:rPr sz="2400" b="1" spc="-10" dirty="0">
                <a:latin typeface="Carlito"/>
                <a:cs typeface="Carlito"/>
              </a:rPr>
              <a:t>Movement</a:t>
            </a:r>
            <a:r>
              <a:rPr sz="2400" b="1" spc="-95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(1885-1919)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800" b="1" spc="-5" dirty="0">
                <a:solidFill>
                  <a:srgbClr val="000000"/>
                </a:solidFill>
                <a:latin typeface="Carlito"/>
                <a:cs typeface="Carlito"/>
              </a:rPr>
              <a:t>Reasons </a:t>
            </a:r>
            <a:r>
              <a:rPr sz="1800" b="1" spc="-10" dirty="0">
                <a:solidFill>
                  <a:srgbClr val="000000"/>
                </a:solidFill>
                <a:latin typeface="Carlito"/>
                <a:cs typeface="Carlito"/>
              </a:rPr>
              <a:t>for </a:t>
            </a:r>
            <a:r>
              <a:rPr sz="1800" b="1" dirty="0">
                <a:solidFill>
                  <a:srgbClr val="000000"/>
                </a:solidFill>
                <a:latin typeface="Carlito"/>
                <a:cs typeface="Carlito"/>
              </a:rPr>
              <a:t>the </a:t>
            </a:r>
            <a:r>
              <a:rPr sz="1800" b="1" spc="-5" dirty="0">
                <a:solidFill>
                  <a:srgbClr val="000000"/>
                </a:solidFill>
                <a:latin typeface="Carlito"/>
                <a:cs typeface="Carlito"/>
              </a:rPr>
              <a:t>growth </a:t>
            </a:r>
            <a:r>
              <a:rPr sz="1800" b="1" dirty="0">
                <a:solidFill>
                  <a:srgbClr val="000000"/>
                </a:solidFill>
                <a:latin typeface="Carlito"/>
                <a:cs typeface="Carlito"/>
              </a:rPr>
              <a:t>of</a:t>
            </a:r>
            <a:r>
              <a:rPr sz="1800" b="1" spc="-5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0000"/>
                </a:solidFill>
                <a:latin typeface="Carlito"/>
                <a:cs typeface="Carlito"/>
              </a:rPr>
              <a:t>Nationalism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43600" y="251025"/>
            <a:ext cx="1938672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Carlito"/>
                <a:cs typeface="Carlito"/>
              </a:rPr>
              <a:t>session</a:t>
            </a:r>
            <a:r>
              <a:rPr sz="2400" b="1" spc="-8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b="1" spc="-70" dirty="0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sz="2400" b="1" spc="-70" dirty="0">
                <a:solidFill>
                  <a:srgbClr val="FF0000"/>
                </a:solidFill>
                <a:latin typeface="Carlito"/>
                <a:cs typeface="Carlito"/>
              </a:rPr>
              <a:t>2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4526" y="970580"/>
            <a:ext cx="8970568" cy="5536131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Discrimination </a:t>
            </a:r>
            <a:r>
              <a:rPr sz="1600" spc="-10" dirty="0">
                <a:latin typeface="Carlito"/>
                <a:cs typeface="Carlito"/>
              </a:rPr>
              <a:t>against</a:t>
            </a:r>
            <a:r>
              <a:rPr sz="1600" spc="-7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Indian</a:t>
            </a:r>
            <a:r>
              <a:rPr lang="en-IN" sz="1600" spc="-5" dirty="0">
                <a:latin typeface="Carlito"/>
                <a:cs typeface="Carlito"/>
              </a:rPr>
              <a:t>s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In </a:t>
            </a:r>
            <a:r>
              <a:rPr sz="1600" spc="-10" dirty="0">
                <a:latin typeface="Carlito"/>
                <a:cs typeface="Carlito"/>
              </a:rPr>
              <a:t>1878 </a:t>
            </a:r>
            <a:r>
              <a:rPr sz="1600" spc="-5" dirty="0">
                <a:latin typeface="Carlito"/>
                <a:cs typeface="Carlito"/>
              </a:rPr>
              <a:t>British </a:t>
            </a:r>
            <a:r>
              <a:rPr sz="1600" spc="-10" dirty="0">
                <a:latin typeface="Carlito"/>
                <a:cs typeface="Carlito"/>
              </a:rPr>
              <a:t>Government </a:t>
            </a:r>
            <a:r>
              <a:rPr sz="1600" spc="-5" dirty="0">
                <a:latin typeface="Carlito"/>
                <a:cs typeface="Carlito"/>
              </a:rPr>
              <a:t>had </a:t>
            </a:r>
            <a:r>
              <a:rPr sz="1600" spc="-10" dirty="0">
                <a:latin typeface="Carlito"/>
                <a:cs typeface="Carlito"/>
              </a:rPr>
              <a:t>reduced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age </a:t>
            </a:r>
            <a:r>
              <a:rPr sz="1600" spc="-5" dirty="0">
                <a:latin typeface="Carlito"/>
                <a:cs typeface="Carlito"/>
              </a:rPr>
              <a:t>limit </a:t>
            </a:r>
            <a:r>
              <a:rPr sz="1600" spc="-15" dirty="0">
                <a:latin typeface="Carlito"/>
                <a:cs typeface="Carlito"/>
              </a:rPr>
              <a:t>from </a:t>
            </a:r>
            <a:r>
              <a:rPr sz="1600" spc="-5" dirty="0">
                <a:latin typeface="Carlito"/>
                <a:cs typeface="Carlito"/>
              </a:rPr>
              <a:t>21 </a:t>
            </a:r>
            <a:r>
              <a:rPr sz="1600" spc="-10" dirty="0">
                <a:latin typeface="Carlito"/>
                <a:cs typeface="Carlito"/>
              </a:rPr>
              <a:t>to </a:t>
            </a:r>
            <a:r>
              <a:rPr sz="1600" spc="-5" dirty="0">
                <a:latin typeface="Carlito"/>
                <a:cs typeface="Carlito"/>
              </a:rPr>
              <a:t>19 </a:t>
            </a:r>
            <a:r>
              <a:rPr sz="1600" spc="-15" dirty="0">
                <a:latin typeface="Carlito"/>
                <a:cs typeface="Carlito"/>
              </a:rPr>
              <a:t>for </a:t>
            </a:r>
            <a:r>
              <a:rPr sz="1600" spc="-5" dirty="0">
                <a:latin typeface="Carlito"/>
                <a:cs typeface="Carlito"/>
              </a:rPr>
              <a:t>the civil service</a:t>
            </a:r>
            <a:r>
              <a:rPr sz="1600" spc="27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examinations.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In the same </a:t>
            </a:r>
            <a:r>
              <a:rPr sz="1600" spc="-10" dirty="0">
                <a:latin typeface="Carlito"/>
                <a:cs typeface="Carlito"/>
              </a:rPr>
              <a:t>year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dirty="0">
                <a:latin typeface="Carlito"/>
                <a:cs typeface="Carlito"/>
              </a:rPr>
              <a:t>Indian </a:t>
            </a:r>
            <a:r>
              <a:rPr sz="1600" spc="-5" dirty="0">
                <a:latin typeface="Carlito"/>
                <a:cs typeface="Carlito"/>
              </a:rPr>
              <a:t>Arms Act </a:t>
            </a:r>
            <a:r>
              <a:rPr sz="1600" spc="-10" dirty="0">
                <a:latin typeface="Carlito"/>
                <a:cs typeface="Carlito"/>
              </a:rPr>
              <a:t>was </a:t>
            </a:r>
            <a:r>
              <a:rPr sz="1600" spc="-5" dirty="0">
                <a:latin typeface="Carlito"/>
                <a:cs typeface="Carlito"/>
              </a:rPr>
              <a:t>passed, which </a:t>
            </a:r>
            <a:r>
              <a:rPr sz="1600" spc="-15" dirty="0">
                <a:latin typeface="Carlito"/>
                <a:cs typeface="Carlito"/>
              </a:rPr>
              <a:t>forbade </a:t>
            </a:r>
            <a:r>
              <a:rPr sz="1600" spc="-5" dirty="0">
                <a:latin typeface="Carlito"/>
                <a:cs typeface="Carlito"/>
              </a:rPr>
              <a:t>Indians </a:t>
            </a:r>
            <a:r>
              <a:rPr sz="1600" spc="-15" dirty="0">
                <a:latin typeface="Carlito"/>
                <a:cs typeface="Carlito"/>
              </a:rPr>
              <a:t>from </a:t>
            </a:r>
            <a:r>
              <a:rPr sz="1600" spc="-10" dirty="0">
                <a:latin typeface="Carlito"/>
                <a:cs typeface="Carlito"/>
              </a:rPr>
              <a:t>possessing</a:t>
            </a:r>
            <a:r>
              <a:rPr sz="1600" spc="9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weapons.</a:t>
            </a:r>
            <a:endParaRPr sz="1600" dirty="0">
              <a:latin typeface="Carlito"/>
              <a:cs typeface="Carlito"/>
            </a:endParaRPr>
          </a:p>
          <a:p>
            <a:pPr marL="355600" marR="300990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Vernacular </a:t>
            </a:r>
            <a:r>
              <a:rPr sz="1600" spc="-10" dirty="0">
                <a:latin typeface="Carlito"/>
                <a:cs typeface="Carlito"/>
              </a:rPr>
              <a:t>press </a:t>
            </a:r>
            <a:r>
              <a:rPr sz="1600" spc="-5" dirty="0">
                <a:latin typeface="Carlito"/>
                <a:cs typeface="Carlito"/>
              </a:rPr>
              <a:t>Act of </a:t>
            </a:r>
            <a:r>
              <a:rPr sz="1600" spc="-10" dirty="0">
                <a:latin typeface="Carlito"/>
                <a:cs typeface="Carlito"/>
              </a:rPr>
              <a:t>1878 </a:t>
            </a:r>
            <a:r>
              <a:rPr sz="1600" spc="-15" dirty="0">
                <a:latin typeface="Carlito"/>
                <a:cs typeface="Carlito"/>
              </a:rPr>
              <a:t>forbade </a:t>
            </a:r>
            <a:r>
              <a:rPr sz="1600" spc="-10" dirty="0">
                <a:latin typeface="Carlito"/>
                <a:cs typeface="Carlito"/>
              </a:rPr>
              <a:t>any </a:t>
            </a:r>
            <a:r>
              <a:rPr sz="1600" spc="-15" dirty="0">
                <a:latin typeface="Carlito"/>
                <a:cs typeface="Carlito"/>
              </a:rPr>
              <a:t>provocative </a:t>
            </a:r>
            <a:r>
              <a:rPr sz="1600" spc="-5" dirty="0">
                <a:latin typeface="Carlito"/>
                <a:cs typeface="Carlito"/>
              </a:rPr>
              <a:t>writings in </a:t>
            </a:r>
            <a:r>
              <a:rPr sz="1600" spc="-10" dirty="0">
                <a:latin typeface="Carlito"/>
                <a:cs typeface="Carlito"/>
              </a:rPr>
              <a:t>regional </a:t>
            </a:r>
            <a:r>
              <a:rPr sz="1600" spc="-5" dirty="0">
                <a:latin typeface="Carlito"/>
                <a:cs typeface="Carlito"/>
              </a:rPr>
              <a:t>languages </a:t>
            </a:r>
            <a:r>
              <a:rPr sz="1600" spc="-10" dirty="0">
                <a:latin typeface="Carlito"/>
                <a:cs typeface="Carlito"/>
              </a:rPr>
              <a:t>against the  government</a:t>
            </a:r>
            <a:endParaRPr lang="en-IN" sz="1600" spc="-10" dirty="0">
              <a:latin typeface="Carlito"/>
              <a:cs typeface="Carlito"/>
            </a:endParaRPr>
          </a:p>
          <a:p>
            <a:pPr marL="355600" marR="300990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1600" spc="-10" dirty="0">
              <a:latin typeface="Carlito"/>
              <a:cs typeface="Carlito"/>
            </a:endParaRPr>
          </a:p>
          <a:p>
            <a:pPr marL="355600" marR="300990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1600" spc="-10" dirty="0">
              <a:latin typeface="Carlito"/>
              <a:cs typeface="Carlito"/>
            </a:endParaRPr>
          </a:p>
          <a:p>
            <a:pPr marL="355600" marR="300990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endParaRPr sz="1600" dirty="0">
              <a:latin typeface="Carlito"/>
              <a:cs typeface="Carlito"/>
            </a:endParaRPr>
          </a:p>
          <a:p>
            <a:pPr marL="355600" marR="588645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bill called Ilbert Bill </a:t>
            </a:r>
            <a:r>
              <a:rPr sz="1600" spc="-10" dirty="0">
                <a:latin typeface="Carlito"/>
                <a:cs typeface="Carlito"/>
              </a:rPr>
              <a:t>passed </a:t>
            </a:r>
            <a:r>
              <a:rPr sz="1600" spc="-5" dirty="0">
                <a:latin typeface="Carlito"/>
                <a:cs typeface="Carlito"/>
              </a:rPr>
              <a:t>in </a:t>
            </a:r>
            <a:r>
              <a:rPr sz="1600" spc="-10" dirty="0">
                <a:latin typeface="Carlito"/>
                <a:cs typeface="Carlito"/>
              </a:rPr>
              <a:t>1883 </a:t>
            </a:r>
            <a:r>
              <a:rPr sz="1600" spc="-5" dirty="0">
                <a:latin typeface="Carlito"/>
                <a:cs typeface="Carlito"/>
              </a:rPr>
              <a:t>which aimed </a:t>
            </a:r>
            <a:r>
              <a:rPr sz="1600" spc="-10" dirty="0">
                <a:latin typeface="Carlito"/>
                <a:cs typeface="Carlito"/>
              </a:rPr>
              <a:t>at establishing </a:t>
            </a:r>
            <a:r>
              <a:rPr sz="1600" spc="-5" dirty="0">
                <a:latin typeface="Carlito"/>
                <a:cs typeface="Carlito"/>
              </a:rPr>
              <a:t>equality </a:t>
            </a:r>
            <a:r>
              <a:rPr sz="1600" spc="-10" dirty="0">
                <a:latin typeface="Carlito"/>
                <a:cs typeface="Carlito"/>
              </a:rPr>
              <a:t>between </a:t>
            </a:r>
            <a:r>
              <a:rPr sz="1600" spc="-5" dirty="0">
                <a:latin typeface="Carlito"/>
                <a:cs typeface="Carlito"/>
              </a:rPr>
              <a:t>Indian and  English </a:t>
            </a:r>
            <a:r>
              <a:rPr sz="1600" spc="-10" dirty="0">
                <a:latin typeface="Carlito"/>
                <a:cs typeface="Carlito"/>
              </a:rPr>
              <a:t>judges </a:t>
            </a:r>
            <a:r>
              <a:rPr sz="1600" spc="-5" dirty="0">
                <a:latin typeface="Carlito"/>
                <a:cs typeface="Carlito"/>
              </a:rPr>
              <a:t>in Indian </a:t>
            </a:r>
            <a:r>
              <a:rPr sz="1600" spc="-10" dirty="0">
                <a:latin typeface="Carlito"/>
                <a:cs typeface="Carlito"/>
              </a:rPr>
              <a:t>courts. </a:t>
            </a:r>
            <a:r>
              <a:rPr sz="1600" spc="-5" dirty="0">
                <a:latin typeface="Carlito"/>
                <a:cs typeface="Carlito"/>
              </a:rPr>
              <a:t>The</a:t>
            </a:r>
            <a:r>
              <a:rPr sz="1600" spc="-3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English</a:t>
            </a:r>
            <a:endParaRPr sz="1600" dirty="0">
              <a:latin typeface="Carlito"/>
              <a:cs typeface="Carlito"/>
            </a:endParaRPr>
          </a:p>
          <a:p>
            <a:pPr marL="355600" marR="5080" indent="-342900">
              <a:lnSpc>
                <a:spcPct val="150000"/>
              </a:lnSpc>
              <a:spcBef>
                <a:spcPts val="5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10" dirty="0">
                <a:latin typeface="Carlito"/>
                <a:cs typeface="Carlito"/>
              </a:rPr>
              <a:t>Community </a:t>
            </a:r>
            <a:r>
              <a:rPr sz="1600" spc="-5" dirty="0">
                <a:latin typeface="Carlito"/>
                <a:cs typeface="Carlito"/>
              </a:rPr>
              <a:t>and other </a:t>
            </a:r>
            <a:r>
              <a:rPr sz="1600" spc="-10" dirty="0">
                <a:latin typeface="Carlito"/>
                <a:cs typeface="Carlito"/>
              </a:rPr>
              <a:t>Europeans </a:t>
            </a:r>
            <a:r>
              <a:rPr sz="1600" spc="-5" dirty="0">
                <a:latin typeface="Carlito"/>
                <a:cs typeface="Carlito"/>
              </a:rPr>
              <a:t>in India </a:t>
            </a:r>
            <a:r>
              <a:rPr sz="1600" spc="-10" dirty="0">
                <a:latin typeface="Carlito"/>
                <a:cs typeface="Carlito"/>
              </a:rPr>
              <a:t>reacted </a:t>
            </a:r>
            <a:r>
              <a:rPr sz="1600" spc="-25" dirty="0">
                <a:latin typeface="Carlito"/>
                <a:cs typeface="Carlito"/>
              </a:rPr>
              <a:t>harshly, </a:t>
            </a:r>
            <a:r>
              <a:rPr sz="1600" spc="-10" dirty="0">
                <a:latin typeface="Carlito"/>
                <a:cs typeface="Carlito"/>
              </a:rPr>
              <a:t>declaring that even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most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most </a:t>
            </a:r>
            <a:r>
              <a:rPr sz="1600" spc="-5" dirty="0">
                <a:latin typeface="Carlito"/>
                <a:cs typeface="Carlito"/>
              </a:rPr>
              <a:t>highly  </a:t>
            </a:r>
            <a:r>
              <a:rPr sz="1600" spc="-10" dirty="0">
                <a:latin typeface="Carlito"/>
                <a:cs typeface="Carlito"/>
              </a:rPr>
              <a:t>educated </a:t>
            </a:r>
            <a:r>
              <a:rPr sz="1600" spc="-5" dirty="0">
                <a:latin typeface="Carlito"/>
                <a:cs typeface="Carlito"/>
              </a:rPr>
              <a:t>Indians </a:t>
            </a:r>
            <a:r>
              <a:rPr sz="1600" spc="-15" dirty="0">
                <a:latin typeface="Carlito"/>
                <a:cs typeface="Carlito"/>
              </a:rPr>
              <a:t>were </a:t>
            </a:r>
            <a:r>
              <a:rPr sz="1600" spc="-5" dirty="0">
                <a:latin typeface="Carlito"/>
                <a:cs typeface="Carlito"/>
              </a:rPr>
              <a:t>unfit </a:t>
            </a:r>
            <a:r>
              <a:rPr sz="1600" spc="-10" dirty="0">
                <a:latin typeface="Carlito"/>
                <a:cs typeface="Carlito"/>
              </a:rPr>
              <a:t>to </a:t>
            </a:r>
            <a:r>
              <a:rPr sz="1600" dirty="0">
                <a:latin typeface="Carlito"/>
                <a:cs typeface="Carlito"/>
              </a:rPr>
              <a:t>try </a:t>
            </a:r>
            <a:r>
              <a:rPr sz="1600" spc="-10" dirty="0">
                <a:latin typeface="Carlito"/>
                <a:cs typeface="Carlito"/>
              </a:rPr>
              <a:t>Europeans. </a:t>
            </a:r>
            <a:r>
              <a:rPr sz="1600" spc="-5" dirty="0">
                <a:latin typeface="Carlito"/>
                <a:cs typeface="Carlito"/>
              </a:rPr>
              <a:t>So the British </a:t>
            </a:r>
            <a:r>
              <a:rPr sz="1600" spc="-10" dirty="0">
                <a:latin typeface="Carlito"/>
                <a:cs typeface="Carlito"/>
              </a:rPr>
              <a:t>Government </a:t>
            </a:r>
            <a:r>
              <a:rPr sz="1600" spc="-5" dirty="0">
                <a:latin typeface="Carlito"/>
                <a:cs typeface="Carlito"/>
              </a:rPr>
              <a:t>amended the Bill. The Indians  </a:t>
            </a:r>
            <a:r>
              <a:rPr sz="1600" spc="-15" dirty="0">
                <a:latin typeface="Carlito"/>
                <a:cs typeface="Carlito"/>
              </a:rPr>
              <a:t>were shocked </a:t>
            </a:r>
            <a:r>
              <a:rPr sz="1600" spc="-5" dirty="0">
                <a:latin typeface="Carlito"/>
                <a:cs typeface="Carlito"/>
              </a:rPr>
              <a:t>and also </a:t>
            </a:r>
            <a:r>
              <a:rPr sz="1600" spc="-10" dirty="0">
                <a:latin typeface="Carlito"/>
                <a:cs typeface="Carlito"/>
              </a:rPr>
              <a:t>realized that they too needed to </a:t>
            </a:r>
            <a:r>
              <a:rPr sz="1600" spc="-15" dirty="0">
                <a:latin typeface="Carlito"/>
                <a:cs typeface="Carlito"/>
              </a:rPr>
              <a:t>organize </a:t>
            </a:r>
            <a:r>
              <a:rPr sz="1600" spc="-10" dirty="0">
                <a:latin typeface="Carlito"/>
                <a:cs typeface="Carlito"/>
              </a:rPr>
              <a:t>themselves at </a:t>
            </a:r>
            <a:r>
              <a:rPr sz="1600" spc="-5" dirty="0">
                <a:latin typeface="Carlito"/>
                <a:cs typeface="Carlito"/>
              </a:rPr>
              <a:t>a </a:t>
            </a:r>
            <a:r>
              <a:rPr sz="1600" spc="-10" dirty="0">
                <a:latin typeface="Carlito"/>
                <a:cs typeface="Carlito"/>
              </a:rPr>
              <a:t>national level </a:t>
            </a:r>
            <a:r>
              <a:rPr sz="1600" spc="-5" dirty="0">
                <a:latin typeface="Carlito"/>
                <a:cs typeface="Carlito"/>
              </a:rPr>
              <a:t>to </a:t>
            </a:r>
            <a:r>
              <a:rPr sz="1600" spc="-15" dirty="0">
                <a:latin typeface="Carlito"/>
                <a:cs typeface="Carlito"/>
              </a:rPr>
              <a:t>get  </a:t>
            </a:r>
            <a:r>
              <a:rPr sz="1600" spc="-5" dirty="0">
                <a:latin typeface="Carlito"/>
                <a:cs typeface="Carlito"/>
              </a:rPr>
              <a:t>equal rights and to </a:t>
            </a:r>
            <a:r>
              <a:rPr sz="1600" spc="-15" dirty="0">
                <a:latin typeface="Carlito"/>
                <a:cs typeface="Carlito"/>
              </a:rPr>
              <a:t>have </a:t>
            </a:r>
            <a:r>
              <a:rPr sz="1600" spc="-5" dirty="0">
                <a:latin typeface="Carlito"/>
                <a:cs typeface="Carlito"/>
              </a:rPr>
              <a:t>their </a:t>
            </a:r>
            <a:r>
              <a:rPr sz="1600" spc="-10" dirty="0">
                <a:latin typeface="Carlito"/>
                <a:cs typeface="Carlito"/>
              </a:rPr>
              <a:t>demands met by </a:t>
            </a:r>
            <a:r>
              <a:rPr sz="1600" spc="-5" dirty="0">
                <a:latin typeface="Carlito"/>
                <a:cs typeface="Carlito"/>
              </a:rPr>
              <a:t>the</a:t>
            </a:r>
            <a:r>
              <a:rPr sz="1600" spc="3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government.</a:t>
            </a:r>
            <a:endParaRPr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1800" dirty="0">
                <a:latin typeface="Arial"/>
                <a:cs typeface="Arial"/>
              </a:rPr>
              <a:t>●</a:t>
            </a:r>
          </a:p>
        </p:txBody>
      </p:sp>
      <p:sp>
        <p:nvSpPr>
          <p:cNvPr id="5" name="object 5"/>
          <p:cNvSpPr/>
          <p:nvPr/>
        </p:nvSpPr>
        <p:spPr>
          <a:xfrm>
            <a:off x="7833918" y="17794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 descr="UPSC CSE - GS - Lord Lytton 1876-1880 ( in Hindi ) Offered by Unacademy">
            <a:extLst>
              <a:ext uri="{FF2B5EF4-FFF2-40B4-BE49-F238E27FC236}">
                <a16:creationId xmlns:a16="http://schemas.microsoft.com/office/drawing/2014/main" id="{72157644-E5BB-4F3D-919A-4F98C8312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474" y="2628900"/>
            <a:ext cx="2909000" cy="138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8ED80C8-05F7-452C-956E-DE2BB36109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628900"/>
            <a:ext cx="2438400" cy="1333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CF77CB2-039F-4235-9D29-F51D98C18B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198" y="2676523"/>
            <a:ext cx="2697273" cy="12858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605D360-59E2-464F-9B17-B967D491B2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2676523"/>
            <a:ext cx="2857500" cy="133350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870" y="254963"/>
            <a:ext cx="6040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rlito"/>
                <a:cs typeface="Carlito"/>
              </a:rPr>
              <a:t>The Nationalist </a:t>
            </a:r>
            <a:r>
              <a:rPr sz="2400" b="1" spc="-10" dirty="0">
                <a:latin typeface="Carlito"/>
                <a:cs typeface="Carlito"/>
              </a:rPr>
              <a:t>Movement</a:t>
            </a:r>
            <a:r>
              <a:rPr sz="2400" b="1" spc="-100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(1885-1919)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3039" y="929716"/>
            <a:ext cx="8874761" cy="50338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founding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 the Indian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National</a:t>
            </a:r>
            <a:r>
              <a:rPr sz="2800" b="1" u="heavy" spc="9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Congress.</a:t>
            </a:r>
            <a:endParaRPr sz="2800" dirty="0">
              <a:latin typeface="Carlito"/>
              <a:cs typeface="Carlito"/>
            </a:endParaRPr>
          </a:p>
          <a:p>
            <a:pPr marL="12700" marR="5080">
              <a:lnSpc>
                <a:spcPct val="114999"/>
              </a:lnSpc>
              <a:buSzPct val="90000"/>
              <a:tabLst>
                <a:tab pos="354965" algn="l"/>
                <a:tab pos="355600" algn="l"/>
              </a:tabLst>
            </a:pPr>
            <a:r>
              <a:rPr sz="2000" dirty="0">
                <a:latin typeface="Carlito"/>
                <a:cs typeface="Carlito"/>
              </a:rPr>
              <a:t>In 1885, </a:t>
            </a:r>
            <a:r>
              <a:rPr sz="2000" spc="-5" dirty="0">
                <a:latin typeface="Carlito"/>
                <a:cs typeface="Carlito"/>
              </a:rPr>
              <a:t>Allen </a:t>
            </a:r>
            <a:r>
              <a:rPr sz="2000" spc="-10" dirty="0">
                <a:latin typeface="Carlito"/>
                <a:cs typeface="Carlito"/>
              </a:rPr>
              <a:t>Octavian </a:t>
            </a:r>
            <a:r>
              <a:rPr sz="2000" spc="-5" dirty="0">
                <a:latin typeface="Carlito"/>
                <a:cs typeface="Carlito"/>
              </a:rPr>
              <a:t>Hume,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10" dirty="0">
                <a:latin typeface="Carlito"/>
                <a:cs typeface="Carlito"/>
              </a:rPr>
              <a:t>retired </a:t>
            </a:r>
            <a:r>
              <a:rPr sz="2000" spc="-5" dirty="0">
                <a:latin typeface="Carlito"/>
                <a:cs typeface="Carlito"/>
              </a:rPr>
              <a:t>British Civil Servant, </a:t>
            </a:r>
            <a:r>
              <a:rPr sz="2000" spc="-10" dirty="0">
                <a:latin typeface="Carlito"/>
                <a:cs typeface="Carlito"/>
              </a:rPr>
              <a:t>founded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Indian  National Congress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(INC).</a:t>
            </a:r>
            <a:endParaRPr lang="en-IN" sz="2000" spc="-5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5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5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5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sz="2000" dirty="0">
              <a:latin typeface="Carlito"/>
              <a:cs typeface="Carlito"/>
            </a:endParaRPr>
          </a:p>
          <a:p>
            <a:pPr marL="355600" marR="147955" indent="-342900">
              <a:lnSpc>
                <a:spcPct val="114999"/>
              </a:lnSpc>
              <a:spcBef>
                <a:spcPts val="5"/>
              </a:spcBef>
              <a:buSzPct val="90000"/>
              <a:buFont typeface="Arial"/>
              <a:buChar char="●"/>
              <a:tabLst>
                <a:tab pos="410209" algn="l"/>
                <a:tab pos="410845" algn="l"/>
              </a:tabLst>
            </a:pPr>
            <a:r>
              <a:rPr dirty="0"/>
              <a:t>	</a:t>
            </a:r>
            <a:r>
              <a:rPr sz="2000" spc="-5" dirty="0">
                <a:latin typeface="Carlito"/>
                <a:cs typeface="Carlito"/>
              </a:rPr>
              <a:t>Some 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prominent </a:t>
            </a:r>
            <a:r>
              <a:rPr sz="2000" spc="-5" dirty="0">
                <a:latin typeface="Carlito"/>
                <a:cs typeface="Carlito"/>
              </a:rPr>
              <a:t>leaders 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congress </a:t>
            </a:r>
            <a:r>
              <a:rPr sz="2000" spc="-15" dirty="0">
                <a:latin typeface="Carlito"/>
                <a:cs typeface="Carlito"/>
              </a:rPr>
              <a:t>were </a:t>
            </a:r>
            <a:r>
              <a:rPr sz="2000" dirty="0">
                <a:latin typeface="Carlito"/>
                <a:cs typeface="Carlito"/>
              </a:rPr>
              <a:t>Dadabhai  </a:t>
            </a:r>
            <a:r>
              <a:rPr sz="2000" spc="-10" dirty="0">
                <a:latin typeface="Carlito"/>
                <a:cs typeface="Carlito"/>
              </a:rPr>
              <a:t>Naoroji, Pherozeshsh Mehta, </a:t>
            </a:r>
            <a:r>
              <a:rPr sz="2000" spc="-5" dirty="0">
                <a:latin typeface="Carlito"/>
                <a:cs typeface="Carlito"/>
              </a:rPr>
              <a:t>S.Subramania </a:t>
            </a:r>
            <a:r>
              <a:rPr sz="2000" spc="-40" dirty="0">
                <a:latin typeface="Carlito"/>
                <a:cs typeface="Carlito"/>
              </a:rPr>
              <a:t>Iyer, </a:t>
            </a:r>
            <a:r>
              <a:rPr sz="2000" spc="-5" dirty="0">
                <a:latin typeface="Carlito"/>
                <a:cs typeface="Carlito"/>
              </a:rPr>
              <a:t>Rahimatullah, </a:t>
            </a:r>
            <a:r>
              <a:rPr sz="2000" spc="-60" dirty="0">
                <a:latin typeface="Carlito"/>
                <a:cs typeface="Carlito"/>
              </a:rPr>
              <a:t>W.C. </a:t>
            </a:r>
            <a:r>
              <a:rPr sz="2000" dirty="0">
                <a:latin typeface="Carlito"/>
                <a:cs typeface="Carlito"/>
              </a:rPr>
              <a:t>Bannerjee  and </a:t>
            </a:r>
            <a:r>
              <a:rPr sz="2000" spc="-5" dirty="0">
                <a:latin typeface="Carlito"/>
                <a:cs typeface="Carlito"/>
              </a:rPr>
              <a:t>Dinshaw </a:t>
            </a:r>
            <a:r>
              <a:rPr sz="2000" spc="-10" dirty="0">
                <a:latin typeface="Carlito"/>
                <a:cs typeface="Carlito"/>
              </a:rPr>
              <a:t>Wadia. </a:t>
            </a:r>
            <a:r>
              <a:rPr sz="2000" spc="-5" dirty="0">
                <a:latin typeface="Carlito"/>
                <a:cs typeface="Carlito"/>
              </a:rPr>
              <a:t>The main </a:t>
            </a:r>
            <a:r>
              <a:rPr sz="2000" dirty="0">
                <a:latin typeface="Carlito"/>
                <a:cs typeface="Carlito"/>
              </a:rPr>
              <a:t>aim </a:t>
            </a:r>
            <a:r>
              <a:rPr sz="2000" spc="-5" dirty="0">
                <a:latin typeface="Carlito"/>
                <a:cs typeface="Carlito"/>
              </a:rPr>
              <a:t>of Congress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was</a:t>
            </a:r>
            <a:endParaRPr sz="2000" dirty="0">
              <a:latin typeface="Carlito"/>
              <a:cs typeface="Carlito"/>
            </a:endParaRPr>
          </a:p>
          <a:p>
            <a:pPr marL="410209" indent="-398145">
              <a:lnSpc>
                <a:spcPct val="100000"/>
              </a:lnSpc>
              <a:spcBef>
                <a:spcPts val="360"/>
              </a:spcBef>
              <a:buSzPct val="90000"/>
              <a:buFont typeface="Arial"/>
              <a:buChar char="●"/>
              <a:tabLst>
                <a:tab pos="410209" algn="l"/>
                <a:tab pos="410845" algn="l"/>
              </a:tabLst>
            </a:pPr>
            <a:r>
              <a:rPr sz="2000" spc="-95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seek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cooperation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5" dirty="0">
                <a:latin typeface="Carlito"/>
                <a:cs typeface="Carlito"/>
              </a:rPr>
              <a:t>all</a:t>
            </a:r>
            <a:r>
              <a:rPr sz="2000" spc="7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Indians.</a:t>
            </a: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95" dirty="0">
                <a:latin typeface="Carlito"/>
                <a:cs typeface="Carlito"/>
              </a:rPr>
              <a:t>To </a:t>
            </a:r>
            <a:r>
              <a:rPr sz="2000" spc="-10" dirty="0">
                <a:latin typeface="Carlito"/>
                <a:cs typeface="Carlito"/>
              </a:rPr>
              <a:t>eradicate </a:t>
            </a:r>
            <a:r>
              <a:rPr sz="2000" spc="-5" dirty="0">
                <a:latin typeface="Carlito"/>
                <a:cs typeface="Carlito"/>
              </a:rPr>
              <a:t>prejudices of </a:t>
            </a:r>
            <a:r>
              <a:rPr sz="2000" spc="-10" dirty="0">
                <a:latin typeface="Carlito"/>
                <a:cs typeface="Carlito"/>
              </a:rPr>
              <a:t>race, </a:t>
            </a:r>
            <a:r>
              <a:rPr sz="2000" spc="-5" dirty="0">
                <a:latin typeface="Carlito"/>
                <a:cs typeface="Carlito"/>
              </a:rPr>
              <a:t>religion, </a:t>
            </a:r>
            <a:r>
              <a:rPr sz="2000" spc="-10" dirty="0">
                <a:latin typeface="Carlito"/>
                <a:cs typeface="Carlito"/>
              </a:rPr>
              <a:t>caste</a:t>
            </a:r>
            <a:r>
              <a:rPr sz="2000" spc="10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etc.</a:t>
            </a:r>
            <a:endParaRPr sz="2000" dirty="0">
              <a:latin typeface="Carlito"/>
              <a:cs typeface="Carlito"/>
            </a:endParaRPr>
          </a:p>
          <a:p>
            <a:pPr marL="355600" marR="58419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410209" algn="l"/>
                <a:tab pos="410845" algn="l"/>
              </a:tabLst>
            </a:pPr>
            <a:r>
              <a:rPr dirty="0"/>
              <a:t>	</a:t>
            </a:r>
            <a:r>
              <a:rPr sz="2000" spc="-95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discuss the major </a:t>
            </a:r>
            <a:r>
              <a:rPr sz="2000" spc="-10" dirty="0">
                <a:latin typeface="Carlito"/>
                <a:cs typeface="Carlito"/>
              </a:rPr>
              <a:t>problems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dirty="0">
                <a:latin typeface="Carlito"/>
                <a:cs typeface="Carlito"/>
              </a:rPr>
              <a:t>India and </a:t>
            </a:r>
            <a:r>
              <a:rPr sz="2000" spc="-5" dirty="0">
                <a:latin typeface="Carlito"/>
                <a:cs typeface="Carlito"/>
              </a:rPr>
              <a:t>come out with suggestions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10" dirty="0">
                <a:latin typeface="Carlito"/>
                <a:cs typeface="Carlito"/>
              </a:rPr>
              <a:t>solve  </a:t>
            </a:r>
            <a:r>
              <a:rPr sz="2000" dirty="0">
                <a:latin typeface="Carlito"/>
                <a:cs typeface="Carlito"/>
              </a:rPr>
              <a:t>them.</a:t>
            </a:r>
          </a:p>
        </p:txBody>
      </p:sp>
      <p:sp>
        <p:nvSpPr>
          <p:cNvPr id="4" name="object 4"/>
          <p:cNvSpPr/>
          <p:nvPr/>
        </p:nvSpPr>
        <p:spPr>
          <a:xfrm>
            <a:off x="7391399" y="182510"/>
            <a:ext cx="1386839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15000" y="1721488"/>
            <a:ext cx="3109763" cy="1791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110E0E-C1C2-478D-A317-14C774C620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999" y="1721488"/>
            <a:ext cx="2804963" cy="17914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968235"/>
            <a:ext cx="8763000" cy="2969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350" indent="-343535">
              <a:lnSpc>
                <a:spcPct val="114999"/>
              </a:lnSpc>
              <a:spcBef>
                <a:spcPts val="100"/>
              </a:spcBef>
              <a:buSzPct val="64285"/>
              <a:buFont typeface="Arial"/>
              <a:buChar char="●"/>
              <a:tabLst>
                <a:tab pos="434975" algn="l"/>
                <a:tab pos="435609" algn="l"/>
                <a:tab pos="2853690" algn="l"/>
              </a:tabLst>
            </a:pP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second </a:t>
            </a:r>
            <a:r>
              <a:rPr sz="2800" spc="-5" dirty="0">
                <a:latin typeface="Carlito"/>
                <a:cs typeface="Carlito"/>
              </a:rPr>
              <a:t>session</a:t>
            </a:r>
            <a:r>
              <a:rPr lang="en-IN" sz="2800" spc="-5" dirty="0">
                <a:latin typeface="Carlito"/>
                <a:cs typeface="Carlito"/>
              </a:rPr>
              <a:t> of congress was </a:t>
            </a:r>
            <a:r>
              <a:rPr lang="en-IN" sz="2800" spc="-10" dirty="0">
                <a:latin typeface="Carlito"/>
                <a:cs typeface="Carlito"/>
              </a:rPr>
              <a:t>presided </a:t>
            </a:r>
            <a:endParaRPr lang="en-IN" sz="2800" spc="-5" dirty="0">
              <a:latin typeface="Carlito"/>
              <a:cs typeface="Carlito"/>
            </a:endParaRPr>
          </a:p>
          <a:p>
            <a:pPr marL="12065" marR="6350">
              <a:lnSpc>
                <a:spcPct val="114999"/>
              </a:lnSpc>
              <a:spcBef>
                <a:spcPts val="100"/>
              </a:spcBef>
              <a:buSzPct val="64285"/>
              <a:tabLst>
                <a:tab pos="434975" algn="l"/>
                <a:tab pos="435609" algn="l"/>
                <a:tab pos="2853690" algn="l"/>
              </a:tabLst>
            </a:pPr>
            <a:r>
              <a:rPr sz="2800" spc="-15" dirty="0">
                <a:latin typeface="Carlito"/>
                <a:cs typeface="Carlito"/>
              </a:rPr>
              <a:t>over  by </a:t>
            </a:r>
            <a:r>
              <a:rPr sz="2800" spc="-10" dirty="0">
                <a:latin typeface="Carlito"/>
                <a:cs typeface="Carlito"/>
              </a:rPr>
              <a:t>Dadabhai Naoroji, met at Calcutta. Dadabhai Naoroji  </a:t>
            </a:r>
            <a:r>
              <a:rPr sz="2800" spc="-15" dirty="0">
                <a:latin typeface="Carlito"/>
                <a:cs typeface="Carlito"/>
              </a:rPr>
              <a:t>was </a:t>
            </a:r>
            <a:r>
              <a:rPr sz="2800" spc="-5" dirty="0">
                <a:latin typeface="Carlito"/>
                <a:cs typeface="Carlito"/>
              </a:rPr>
              <a:t>thrice elected </a:t>
            </a:r>
            <a:r>
              <a:rPr sz="2800" spc="-15" dirty="0">
                <a:latin typeface="Carlito"/>
                <a:cs typeface="Carlito"/>
              </a:rPr>
              <a:t>president </a:t>
            </a:r>
            <a:r>
              <a:rPr sz="2800" spc="-5" dirty="0">
                <a:latin typeface="Carlito"/>
                <a:cs typeface="Carlito"/>
              </a:rPr>
              <a:t>of the </a:t>
            </a:r>
            <a:r>
              <a:rPr sz="2800" spc="-15" dirty="0">
                <a:latin typeface="Carlito"/>
                <a:cs typeface="Carlito"/>
              </a:rPr>
              <a:t>Congress- </a:t>
            </a:r>
            <a:r>
              <a:rPr sz="2800" spc="-5" dirty="0">
                <a:latin typeface="Carlito"/>
                <a:cs typeface="Carlito"/>
              </a:rPr>
              <a:t>in 1886,  1893,</a:t>
            </a:r>
            <a:r>
              <a:rPr sz="2800" spc="4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and</a:t>
            </a:r>
            <a:r>
              <a:rPr sz="2800" spc="4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1906.Because of his long association</a:t>
            </a:r>
            <a:r>
              <a:rPr sz="2800" spc="2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with</a:t>
            </a:r>
            <a:endParaRPr sz="2800" dirty="0">
              <a:latin typeface="Carlito"/>
              <a:cs typeface="Carlito"/>
            </a:endParaRPr>
          </a:p>
          <a:p>
            <a:pPr marL="355600" marR="5080">
              <a:lnSpc>
                <a:spcPct val="114999"/>
              </a:lnSpc>
            </a:pPr>
            <a:r>
              <a:rPr sz="2800" spc="-125" dirty="0">
                <a:latin typeface="Arial"/>
                <a:cs typeface="Arial"/>
              </a:rPr>
              <a:t>India’s </a:t>
            </a:r>
            <a:r>
              <a:rPr sz="2800" spc="-80" dirty="0">
                <a:latin typeface="Arial"/>
                <a:cs typeface="Arial"/>
              </a:rPr>
              <a:t>freedom </a:t>
            </a:r>
            <a:r>
              <a:rPr sz="2800" spc="-110" dirty="0">
                <a:latin typeface="Arial"/>
                <a:cs typeface="Arial"/>
              </a:rPr>
              <a:t>struggle </a:t>
            </a:r>
            <a:r>
              <a:rPr sz="2800" spc="-130" dirty="0">
                <a:latin typeface="Arial"/>
                <a:cs typeface="Arial"/>
              </a:rPr>
              <a:t>he </a:t>
            </a:r>
            <a:r>
              <a:rPr sz="2800" spc="-145" dirty="0">
                <a:latin typeface="Arial"/>
                <a:cs typeface="Arial"/>
              </a:rPr>
              <a:t>is </a:t>
            </a:r>
            <a:r>
              <a:rPr sz="2800" spc="-114" dirty="0">
                <a:latin typeface="Arial"/>
                <a:cs typeface="Arial"/>
              </a:rPr>
              <a:t>called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70" dirty="0">
                <a:latin typeface="Arial"/>
                <a:cs typeface="Arial"/>
              </a:rPr>
              <a:t>Grand </a:t>
            </a:r>
            <a:r>
              <a:rPr sz="2800" spc="-140" dirty="0">
                <a:latin typeface="Arial"/>
                <a:cs typeface="Arial"/>
              </a:rPr>
              <a:t>Old</a:t>
            </a:r>
            <a:r>
              <a:rPr sz="2800" spc="-265" dirty="0">
                <a:latin typeface="Arial"/>
                <a:cs typeface="Arial"/>
              </a:rPr>
              <a:t> </a:t>
            </a:r>
            <a:r>
              <a:rPr sz="2800" spc="-85" dirty="0">
                <a:latin typeface="Arial"/>
                <a:cs typeface="Arial"/>
              </a:rPr>
              <a:t>Man  </a:t>
            </a:r>
            <a:r>
              <a:rPr sz="2800" spc="-5" dirty="0">
                <a:latin typeface="Carlito"/>
                <a:cs typeface="Carlito"/>
              </a:rPr>
              <a:t>of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India.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527024" y="15240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8200" y="3810000"/>
            <a:ext cx="6688824" cy="28677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336" y="364947"/>
            <a:ext cx="36188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Nationalist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Movement(1885-1919</a:t>
            </a:r>
            <a:r>
              <a:rPr sz="1400" spc="-5" dirty="0">
                <a:solidFill>
                  <a:srgbClr val="FF0000"/>
                </a:solidFill>
                <a:latin typeface="Carlito"/>
                <a:cs typeface="Carlito"/>
              </a:rPr>
              <a:t>)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4850" y="932814"/>
            <a:ext cx="24866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2000" b="1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Demand </a:t>
            </a:r>
            <a:r>
              <a:rPr sz="2000" b="1" u="heavy" spc="-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for</a:t>
            </a:r>
            <a:r>
              <a:rPr sz="2000" b="1" u="heavy" spc="-7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000" b="1" u="heavy" spc="-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Swaraj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588849"/>
            <a:ext cx="8542655" cy="2129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just">
              <a:lnSpc>
                <a:spcPct val="114999"/>
              </a:lnSpc>
              <a:spcBef>
                <a:spcPts val="95"/>
              </a:spcBef>
              <a:buSzPct val="90000"/>
              <a:tabLst>
                <a:tab pos="355600" algn="l"/>
              </a:tabLst>
            </a:pPr>
            <a:r>
              <a:rPr sz="2000" spc="-10" dirty="0">
                <a:latin typeface="Carlito"/>
                <a:cs typeface="Carlito"/>
              </a:rPr>
              <a:t>Most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Congress </a:t>
            </a:r>
            <a:r>
              <a:rPr sz="2000" spc="-10" dirty="0">
                <a:latin typeface="Carlito"/>
                <a:cs typeface="Carlito"/>
              </a:rPr>
              <a:t>members </a:t>
            </a:r>
            <a:r>
              <a:rPr sz="2000" spc="-15" dirty="0">
                <a:latin typeface="Carlito"/>
                <a:cs typeface="Carlito"/>
              </a:rPr>
              <a:t>were </a:t>
            </a:r>
            <a:r>
              <a:rPr sz="2000" dirty="0">
                <a:latin typeface="Carlito"/>
                <a:cs typeface="Carlito"/>
              </a:rPr>
              <a:t>Indians and </a:t>
            </a:r>
            <a:r>
              <a:rPr sz="2000" spc="-5" dirty="0">
                <a:latin typeface="Carlito"/>
                <a:cs typeface="Carlito"/>
              </a:rPr>
              <a:t>had </a:t>
            </a:r>
            <a:r>
              <a:rPr sz="2000" spc="-10" dirty="0">
                <a:latin typeface="Carlito"/>
                <a:cs typeface="Carlito"/>
              </a:rPr>
              <a:t>faith </a:t>
            </a:r>
            <a:r>
              <a:rPr sz="2000" dirty="0">
                <a:latin typeface="Carlito"/>
                <a:cs typeface="Carlito"/>
              </a:rPr>
              <a:t>in </a:t>
            </a:r>
            <a:r>
              <a:rPr sz="2000" spc="-5" dirty="0">
                <a:latin typeface="Carlito"/>
                <a:cs typeface="Carlito"/>
              </a:rPr>
              <a:t>British. They only  </a:t>
            </a:r>
            <a:r>
              <a:rPr sz="2000" spc="-15" dirty="0">
                <a:latin typeface="Carlito"/>
                <a:cs typeface="Carlito"/>
              </a:rPr>
              <a:t>wanted </a:t>
            </a:r>
            <a:r>
              <a:rPr sz="2000" spc="-5" dirty="0">
                <a:latin typeface="Carlito"/>
                <a:cs typeface="Carlito"/>
              </a:rPr>
              <a:t>gradual </a:t>
            </a:r>
            <a:r>
              <a:rPr sz="2000" spc="-15" dirty="0">
                <a:latin typeface="Carlito"/>
                <a:cs typeface="Carlito"/>
              </a:rPr>
              <a:t>reforms. </a:t>
            </a:r>
            <a:r>
              <a:rPr sz="2000" spc="-5" dirty="0">
                <a:latin typeface="Carlito"/>
                <a:cs typeface="Carlito"/>
              </a:rPr>
              <a:t>They aimed </a:t>
            </a:r>
            <a:r>
              <a:rPr sz="2000" spc="-10" dirty="0">
                <a:latin typeface="Carlito"/>
                <a:cs typeface="Carlito"/>
              </a:rPr>
              <a:t>at better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friendly association </a:t>
            </a:r>
            <a:r>
              <a:rPr sz="2000" dirty="0">
                <a:latin typeface="Carlito"/>
                <a:cs typeface="Carlito"/>
              </a:rPr>
              <a:t>with the  </a:t>
            </a:r>
            <a:r>
              <a:rPr sz="2000" spc="-5" dirty="0">
                <a:latin typeface="Carlito"/>
                <a:cs typeface="Carlito"/>
              </a:rPr>
              <a:t>British. They came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be </a:t>
            </a:r>
            <a:r>
              <a:rPr sz="2000" spc="-5" dirty="0">
                <a:latin typeface="Carlito"/>
                <a:cs typeface="Carlito"/>
              </a:rPr>
              <a:t>called </a:t>
            </a:r>
            <a:r>
              <a:rPr sz="2000" dirty="0">
                <a:latin typeface="Carlito"/>
                <a:cs typeface="Carlito"/>
              </a:rPr>
              <a:t>the</a:t>
            </a:r>
            <a:r>
              <a:rPr sz="2000" spc="-1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Moderates.</a:t>
            </a:r>
            <a:endParaRPr sz="2000" dirty="0">
              <a:latin typeface="Carlito"/>
              <a:cs typeface="Carlito"/>
            </a:endParaRPr>
          </a:p>
          <a:p>
            <a:pPr marL="354965" marR="56261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Moderates </a:t>
            </a:r>
            <a:r>
              <a:rPr sz="2000" spc="-15" dirty="0">
                <a:latin typeface="Carlito"/>
                <a:cs typeface="Carlito"/>
              </a:rPr>
              <a:t>wanted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British </a:t>
            </a:r>
            <a:r>
              <a:rPr sz="2000" spc="-10" dirty="0">
                <a:latin typeface="Carlito"/>
                <a:cs typeface="Carlito"/>
              </a:rPr>
              <a:t>to train </a:t>
            </a:r>
            <a:r>
              <a:rPr sz="2000" dirty="0">
                <a:latin typeface="Carlito"/>
                <a:cs typeface="Carlito"/>
              </a:rPr>
              <a:t>Indians in the art </a:t>
            </a:r>
            <a:r>
              <a:rPr sz="2000" spc="-5" dirty="0">
                <a:latin typeface="Carlito"/>
                <a:cs typeface="Carlito"/>
              </a:rPr>
              <a:t>of self  </a:t>
            </a:r>
            <a:r>
              <a:rPr sz="2000" spc="-10" dirty="0">
                <a:latin typeface="Carlito"/>
                <a:cs typeface="Carlito"/>
              </a:rPr>
              <a:t>government.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Moderates </a:t>
            </a:r>
            <a:r>
              <a:rPr sz="2000" dirty="0">
                <a:latin typeface="Carlito"/>
                <a:cs typeface="Carlito"/>
              </a:rPr>
              <a:t>included </a:t>
            </a:r>
            <a:r>
              <a:rPr sz="2000" spc="-10" dirty="0">
                <a:latin typeface="Carlito"/>
                <a:cs typeface="Carlito"/>
              </a:rPr>
              <a:t>leaders </a:t>
            </a:r>
            <a:r>
              <a:rPr sz="2000" spc="-20" dirty="0">
                <a:latin typeface="Carlito"/>
                <a:cs typeface="Carlito"/>
              </a:rPr>
              <a:t>like </a:t>
            </a:r>
            <a:r>
              <a:rPr sz="2000" spc="-10" dirty="0">
                <a:latin typeface="Carlito"/>
                <a:cs typeface="Carlito"/>
              </a:rPr>
              <a:t>Surendranath </a:t>
            </a:r>
            <a:r>
              <a:rPr sz="2000" dirty="0">
                <a:latin typeface="Carlito"/>
                <a:cs typeface="Carlito"/>
              </a:rPr>
              <a:t>Banerjee,  </a:t>
            </a:r>
            <a:r>
              <a:rPr sz="2000" spc="-10" dirty="0">
                <a:latin typeface="Carlito"/>
                <a:cs typeface="Carlito"/>
              </a:rPr>
              <a:t>Pherozeshsh Mehta, </a:t>
            </a:r>
            <a:r>
              <a:rPr sz="2000" dirty="0">
                <a:latin typeface="Carlito"/>
                <a:cs typeface="Carlito"/>
              </a:rPr>
              <a:t>and Gopal </a:t>
            </a:r>
            <a:r>
              <a:rPr sz="2000" spc="-10" dirty="0">
                <a:latin typeface="Carlito"/>
                <a:cs typeface="Carlito"/>
              </a:rPr>
              <a:t>Krishna </a:t>
            </a:r>
            <a:r>
              <a:rPr sz="2000" dirty="0">
                <a:latin typeface="Carlito"/>
                <a:cs typeface="Carlito"/>
              </a:rPr>
              <a:t>Gokhale.</a:t>
            </a:r>
          </a:p>
        </p:txBody>
      </p:sp>
      <p:sp>
        <p:nvSpPr>
          <p:cNvPr id="5" name="object 5"/>
          <p:cNvSpPr/>
          <p:nvPr/>
        </p:nvSpPr>
        <p:spPr>
          <a:xfrm>
            <a:off x="7624110" y="32618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4903" y="3657600"/>
            <a:ext cx="5410200" cy="27638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43600" y="3657600"/>
            <a:ext cx="2913032" cy="2768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039" y="393398"/>
            <a:ext cx="7525131" cy="273574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5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35" dirty="0">
                <a:latin typeface="Carlito"/>
                <a:cs typeface="Carlito"/>
              </a:rPr>
              <a:t>However, </a:t>
            </a:r>
            <a:r>
              <a:rPr sz="2000" spc="-5" dirty="0">
                <a:latin typeface="Carlito"/>
                <a:cs typeface="Carlito"/>
              </a:rPr>
              <a:t>some </a:t>
            </a:r>
            <a:r>
              <a:rPr sz="2000" dirty="0">
                <a:latin typeface="Carlito"/>
                <a:cs typeface="Carlito"/>
              </a:rPr>
              <a:t>Indian </a:t>
            </a:r>
            <a:r>
              <a:rPr sz="2000" spc="-5" dirty="0">
                <a:latin typeface="Carlito"/>
                <a:cs typeface="Carlito"/>
              </a:rPr>
              <a:t>leaders </a:t>
            </a:r>
            <a:r>
              <a:rPr sz="2000" spc="-20" dirty="0">
                <a:latin typeface="Carlito"/>
                <a:cs typeface="Carlito"/>
              </a:rPr>
              <a:t>like </a:t>
            </a:r>
            <a:r>
              <a:rPr sz="2000" dirty="0">
                <a:latin typeface="Carlito"/>
                <a:cs typeface="Carlito"/>
              </a:rPr>
              <a:t>Bal </a:t>
            </a:r>
            <a:r>
              <a:rPr sz="2000" spc="-5" dirty="0">
                <a:latin typeface="Carlito"/>
                <a:cs typeface="Carlito"/>
              </a:rPr>
              <a:t>Gangadhar Tilak </a:t>
            </a:r>
            <a:r>
              <a:rPr sz="2000" dirty="0">
                <a:latin typeface="Carlito"/>
                <a:cs typeface="Carlito"/>
              </a:rPr>
              <a:t>in </a:t>
            </a:r>
            <a:r>
              <a:rPr sz="2000" spc="-10" dirty="0">
                <a:latin typeface="Carlito"/>
                <a:cs typeface="Carlito"/>
              </a:rPr>
              <a:t>Maharashtra </a:t>
            </a:r>
            <a:r>
              <a:rPr sz="2000" dirty="0">
                <a:latin typeface="Carlito"/>
                <a:cs typeface="Carlito"/>
              </a:rPr>
              <a:t>and</a:t>
            </a:r>
            <a:r>
              <a:rPr sz="2000" spc="10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Lala</a:t>
            </a:r>
            <a:endParaRPr sz="2000" dirty="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365"/>
              </a:spcBef>
            </a:pPr>
            <a:r>
              <a:rPr sz="2000" spc="-10" dirty="0">
                <a:latin typeface="Carlito"/>
                <a:cs typeface="Carlito"/>
              </a:rPr>
              <a:t>Lajpat </a:t>
            </a:r>
            <a:r>
              <a:rPr sz="2000" dirty="0">
                <a:latin typeface="Carlito"/>
                <a:cs typeface="Carlito"/>
              </a:rPr>
              <a:t>Rai in Punjab demanded </a:t>
            </a:r>
            <a:r>
              <a:rPr sz="2000" spc="-15" dirty="0">
                <a:latin typeface="Carlito"/>
                <a:cs typeface="Carlito"/>
              </a:rPr>
              <a:t>Swaraj </a:t>
            </a:r>
            <a:r>
              <a:rPr sz="2000" dirty="0">
                <a:latin typeface="Carlito"/>
                <a:cs typeface="Carlito"/>
              </a:rPr>
              <a:t>or </a:t>
            </a:r>
            <a:r>
              <a:rPr sz="2000" spc="-5" dirty="0">
                <a:latin typeface="Carlito"/>
                <a:cs typeface="Carlito"/>
              </a:rPr>
              <a:t>self </a:t>
            </a:r>
            <a:r>
              <a:rPr sz="2000" dirty="0">
                <a:latin typeface="Carlito"/>
                <a:cs typeface="Carlito"/>
              </a:rPr>
              <a:t>rule. </a:t>
            </a:r>
            <a:r>
              <a:rPr sz="2000" spc="-5" dirty="0">
                <a:latin typeface="Carlito"/>
                <a:cs typeface="Carlito"/>
              </a:rPr>
              <a:t>Tilak </a:t>
            </a:r>
            <a:r>
              <a:rPr sz="2000" dirty="0">
                <a:latin typeface="Carlito"/>
                <a:cs typeface="Carlito"/>
              </a:rPr>
              <a:t>made a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spc="-15" dirty="0">
                <a:latin typeface="Carlito"/>
                <a:cs typeface="Carlito"/>
              </a:rPr>
              <a:t>forceful</a:t>
            </a:r>
            <a:endParaRPr sz="2000" dirty="0">
              <a:latin typeface="Carlito"/>
              <a:cs typeface="Carlito"/>
            </a:endParaRPr>
          </a:p>
          <a:p>
            <a:pPr marL="355600" marR="5080">
              <a:lnSpc>
                <a:spcPct val="114999"/>
              </a:lnSpc>
            </a:pPr>
            <a:r>
              <a:rPr sz="2000" spc="-85" dirty="0">
                <a:latin typeface="Arial"/>
                <a:cs typeface="Arial"/>
              </a:rPr>
              <a:t>claim,’’Swaraj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spc="-105" dirty="0">
                <a:latin typeface="Arial"/>
                <a:cs typeface="Arial"/>
              </a:rPr>
              <a:t>is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105" dirty="0">
                <a:latin typeface="Arial"/>
                <a:cs typeface="Arial"/>
              </a:rPr>
              <a:t>my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birth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right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90" dirty="0">
                <a:latin typeface="Arial"/>
                <a:cs typeface="Arial"/>
              </a:rPr>
              <a:t>and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spc="-55" dirty="0">
                <a:latin typeface="Arial"/>
                <a:cs typeface="Arial"/>
              </a:rPr>
              <a:t>I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85" dirty="0">
                <a:latin typeface="Arial"/>
                <a:cs typeface="Arial"/>
              </a:rPr>
              <a:t>shall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125" dirty="0">
                <a:latin typeface="Arial"/>
                <a:cs typeface="Arial"/>
              </a:rPr>
              <a:t>have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spc="65" dirty="0">
                <a:latin typeface="Arial"/>
                <a:cs typeface="Arial"/>
              </a:rPr>
              <a:t>it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130" dirty="0">
                <a:latin typeface="Arial"/>
                <a:cs typeface="Arial"/>
              </a:rPr>
              <a:t>‘.’These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95" dirty="0">
                <a:latin typeface="Arial"/>
                <a:cs typeface="Arial"/>
              </a:rPr>
              <a:t>leaders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125" dirty="0">
                <a:latin typeface="Arial"/>
                <a:cs typeface="Arial"/>
              </a:rPr>
              <a:t>came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spc="15" dirty="0">
                <a:latin typeface="Arial"/>
                <a:cs typeface="Arial"/>
              </a:rPr>
              <a:t>to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90" dirty="0">
                <a:latin typeface="Arial"/>
                <a:cs typeface="Arial"/>
              </a:rPr>
              <a:t>be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80" dirty="0">
                <a:latin typeface="Arial"/>
                <a:cs typeface="Arial"/>
              </a:rPr>
              <a:t>called 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5" dirty="0">
                <a:latin typeface="Carlito"/>
                <a:cs typeface="Carlito"/>
              </a:rPr>
              <a:t>extremists </a:t>
            </a:r>
            <a:r>
              <a:rPr sz="2000" spc="-5" dirty="0">
                <a:latin typeface="Carlito"/>
                <a:cs typeface="Carlito"/>
              </a:rPr>
              <a:t>or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radicals, </a:t>
            </a:r>
            <a:r>
              <a:rPr sz="2000" spc="-5" dirty="0">
                <a:latin typeface="Carlito"/>
                <a:cs typeface="Carlito"/>
              </a:rPr>
              <a:t>because they </a:t>
            </a:r>
            <a:r>
              <a:rPr sz="2000" spc="-10" dirty="0">
                <a:latin typeface="Carlito"/>
                <a:cs typeface="Carlito"/>
              </a:rPr>
              <a:t>believed </a:t>
            </a:r>
            <a:r>
              <a:rPr sz="2000" dirty="0">
                <a:latin typeface="Carlito"/>
                <a:cs typeface="Carlito"/>
              </a:rPr>
              <a:t>in </a:t>
            </a:r>
            <a:r>
              <a:rPr sz="2000" spc="-5" dirty="0">
                <a:latin typeface="Carlito"/>
                <a:cs typeface="Carlito"/>
              </a:rPr>
              <a:t>adopting </a:t>
            </a:r>
            <a:r>
              <a:rPr sz="2000" spc="-15" dirty="0">
                <a:latin typeface="Carlito"/>
                <a:cs typeface="Carlito"/>
              </a:rPr>
              <a:t>stronger  </a:t>
            </a:r>
            <a:r>
              <a:rPr sz="2000" spc="-5" dirty="0">
                <a:latin typeface="Carlito"/>
                <a:cs typeface="Carlito"/>
              </a:rPr>
              <a:t>measures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achieve freedom.Bipin </a:t>
            </a:r>
            <a:r>
              <a:rPr sz="2000" spc="-10" dirty="0">
                <a:latin typeface="Carlito"/>
                <a:cs typeface="Carlito"/>
              </a:rPr>
              <a:t>Chandra </a:t>
            </a:r>
            <a:r>
              <a:rPr sz="2000" spc="-20" dirty="0">
                <a:latin typeface="Carlito"/>
                <a:cs typeface="Carlito"/>
              </a:rPr>
              <a:t>Pal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Aurobindo </a:t>
            </a:r>
            <a:r>
              <a:rPr sz="2000" dirty="0">
                <a:latin typeface="Carlito"/>
                <a:cs typeface="Carlito"/>
              </a:rPr>
              <a:t>Ghosh </a:t>
            </a:r>
            <a:r>
              <a:rPr sz="2000" spc="-15" dirty="0">
                <a:latin typeface="Carlito"/>
                <a:cs typeface="Carlito"/>
              </a:rPr>
              <a:t>were </a:t>
            </a:r>
            <a:r>
              <a:rPr sz="2000" dirty="0">
                <a:latin typeface="Carlito"/>
                <a:cs typeface="Carlito"/>
              </a:rPr>
              <a:t>the  </a:t>
            </a:r>
            <a:r>
              <a:rPr sz="2000" spc="-5" dirty="0">
                <a:latin typeface="Carlito"/>
                <a:cs typeface="Carlito"/>
              </a:rPr>
              <a:t>other </a:t>
            </a:r>
            <a:r>
              <a:rPr sz="2000" spc="-10" dirty="0">
                <a:latin typeface="Carlito"/>
                <a:cs typeface="Carlito"/>
              </a:rPr>
              <a:t>prominent radical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leaders.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3146805"/>
            <a:ext cx="2891535" cy="37111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13836" y="3163316"/>
            <a:ext cx="3583686" cy="36946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88071" y="3146805"/>
            <a:ext cx="2446399" cy="37275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A3C722BC-2173-4F27-AC4E-DAC05986F7FE}"/>
              </a:ext>
            </a:extLst>
          </p:cNvPr>
          <p:cNvSpPr/>
          <p:nvPr/>
        </p:nvSpPr>
        <p:spPr>
          <a:xfrm>
            <a:off x="7811399" y="7735"/>
            <a:ext cx="1232522" cy="81583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0550" y="63500"/>
            <a:ext cx="3739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Nationalist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Movement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(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1885-1919)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3039" y="714247"/>
            <a:ext cx="32238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2000" b="1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Partition </a:t>
            </a: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 </a:t>
            </a:r>
            <a:r>
              <a:rPr sz="2000" b="1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Bengal </a:t>
            </a: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(</a:t>
            </a:r>
            <a:r>
              <a:rPr sz="2000" b="1" u="heavy" spc="-1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1905)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3039" y="1019657"/>
            <a:ext cx="8755380" cy="282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14999"/>
              </a:lnSpc>
              <a:spcBef>
                <a:spcPts val="100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10" dirty="0">
                <a:latin typeface="Carlito"/>
                <a:cs typeface="Carlito"/>
              </a:rPr>
              <a:t>Lord Curzon </a:t>
            </a:r>
            <a:r>
              <a:rPr sz="2000" spc="-5" dirty="0">
                <a:latin typeface="Carlito"/>
                <a:cs typeface="Carlito"/>
              </a:rPr>
              <a:t>became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governor general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dirty="0">
                <a:latin typeface="Carlito"/>
                <a:cs typeface="Carlito"/>
              </a:rPr>
              <a:t>India in 1898. </a:t>
            </a:r>
            <a:r>
              <a:rPr sz="2000" spc="-5" dirty="0">
                <a:latin typeface="Carlito"/>
                <a:cs typeface="Carlito"/>
              </a:rPr>
              <a:t>He did his </a:t>
            </a:r>
            <a:r>
              <a:rPr sz="2000" spc="-10" dirty="0">
                <a:latin typeface="Carlito"/>
                <a:cs typeface="Carlito"/>
              </a:rPr>
              <a:t>best to  </a:t>
            </a:r>
            <a:r>
              <a:rPr sz="2000" spc="-5" dirty="0">
                <a:latin typeface="Carlito"/>
                <a:cs typeface="Carlito"/>
              </a:rPr>
              <a:t>suppress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movement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spc="-15" dirty="0">
                <a:latin typeface="Carlito"/>
                <a:cs typeface="Carlito"/>
              </a:rPr>
              <a:t>extremist </a:t>
            </a:r>
            <a:r>
              <a:rPr sz="2000" spc="-5" dirty="0">
                <a:latin typeface="Carlito"/>
                <a:cs typeface="Carlito"/>
              </a:rPr>
              <a:t>nationalism. </a:t>
            </a:r>
            <a:r>
              <a:rPr sz="2000" dirty="0">
                <a:latin typeface="Carlito"/>
                <a:cs typeface="Carlito"/>
              </a:rPr>
              <a:t>In 1905 </a:t>
            </a:r>
            <a:r>
              <a:rPr sz="2000" spc="-5" dirty="0">
                <a:latin typeface="Carlito"/>
                <a:cs typeface="Carlito"/>
              </a:rPr>
              <a:t>he </a:t>
            </a:r>
            <a:r>
              <a:rPr sz="2000" dirty="0">
                <a:latin typeface="Carlito"/>
                <a:cs typeface="Carlito"/>
              </a:rPr>
              <a:t>partitioned </a:t>
            </a:r>
            <a:r>
              <a:rPr sz="2000" spc="-5" dirty="0">
                <a:latin typeface="Carlito"/>
                <a:cs typeface="Carlito"/>
              </a:rPr>
              <a:t>Bengal.  </a:t>
            </a:r>
            <a:r>
              <a:rPr sz="2000" spc="-130" dirty="0">
                <a:latin typeface="Arial"/>
                <a:cs typeface="Arial"/>
              </a:rPr>
              <a:t>Bengal </a:t>
            </a:r>
            <a:r>
              <a:rPr sz="2000" spc="-140" dirty="0">
                <a:latin typeface="Arial"/>
                <a:cs typeface="Arial"/>
              </a:rPr>
              <a:t>was </a:t>
            </a:r>
            <a:r>
              <a:rPr sz="2000" spc="-20" dirty="0">
                <a:latin typeface="Arial"/>
                <a:cs typeface="Arial"/>
              </a:rPr>
              <a:t>the </a:t>
            </a:r>
            <a:r>
              <a:rPr sz="2000" spc="-60" dirty="0">
                <a:latin typeface="Arial"/>
                <a:cs typeface="Arial"/>
              </a:rPr>
              <a:t>stronghold </a:t>
            </a:r>
            <a:r>
              <a:rPr sz="2000" spc="-5" dirty="0">
                <a:latin typeface="Arial"/>
                <a:cs typeface="Arial"/>
              </a:rPr>
              <a:t>of </a:t>
            </a:r>
            <a:r>
              <a:rPr sz="2000" spc="-20" dirty="0">
                <a:latin typeface="Arial"/>
                <a:cs typeface="Arial"/>
              </a:rPr>
              <a:t>the </a:t>
            </a:r>
            <a:r>
              <a:rPr sz="2000" spc="-145" dirty="0">
                <a:latin typeface="Arial"/>
                <a:cs typeface="Arial"/>
              </a:rPr>
              <a:t>Congress. </a:t>
            </a:r>
            <a:r>
              <a:rPr sz="2000" spc="-135" dirty="0">
                <a:latin typeface="Arial"/>
                <a:cs typeface="Arial"/>
              </a:rPr>
              <a:t>Curzon’s </a:t>
            </a:r>
            <a:r>
              <a:rPr sz="2000" spc="-65" dirty="0">
                <a:latin typeface="Arial"/>
                <a:cs typeface="Arial"/>
              </a:rPr>
              <a:t>real </a:t>
            </a:r>
            <a:r>
              <a:rPr sz="2000" spc="-100" dirty="0">
                <a:latin typeface="Arial"/>
                <a:cs typeface="Arial"/>
              </a:rPr>
              <a:t>reason </a:t>
            </a:r>
            <a:r>
              <a:rPr sz="2000" spc="-140" dirty="0">
                <a:latin typeface="Arial"/>
                <a:cs typeface="Arial"/>
              </a:rPr>
              <a:t>was </a:t>
            </a:r>
            <a:r>
              <a:rPr sz="2000" spc="15" dirty="0">
                <a:latin typeface="Arial"/>
                <a:cs typeface="Arial"/>
              </a:rPr>
              <a:t>to </a:t>
            </a:r>
            <a:r>
              <a:rPr sz="2000" spc="-100" dirty="0">
                <a:latin typeface="Arial"/>
                <a:cs typeface="Arial"/>
              </a:rPr>
              <a:t>separate  </a:t>
            </a:r>
            <a:r>
              <a:rPr sz="2000" spc="-15" dirty="0">
                <a:latin typeface="Carlito"/>
                <a:cs typeface="Carlito"/>
              </a:rPr>
              <a:t>East </a:t>
            </a:r>
            <a:r>
              <a:rPr sz="2000" spc="-5" dirty="0">
                <a:latin typeface="Carlito"/>
                <a:cs typeface="Carlito"/>
              </a:rPr>
              <a:t>Bengal </a:t>
            </a:r>
            <a:r>
              <a:rPr sz="2000" dirty="0">
                <a:latin typeface="Carlito"/>
                <a:cs typeface="Carlito"/>
              </a:rPr>
              <a:t>with its majority Muslim </a:t>
            </a:r>
            <a:r>
              <a:rPr sz="2000" spc="-5" dirty="0">
                <a:latin typeface="Carlito"/>
                <a:cs typeface="Carlito"/>
              </a:rPr>
              <a:t>population, </a:t>
            </a:r>
            <a:r>
              <a:rPr sz="2000" spc="-15" dirty="0">
                <a:latin typeface="Carlito"/>
                <a:cs typeface="Carlito"/>
              </a:rPr>
              <a:t>from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5" dirty="0">
                <a:latin typeface="Carlito"/>
                <a:cs typeface="Carlito"/>
              </a:rPr>
              <a:t>rest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5" dirty="0">
                <a:latin typeface="Carlito"/>
                <a:cs typeface="Carlito"/>
              </a:rPr>
              <a:t>Bengal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5" dirty="0">
                <a:latin typeface="Carlito"/>
                <a:cs typeface="Carlito"/>
              </a:rPr>
              <a:t>to  weaken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Congress. </a:t>
            </a:r>
            <a:r>
              <a:rPr sz="2000" dirty="0">
                <a:latin typeface="Carlito"/>
                <a:cs typeface="Carlito"/>
              </a:rPr>
              <a:t>It </a:t>
            </a:r>
            <a:r>
              <a:rPr sz="2000" spc="-5" dirty="0">
                <a:latin typeface="Carlito"/>
                <a:cs typeface="Carlito"/>
              </a:rPr>
              <a:t>also served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divide the </a:t>
            </a:r>
            <a:r>
              <a:rPr sz="2000" spc="-5" dirty="0">
                <a:latin typeface="Carlito"/>
                <a:cs typeface="Carlito"/>
              </a:rPr>
              <a:t>Hindus </a:t>
            </a:r>
            <a:r>
              <a:rPr sz="2000" dirty="0">
                <a:latin typeface="Carlito"/>
                <a:cs typeface="Carlito"/>
              </a:rPr>
              <a:t>and the </a:t>
            </a:r>
            <a:r>
              <a:rPr sz="2000" spc="-5" dirty="0">
                <a:latin typeface="Carlito"/>
                <a:cs typeface="Carlito"/>
              </a:rPr>
              <a:t>Muslims. This  </a:t>
            </a:r>
            <a:r>
              <a:rPr sz="2000" spc="-10" dirty="0">
                <a:latin typeface="Carlito"/>
                <a:cs typeface="Carlito"/>
              </a:rPr>
              <a:t>created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5" dirty="0">
                <a:latin typeface="Carlito"/>
                <a:cs typeface="Carlito"/>
              </a:rPr>
              <a:t>fur </a:t>
            </a:r>
            <a:r>
              <a:rPr sz="2000" spc="-10" dirty="0">
                <a:latin typeface="Carlito"/>
                <a:cs typeface="Carlito"/>
              </a:rPr>
              <a:t>ore </a:t>
            </a:r>
            <a:r>
              <a:rPr sz="2000" dirty="0">
                <a:latin typeface="Carlito"/>
                <a:cs typeface="Carlito"/>
              </a:rPr>
              <a:t>among the </a:t>
            </a:r>
            <a:r>
              <a:rPr sz="2000" spc="-5" dirty="0">
                <a:latin typeface="Carlito"/>
                <a:cs typeface="Carlito"/>
              </a:rPr>
              <a:t>Indians. The leaders of Congress </a:t>
            </a:r>
            <a:r>
              <a:rPr sz="2000" dirty="0">
                <a:latin typeface="Carlito"/>
                <a:cs typeface="Carlito"/>
              </a:rPr>
              <a:t>and the </a:t>
            </a:r>
            <a:r>
              <a:rPr sz="2000" spc="-5" dirty="0">
                <a:latin typeface="Carlito"/>
                <a:cs typeface="Carlito"/>
              </a:rPr>
              <a:t>Nationalists  leaders of Bengal firmly opposed </a:t>
            </a:r>
            <a:r>
              <a:rPr sz="2000" dirty="0">
                <a:latin typeface="Carlito"/>
                <a:cs typeface="Carlito"/>
              </a:rPr>
              <a:t>the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partition.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1800" dirty="0">
                <a:latin typeface="Arial"/>
                <a:cs typeface="Arial"/>
              </a:rPr>
              <a:t>●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3762755"/>
            <a:ext cx="7391400" cy="3095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83813" y="99595"/>
            <a:ext cx="1232522" cy="815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1143000"/>
            <a:ext cx="8417292" cy="495238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Boycott Movement </a:t>
            </a:r>
            <a:r>
              <a:rPr sz="2000" dirty="0">
                <a:latin typeface="Carlito"/>
                <a:cs typeface="Carlito"/>
              </a:rPr>
              <a:t>and the </a:t>
            </a:r>
            <a:r>
              <a:rPr sz="2000" spc="-5" dirty="0">
                <a:latin typeface="Carlito"/>
                <a:cs typeface="Carlito"/>
              </a:rPr>
              <a:t>Swadeshi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Movement</a:t>
            </a:r>
            <a:endParaRPr sz="2000" dirty="0">
              <a:latin typeface="Carlito"/>
              <a:cs typeface="Carlito"/>
            </a:endParaRPr>
          </a:p>
          <a:p>
            <a:pPr marL="355600" marR="314325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The Congress leaders </a:t>
            </a:r>
            <a:r>
              <a:rPr sz="2000" dirty="0">
                <a:latin typeface="Carlito"/>
                <a:cs typeface="Carlito"/>
              </a:rPr>
              <a:t>decided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10" dirty="0">
                <a:latin typeface="Carlito"/>
                <a:cs typeface="Carlito"/>
              </a:rPr>
              <a:t>introduce two </a:t>
            </a:r>
            <a:r>
              <a:rPr sz="2000" spc="-5" dirty="0">
                <a:latin typeface="Carlito"/>
                <a:cs typeface="Carlito"/>
              </a:rPr>
              <a:t>anti- partition </a:t>
            </a:r>
            <a:r>
              <a:rPr sz="2000" spc="-10" dirty="0">
                <a:latin typeface="Carlito"/>
                <a:cs typeface="Carlito"/>
              </a:rPr>
              <a:t>movement, </a:t>
            </a:r>
            <a:r>
              <a:rPr sz="2000" spc="-5" dirty="0">
                <a:latin typeface="Carlito"/>
                <a:cs typeface="Carlito"/>
              </a:rPr>
              <a:t>The  </a:t>
            </a:r>
            <a:r>
              <a:rPr sz="2000" spc="-10" dirty="0">
                <a:latin typeface="Carlito"/>
                <a:cs typeface="Carlito"/>
              </a:rPr>
              <a:t>Boycott movement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The Swadeshi </a:t>
            </a:r>
            <a:r>
              <a:rPr sz="2000" spc="-10" dirty="0">
                <a:latin typeface="Carlito"/>
                <a:cs typeface="Carlito"/>
              </a:rPr>
              <a:t>Movement. People </a:t>
            </a:r>
            <a:r>
              <a:rPr sz="2000" spc="-5" dirty="0">
                <a:latin typeface="Carlito"/>
                <a:cs typeface="Carlito"/>
              </a:rPr>
              <a:t>decided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use only  </a:t>
            </a:r>
            <a:r>
              <a:rPr sz="2000" dirty="0">
                <a:latin typeface="Carlito"/>
                <a:cs typeface="Carlito"/>
              </a:rPr>
              <a:t>Indian </a:t>
            </a:r>
            <a:r>
              <a:rPr sz="2000" spc="-5" dirty="0">
                <a:latin typeface="Carlito"/>
                <a:cs typeface="Carlito"/>
              </a:rPr>
              <a:t>goods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10" dirty="0">
                <a:latin typeface="Carlito"/>
                <a:cs typeface="Carlito"/>
              </a:rPr>
              <a:t>boycott </a:t>
            </a:r>
            <a:r>
              <a:rPr sz="2000" spc="-5" dirty="0">
                <a:latin typeface="Carlito"/>
                <a:cs typeface="Carlito"/>
              </a:rPr>
              <a:t>British goods. People </a:t>
            </a:r>
            <a:r>
              <a:rPr sz="2000" spc="-10" dirty="0">
                <a:latin typeface="Carlito"/>
                <a:cs typeface="Carlito"/>
              </a:rPr>
              <a:t>gathered </a:t>
            </a:r>
            <a:r>
              <a:rPr sz="2000" spc="-15" dirty="0">
                <a:latin typeface="Carlito"/>
                <a:cs typeface="Carlito"/>
              </a:rPr>
              <a:t>at crosswords, </a:t>
            </a:r>
            <a:r>
              <a:rPr sz="2000" dirty="0">
                <a:latin typeface="Carlito"/>
                <a:cs typeface="Carlito"/>
              </a:rPr>
              <a:t>and  </a:t>
            </a:r>
            <a:r>
              <a:rPr sz="2000" spc="-5" dirty="0">
                <a:latin typeface="Carlito"/>
                <a:cs typeface="Carlito"/>
              </a:rPr>
              <a:t>burnt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imported </a:t>
            </a:r>
            <a:r>
              <a:rPr sz="2000" dirty="0">
                <a:latin typeface="Carlito"/>
                <a:cs typeface="Carlito"/>
              </a:rPr>
              <a:t>clothes </a:t>
            </a:r>
            <a:r>
              <a:rPr sz="2000" spc="-5" dirty="0">
                <a:latin typeface="Carlito"/>
                <a:cs typeface="Carlito"/>
              </a:rPr>
              <a:t>that they </a:t>
            </a:r>
            <a:r>
              <a:rPr sz="2000" dirty="0">
                <a:latin typeface="Carlito"/>
                <a:cs typeface="Carlito"/>
              </a:rPr>
              <a:t>had. </a:t>
            </a:r>
            <a:r>
              <a:rPr sz="2000" spc="-5" dirty="0">
                <a:latin typeface="Carlito"/>
                <a:cs typeface="Carlito"/>
              </a:rPr>
              <a:t>This </a:t>
            </a:r>
            <a:r>
              <a:rPr sz="2000" spc="-10" dirty="0">
                <a:latin typeface="Carlito"/>
                <a:cs typeface="Carlito"/>
              </a:rPr>
              <a:t>movement was </a:t>
            </a:r>
            <a:r>
              <a:rPr sz="2000" spc="-5" dirty="0">
                <a:latin typeface="Carlito"/>
                <a:cs typeface="Carlito"/>
              </a:rPr>
              <a:t>called </a:t>
            </a:r>
            <a:r>
              <a:rPr sz="2000" spc="-10" dirty="0">
                <a:latin typeface="Carlito"/>
                <a:cs typeface="Carlito"/>
              </a:rPr>
              <a:t>Boycott  Movement.</a:t>
            </a:r>
            <a:endParaRPr lang="en-IN" sz="2000" spc="-10" dirty="0">
              <a:latin typeface="Carlito"/>
              <a:cs typeface="Carlito"/>
            </a:endParaRPr>
          </a:p>
          <a:p>
            <a:pPr marL="355600" marR="314325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10" dirty="0">
              <a:latin typeface="Carlito"/>
              <a:cs typeface="Carlito"/>
            </a:endParaRPr>
          </a:p>
          <a:p>
            <a:pPr marL="355600" marR="314325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10" dirty="0">
              <a:latin typeface="Carlito"/>
              <a:cs typeface="Carlito"/>
            </a:endParaRPr>
          </a:p>
          <a:p>
            <a:pPr marL="12700" marR="314325">
              <a:lnSpc>
                <a:spcPct val="114999"/>
              </a:lnSpc>
              <a:buSzPct val="90000"/>
              <a:tabLst>
                <a:tab pos="354965" algn="l"/>
                <a:tab pos="355600" algn="l"/>
              </a:tabLst>
            </a:pPr>
            <a:endParaRPr lang="en-IN" sz="2000" dirty="0">
              <a:latin typeface="Carlito"/>
              <a:cs typeface="Carlito"/>
            </a:endParaRPr>
          </a:p>
          <a:p>
            <a:pPr marL="12700" marR="314325">
              <a:lnSpc>
                <a:spcPct val="114999"/>
              </a:lnSpc>
              <a:buSzPct val="90000"/>
              <a:tabLst>
                <a:tab pos="354965" algn="l"/>
                <a:tab pos="355600" algn="l"/>
              </a:tabLst>
            </a:pPr>
            <a:endParaRPr sz="20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59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People </a:t>
            </a:r>
            <a:r>
              <a:rPr sz="2000" spc="-10" dirty="0">
                <a:latin typeface="Carlito"/>
                <a:cs typeface="Carlito"/>
              </a:rPr>
              <a:t>resolved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use only </a:t>
            </a:r>
            <a:r>
              <a:rPr sz="2000" dirty="0">
                <a:latin typeface="Carlito"/>
                <a:cs typeface="Carlito"/>
              </a:rPr>
              <a:t>things made in India. </a:t>
            </a:r>
            <a:r>
              <a:rPr sz="2000" spc="-5" dirty="0">
                <a:latin typeface="Carlito"/>
                <a:cs typeface="Carlito"/>
              </a:rPr>
              <a:t>This </a:t>
            </a:r>
            <a:r>
              <a:rPr sz="2000" spc="-10" dirty="0">
                <a:latin typeface="Carlito"/>
                <a:cs typeface="Carlito"/>
              </a:rPr>
              <a:t>was </a:t>
            </a:r>
            <a:r>
              <a:rPr sz="2000" spc="-5" dirty="0">
                <a:latin typeface="Carlito"/>
                <a:cs typeface="Carlito"/>
              </a:rPr>
              <a:t>called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Swadeshi</a:t>
            </a:r>
            <a:endParaRPr sz="2000" dirty="0">
              <a:latin typeface="Carlito"/>
              <a:cs typeface="Carlito"/>
            </a:endParaRPr>
          </a:p>
          <a:p>
            <a:pPr marL="355600" marR="5080">
              <a:lnSpc>
                <a:spcPct val="114999"/>
              </a:lnSpc>
            </a:pPr>
            <a:r>
              <a:rPr sz="2000" spc="-135" dirty="0">
                <a:latin typeface="Arial"/>
                <a:cs typeface="Arial"/>
              </a:rPr>
              <a:t>Swadeshi </a:t>
            </a:r>
            <a:r>
              <a:rPr sz="2000" spc="-125" dirty="0">
                <a:latin typeface="Arial"/>
                <a:cs typeface="Arial"/>
              </a:rPr>
              <a:t>means </a:t>
            </a:r>
            <a:r>
              <a:rPr sz="2000" spc="-10" dirty="0">
                <a:latin typeface="Arial"/>
                <a:cs typeface="Arial"/>
              </a:rPr>
              <a:t>‘of </a:t>
            </a:r>
            <a:r>
              <a:rPr sz="2000" spc="-105" dirty="0">
                <a:latin typeface="Arial"/>
                <a:cs typeface="Arial"/>
              </a:rPr>
              <a:t>one’s </a:t>
            </a:r>
            <a:r>
              <a:rPr sz="2000" spc="-50" dirty="0">
                <a:latin typeface="Arial"/>
                <a:cs typeface="Arial"/>
              </a:rPr>
              <a:t>own </a:t>
            </a:r>
            <a:r>
              <a:rPr sz="2000" spc="-45" dirty="0">
                <a:latin typeface="Arial"/>
                <a:cs typeface="Arial"/>
              </a:rPr>
              <a:t>country </a:t>
            </a:r>
            <a:r>
              <a:rPr sz="2000" spc="-95" dirty="0">
                <a:latin typeface="Arial"/>
                <a:cs typeface="Arial"/>
              </a:rPr>
              <a:t>‘. </a:t>
            </a:r>
            <a:r>
              <a:rPr sz="2000" spc="-114" dirty="0">
                <a:latin typeface="Arial"/>
                <a:cs typeface="Arial"/>
              </a:rPr>
              <a:t>People </a:t>
            </a:r>
            <a:r>
              <a:rPr sz="2000" spc="-125" dirty="0">
                <a:latin typeface="Arial"/>
                <a:cs typeface="Arial"/>
              </a:rPr>
              <a:t>began </a:t>
            </a:r>
            <a:r>
              <a:rPr sz="2000" spc="-75" dirty="0">
                <a:latin typeface="Arial"/>
                <a:cs typeface="Arial"/>
              </a:rPr>
              <a:t>wearing</a:t>
            </a:r>
            <a:r>
              <a:rPr sz="2000" spc="-305" dirty="0">
                <a:latin typeface="Arial"/>
                <a:cs typeface="Arial"/>
              </a:rPr>
              <a:t> </a:t>
            </a:r>
            <a:r>
              <a:rPr sz="2000" spc="-30" dirty="0">
                <a:latin typeface="Arial"/>
                <a:cs typeface="Arial"/>
              </a:rPr>
              <a:t>cotton  </a:t>
            </a:r>
            <a:r>
              <a:rPr sz="2000" dirty="0">
                <a:latin typeface="Carlito"/>
                <a:cs typeface="Carlito"/>
              </a:rPr>
              <a:t>clothes made in India.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Boycott Movement </a:t>
            </a:r>
            <a:r>
              <a:rPr sz="2000" spc="-15" dirty="0">
                <a:latin typeface="Carlito"/>
                <a:cs typeface="Carlito"/>
              </a:rPr>
              <a:t>affected </a:t>
            </a:r>
            <a:r>
              <a:rPr sz="2000" spc="-5" dirty="0">
                <a:latin typeface="Carlito"/>
                <a:cs typeface="Carlito"/>
              </a:rPr>
              <a:t>British </a:t>
            </a:r>
            <a:r>
              <a:rPr sz="2000" spc="-10" dirty="0">
                <a:latin typeface="Carlito"/>
                <a:cs typeface="Carlito"/>
              </a:rPr>
              <a:t>trade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20" dirty="0">
                <a:latin typeface="Carlito"/>
                <a:cs typeface="Carlito"/>
              </a:rPr>
              <a:t>industry.  </a:t>
            </a:r>
            <a:r>
              <a:rPr sz="2000" dirty="0">
                <a:latin typeface="Carlito"/>
                <a:cs typeface="Carlito"/>
              </a:rPr>
              <a:t>While the </a:t>
            </a:r>
            <a:r>
              <a:rPr sz="2000" spc="-5" dirty="0">
                <a:latin typeface="Carlito"/>
                <a:cs typeface="Carlito"/>
              </a:rPr>
              <a:t>Swadeshi </a:t>
            </a:r>
            <a:r>
              <a:rPr sz="2000" spc="-10" dirty="0">
                <a:latin typeface="Carlito"/>
                <a:cs typeface="Carlito"/>
              </a:rPr>
              <a:t>Movement </a:t>
            </a:r>
            <a:r>
              <a:rPr sz="2000" spc="-5" dirty="0">
                <a:latin typeface="Carlito"/>
                <a:cs typeface="Carlito"/>
              </a:rPr>
              <a:t>helped local </a:t>
            </a:r>
            <a:r>
              <a:rPr sz="2000" dirty="0">
                <a:latin typeface="Carlito"/>
                <a:cs typeface="Carlito"/>
              </a:rPr>
              <a:t>Indian </a:t>
            </a:r>
            <a:r>
              <a:rPr sz="2000" spc="-5" dirty="0">
                <a:latin typeface="Carlito"/>
                <a:cs typeface="Carlito"/>
              </a:rPr>
              <a:t>Industries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35" dirty="0">
                <a:latin typeface="Carlito"/>
                <a:cs typeface="Carlito"/>
              </a:rPr>
              <a:t>prosper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750254" y="15240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0D677E-FF7E-45E0-9DA9-810AFCAF21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57" y="3200400"/>
            <a:ext cx="2897955" cy="1752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5BD216-4F07-416E-B375-F0BBE75E8D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696" y="3200400"/>
            <a:ext cx="2276475" cy="17526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316E08-5032-4460-BA6A-B9B1FF1AEA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55" y="3212431"/>
            <a:ext cx="2644385" cy="174056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The </a:t>
            </a:r>
            <a:r>
              <a:rPr spc="-10" dirty="0"/>
              <a:t>Nationalist</a:t>
            </a:r>
            <a:r>
              <a:rPr spc="-55" dirty="0"/>
              <a:t> </a:t>
            </a:r>
            <a:r>
              <a:rPr spc="-10" dirty="0"/>
              <a:t>Movement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0550" y="734009"/>
            <a:ext cx="7457440" cy="5092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rlito"/>
                <a:cs typeface="Carlito"/>
              </a:rPr>
              <a:t>Home</a:t>
            </a:r>
            <a:r>
              <a:rPr sz="1800" spc="-1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Assignment</a:t>
            </a:r>
            <a:endParaRPr sz="1800">
              <a:latin typeface="Carlito"/>
              <a:cs typeface="Carlito"/>
            </a:endParaRPr>
          </a:p>
          <a:p>
            <a:pPr marL="127000" marR="1554480">
              <a:lnSpc>
                <a:spcPct val="115100"/>
              </a:lnSpc>
              <a:spcBef>
                <a:spcPts val="1290"/>
              </a:spcBef>
            </a:pPr>
            <a:r>
              <a:rPr sz="2400" spc="-35" dirty="0">
                <a:latin typeface="Carlito"/>
                <a:cs typeface="Carlito"/>
              </a:rPr>
              <a:t>1.What </a:t>
            </a:r>
            <a:r>
              <a:rPr sz="2400" spc="-5" dirty="0">
                <a:latin typeface="Carlito"/>
                <a:cs typeface="Carlito"/>
              </a:rPr>
              <a:t>do </a:t>
            </a:r>
            <a:r>
              <a:rPr sz="2400" spc="-15" dirty="0">
                <a:latin typeface="Carlito"/>
                <a:cs typeface="Carlito"/>
              </a:rPr>
              <a:t>you </a:t>
            </a:r>
            <a:r>
              <a:rPr sz="2400" spc="-5" dirty="0">
                <a:latin typeface="Carlito"/>
                <a:cs typeface="Carlito"/>
              </a:rPr>
              <a:t>meant </a:t>
            </a:r>
            <a:r>
              <a:rPr sz="2400" spc="-10" dirty="0">
                <a:latin typeface="Carlito"/>
                <a:cs typeface="Carlito"/>
              </a:rPr>
              <a:t>by </a:t>
            </a:r>
            <a:r>
              <a:rPr sz="2400" spc="-15" dirty="0">
                <a:latin typeface="Carlito"/>
                <a:cs typeface="Carlito"/>
              </a:rPr>
              <a:t>Vernacular </a:t>
            </a:r>
            <a:r>
              <a:rPr sz="2400" spc="-10" dirty="0">
                <a:latin typeface="Carlito"/>
                <a:cs typeface="Carlito"/>
              </a:rPr>
              <a:t>Press </a:t>
            </a:r>
            <a:r>
              <a:rPr sz="2400" dirty="0">
                <a:latin typeface="Carlito"/>
                <a:cs typeface="Carlito"/>
              </a:rPr>
              <a:t>Act?  </a:t>
            </a:r>
            <a:r>
              <a:rPr sz="2400" spc="-35" dirty="0">
                <a:latin typeface="Carlito"/>
                <a:cs typeface="Carlito"/>
              </a:rPr>
              <a:t>2.What </a:t>
            </a:r>
            <a:r>
              <a:rPr sz="2400" spc="-5" dirty="0">
                <a:latin typeface="Carlito"/>
                <a:cs typeface="Carlito"/>
              </a:rPr>
              <a:t>do </a:t>
            </a:r>
            <a:r>
              <a:rPr sz="2400" spc="-10" dirty="0">
                <a:latin typeface="Carlito"/>
                <a:cs typeface="Carlito"/>
              </a:rPr>
              <a:t>you </a:t>
            </a:r>
            <a:r>
              <a:rPr sz="2400" spc="-5" dirty="0">
                <a:latin typeface="Carlito"/>
                <a:cs typeface="Carlito"/>
              </a:rPr>
              <a:t>meant </a:t>
            </a:r>
            <a:r>
              <a:rPr sz="2400" spc="-10" dirty="0">
                <a:latin typeface="Carlito"/>
                <a:cs typeface="Carlito"/>
              </a:rPr>
              <a:t>by </a:t>
            </a:r>
            <a:r>
              <a:rPr sz="2400" dirty="0">
                <a:latin typeface="Carlito"/>
                <a:cs typeface="Carlito"/>
              </a:rPr>
              <a:t>Arms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Act?</a:t>
            </a:r>
            <a:endParaRPr sz="2400">
              <a:latin typeface="Carlito"/>
              <a:cs typeface="Carlito"/>
            </a:endParaRPr>
          </a:p>
          <a:p>
            <a:pPr marL="127000">
              <a:lnSpc>
                <a:spcPct val="100000"/>
              </a:lnSpc>
              <a:spcBef>
                <a:spcPts val="430"/>
              </a:spcBef>
            </a:pPr>
            <a:r>
              <a:rPr sz="2400" spc="-40" dirty="0">
                <a:latin typeface="Carlito"/>
                <a:cs typeface="Carlito"/>
              </a:rPr>
              <a:t>3.Who </a:t>
            </a:r>
            <a:r>
              <a:rPr sz="2400" spc="-15" dirty="0">
                <a:latin typeface="Carlito"/>
                <a:cs typeface="Carlito"/>
              </a:rPr>
              <a:t>founded </a:t>
            </a:r>
            <a:r>
              <a:rPr sz="2400" dirty="0">
                <a:latin typeface="Carlito"/>
                <a:cs typeface="Carlito"/>
              </a:rPr>
              <a:t>Indian </a:t>
            </a:r>
            <a:r>
              <a:rPr sz="2400" spc="-5" dirty="0">
                <a:latin typeface="Carlito"/>
                <a:cs typeface="Carlito"/>
              </a:rPr>
              <a:t>National </a:t>
            </a:r>
            <a:r>
              <a:rPr sz="2400" spc="-10" dirty="0">
                <a:latin typeface="Carlito"/>
                <a:cs typeface="Carlito"/>
              </a:rPr>
              <a:t>Congress?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when?</a:t>
            </a:r>
            <a:endParaRPr sz="2400">
              <a:latin typeface="Carlito"/>
              <a:cs typeface="Carlito"/>
            </a:endParaRPr>
          </a:p>
          <a:p>
            <a:pPr marL="469900" marR="123189" indent="-342900">
              <a:lnSpc>
                <a:spcPct val="114999"/>
              </a:lnSpc>
            </a:pPr>
            <a:r>
              <a:rPr sz="2400" dirty="0">
                <a:latin typeface="Carlito"/>
                <a:cs typeface="Carlito"/>
              </a:rPr>
              <a:t>4 </a:t>
            </a:r>
            <a:r>
              <a:rPr sz="2400" spc="-10" dirty="0">
                <a:latin typeface="Carlito"/>
                <a:cs typeface="Carlito"/>
              </a:rPr>
              <a:t>What was </a:t>
            </a:r>
            <a:r>
              <a:rPr sz="2400" dirty="0">
                <a:latin typeface="Carlito"/>
                <a:cs typeface="Carlito"/>
              </a:rPr>
              <a:t>the aim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the Indian </a:t>
            </a:r>
            <a:r>
              <a:rPr sz="2400" spc="-5" dirty="0">
                <a:latin typeface="Carlito"/>
                <a:cs typeface="Carlito"/>
              </a:rPr>
              <a:t>National </a:t>
            </a:r>
            <a:r>
              <a:rPr sz="2400" spc="-10" dirty="0">
                <a:latin typeface="Carlito"/>
                <a:cs typeface="Carlito"/>
              </a:rPr>
              <a:t>Congress </a:t>
            </a:r>
            <a:r>
              <a:rPr sz="2400" spc="-15" dirty="0">
                <a:latin typeface="Carlito"/>
                <a:cs typeface="Carlito"/>
              </a:rPr>
              <a:t>at</a:t>
            </a:r>
            <a:r>
              <a:rPr sz="2400" spc="-10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  </a:t>
            </a:r>
            <a:r>
              <a:rPr sz="2400" spc="-5" dirty="0">
                <a:latin typeface="Carlito"/>
                <a:cs typeface="Carlito"/>
              </a:rPr>
              <a:t>beginning?</a:t>
            </a:r>
            <a:endParaRPr sz="2400">
              <a:latin typeface="Carlito"/>
              <a:cs typeface="Carlito"/>
            </a:endParaRPr>
          </a:p>
          <a:p>
            <a:pPr marL="424180" indent="-297815">
              <a:lnSpc>
                <a:spcPct val="100000"/>
              </a:lnSpc>
              <a:spcBef>
                <a:spcPts val="434"/>
              </a:spcBef>
              <a:buAutoNum type="arabicPeriod" startAt="5"/>
              <a:tabLst>
                <a:tab pos="424815" algn="l"/>
              </a:tabLst>
            </a:pPr>
            <a:r>
              <a:rPr sz="2400" dirty="0">
                <a:latin typeface="Carlito"/>
                <a:cs typeface="Carlito"/>
              </a:rPr>
              <a:t>Who </a:t>
            </a:r>
            <a:r>
              <a:rPr sz="2400" spc="-10" dirty="0">
                <a:latin typeface="Carlito"/>
                <a:cs typeface="Carlito"/>
              </a:rPr>
              <a:t>was </a:t>
            </a:r>
            <a:r>
              <a:rPr sz="2400" spc="-5" dirty="0">
                <a:latin typeface="Carlito"/>
                <a:cs typeface="Carlito"/>
              </a:rPr>
              <a:t>known </a:t>
            </a:r>
            <a:r>
              <a:rPr sz="2400" dirty="0">
                <a:latin typeface="Carlito"/>
                <a:cs typeface="Carlito"/>
              </a:rPr>
              <a:t>as the </a:t>
            </a:r>
            <a:r>
              <a:rPr sz="2400" spc="-15" dirty="0">
                <a:latin typeface="Carlito"/>
                <a:cs typeface="Carlito"/>
              </a:rPr>
              <a:t>Grant </a:t>
            </a:r>
            <a:r>
              <a:rPr sz="2400" spc="-5" dirty="0">
                <a:latin typeface="Carlito"/>
                <a:cs typeface="Carlito"/>
              </a:rPr>
              <a:t>Old </a:t>
            </a:r>
            <a:r>
              <a:rPr sz="2400" dirty="0">
                <a:latin typeface="Carlito"/>
                <a:cs typeface="Carlito"/>
              </a:rPr>
              <a:t>Man </a:t>
            </a:r>
            <a:r>
              <a:rPr sz="2400" spc="-5" dirty="0">
                <a:latin typeface="Carlito"/>
                <a:cs typeface="Carlito"/>
              </a:rPr>
              <a:t>of India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-80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why?</a:t>
            </a:r>
            <a:endParaRPr sz="2400">
              <a:latin typeface="Carlito"/>
              <a:cs typeface="Carlito"/>
            </a:endParaRPr>
          </a:p>
          <a:p>
            <a:pPr marL="358775" indent="-232410">
              <a:lnSpc>
                <a:spcPct val="100000"/>
              </a:lnSpc>
              <a:spcBef>
                <a:spcPts val="434"/>
              </a:spcBef>
              <a:buAutoNum type="arabicPeriod" startAt="5"/>
              <a:tabLst>
                <a:tab pos="359410" algn="l"/>
              </a:tabLst>
            </a:pPr>
            <a:r>
              <a:rPr sz="2400" dirty="0">
                <a:latin typeface="Carlito"/>
                <a:cs typeface="Carlito"/>
              </a:rPr>
              <a:t>Who </a:t>
            </a:r>
            <a:r>
              <a:rPr sz="2400" spc="-15" dirty="0">
                <a:latin typeface="Carlito"/>
                <a:cs typeface="Carlito"/>
              </a:rPr>
              <a:t>were Moderates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name </a:t>
            </a:r>
            <a:r>
              <a:rPr sz="2400" spc="-10" dirty="0">
                <a:latin typeface="Carlito"/>
                <a:cs typeface="Carlito"/>
              </a:rPr>
              <a:t>three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Moderates?</a:t>
            </a:r>
            <a:endParaRPr sz="2400">
              <a:latin typeface="Carlito"/>
              <a:cs typeface="Carlito"/>
            </a:endParaRPr>
          </a:p>
          <a:p>
            <a:pPr marL="424180" indent="-297815">
              <a:lnSpc>
                <a:spcPct val="100000"/>
              </a:lnSpc>
              <a:spcBef>
                <a:spcPts val="430"/>
              </a:spcBef>
              <a:buAutoNum type="arabicPeriod" startAt="5"/>
              <a:tabLst>
                <a:tab pos="424815" algn="l"/>
              </a:tabLst>
            </a:pPr>
            <a:r>
              <a:rPr sz="2400" dirty="0">
                <a:latin typeface="Carlito"/>
                <a:cs typeface="Carlito"/>
              </a:rPr>
              <a:t>Who </a:t>
            </a:r>
            <a:r>
              <a:rPr sz="2400" spc="-15" dirty="0">
                <a:latin typeface="Carlito"/>
                <a:cs typeface="Carlito"/>
              </a:rPr>
              <a:t>were </a:t>
            </a:r>
            <a:r>
              <a:rPr sz="2400" spc="-5" dirty="0">
                <a:latin typeface="Carlito"/>
                <a:cs typeface="Carlito"/>
              </a:rPr>
              <a:t>Radicals?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name </a:t>
            </a:r>
            <a:r>
              <a:rPr sz="2400" spc="-10" dirty="0">
                <a:latin typeface="Carlito"/>
                <a:cs typeface="Carlito"/>
              </a:rPr>
              <a:t>three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Radicals?</a:t>
            </a:r>
            <a:endParaRPr sz="2400">
              <a:latin typeface="Carlito"/>
              <a:cs typeface="Carlito"/>
            </a:endParaRPr>
          </a:p>
          <a:p>
            <a:pPr marL="127000" marR="323215">
              <a:lnSpc>
                <a:spcPts val="3310"/>
              </a:lnSpc>
              <a:spcBef>
                <a:spcPts val="185"/>
              </a:spcBef>
            </a:pPr>
            <a:r>
              <a:rPr sz="2400" spc="-120" dirty="0">
                <a:latin typeface="Arial"/>
                <a:cs typeface="Arial"/>
              </a:rPr>
              <a:t>8 </a:t>
            </a:r>
            <a:r>
              <a:rPr sz="2400" spc="-95" dirty="0">
                <a:latin typeface="Arial"/>
                <a:cs typeface="Arial"/>
              </a:rPr>
              <a:t>Who </a:t>
            </a:r>
            <a:r>
              <a:rPr sz="2400" spc="-130" dirty="0">
                <a:latin typeface="Arial"/>
                <a:cs typeface="Arial"/>
              </a:rPr>
              <a:t>said </a:t>
            </a:r>
            <a:r>
              <a:rPr sz="2400" dirty="0">
                <a:latin typeface="Arial"/>
                <a:cs typeface="Arial"/>
              </a:rPr>
              <a:t>‘’</a:t>
            </a:r>
            <a:r>
              <a:rPr sz="2400" dirty="0">
                <a:latin typeface="Carlito"/>
                <a:cs typeface="Carlito"/>
              </a:rPr>
              <a:t>Swaraj </a:t>
            </a:r>
            <a:r>
              <a:rPr sz="2400" spc="-125" dirty="0">
                <a:latin typeface="Arial"/>
                <a:cs typeface="Arial"/>
              </a:rPr>
              <a:t>is my </a:t>
            </a:r>
            <a:r>
              <a:rPr sz="2400" dirty="0">
                <a:latin typeface="Arial"/>
                <a:cs typeface="Arial"/>
              </a:rPr>
              <a:t>birth </a:t>
            </a:r>
            <a:r>
              <a:rPr sz="2400" spc="-25" dirty="0">
                <a:latin typeface="Arial"/>
                <a:cs typeface="Arial"/>
              </a:rPr>
              <a:t>right </a:t>
            </a:r>
            <a:r>
              <a:rPr sz="2400" spc="-114" dirty="0">
                <a:latin typeface="Arial"/>
                <a:cs typeface="Arial"/>
              </a:rPr>
              <a:t>and </a:t>
            </a:r>
            <a:r>
              <a:rPr sz="2400" spc="-65" dirty="0">
                <a:latin typeface="Arial"/>
                <a:cs typeface="Arial"/>
              </a:rPr>
              <a:t>I </a:t>
            </a:r>
            <a:r>
              <a:rPr sz="2400" spc="-105" dirty="0">
                <a:latin typeface="Arial"/>
                <a:cs typeface="Arial"/>
              </a:rPr>
              <a:t>shall </a:t>
            </a:r>
            <a:r>
              <a:rPr sz="2400" spc="-150" dirty="0">
                <a:latin typeface="Arial"/>
                <a:cs typeface="Arial"/>
              </a:rPr>
              <a:t>have </a:t>
            </a:r>
            <a:r>
              <a:rPr sz="2400" spc="75" dirty="0">
                <a:latin typeface="Arial"/>
                <a:cs typeface="Arial"/>
              </a:rPr>
              <a:t>it</a:t>
            </a:r>
            <a:r>
              <a:rPr sz="2400" spc="-49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‘’?  </a:t>
            </a:r>
            <a:r>
              <a:rPr sz="2400" dirty="0">
                <a:latin typeface="Carlito"/>
                <a:cs typeface="Carlito"/>
              </a:rPr>
              <a:t>9 . </a:t>
            </a:r>
            <a:r>
              <a:rPr sz="2400" spc="-5" dirty="0">
                <a:latin typeface="Carlito"/>
                <a:cs typeface="Carlito"/>
              </a:rPr>
              <a:t>Who partitioned </a:t>
            </a:r>
            <a:r>
              <a:rPr sz="2400" spc="-10" dirty="0">
                <a:latin typeface="Carlito"/>
                <a:cs typeface="Carlito"/>
              </a:rPr>
              <a:t>Bengal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what was </a:t>
            </a:r>
            <a:r>
              <a:rPr sz="2400" dirty="0">
                <a:latin typeface="Carlito"/>
                <a:cs typeface="Carlito"/>
              </a:rPr>
              <a:t>its</a:t>
            </a:r>
            <a:r>
              <a:rPr sz="2400" spc="-9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reason?</a:t>
            </a:r>
            <a:endParaRPr sz="2400">
              <a:latin typeface="Carlito"/>
              <a:cs typeface="Carlito"/>
            </a:endParaRPr>
          </a:p>
          <a:p>
            <a:pPr marL="127000">
              <a:lnSpc>
                <a:spcPct val="100000"/>
              </a:lnSpc>
              <a:spcBef>
                <a:spcPts val="254"/>
              </a:spcBef>
            </a:pPr>
            <a:r>
              <a:rPr sz="2400" dirty="0">
                <a:latin typeface="Carlito"/>
                <a:cs typeface="Carlito"/>
              </a:rPr>
              <a:t>10 . </a:t>
            </a:r>
            <a:r>
              <a:rPr sz="2400" spc="-5" dirty="0">
                <a:latin typeface="Carlito"/>
                <a:cs typeface="Carlito"/>
              </a:rPr>
              <a:t>Name </a:t>
            </a:r>
            <a:r>
              <a:rPr sz="2400" spc="-10" dirty="0">
                <a:latin typeface="Carlito"/>
                <a:cs typeface="Carlito"/>
              </a:rPr>
              <a:t>two </a:t>
            </a:r>
            <a:r>
              <a:rPr sz="2400" spc="-5" dirty="0">
                <a:latin typeface="Carlito"/>
                <a:cs typeface="Carlito"/>
              </a:rPr>
              <a:t>Anti- </a:t>
            </a:r>
            <a:r>
              <a:rPr sz="2400" spc="-10" dirty="0">
                <a:latin typeface="Carlito"/>
                <a:cs typeface="Carlito"/>
              </a:rPr>
              <a:t>Partition Movement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explain </a:t>
            </a:r>
            <a:r>
              <a:rPr sz="2400" dirty="0">
                <a:latin typeface="Carlito"/>
                <a:cs typeface="Carlito"/>
              </a:rPr>
              <a:t>it</a:t>
            </a:r>
            <a:r>
              <a:rPr sz="2400" spc="-8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?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36360" y="326091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845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Carlito</vt:lpstr>
      <vt:lpstr>Office Theme</vt:lpstr>
      <vt:lpstr>The Nationalist Movement (1885-1919)</vt:lpstr>
      <vt:lpstr>The Nationalist Movement (1885-1919) Reasons for the growth of Nationalism</vt:lpstr>
      <vt:lpstr>The Nationalist Movement (1885-1919)</vt:lpstr>
      <vt:lpstr>PowerPoint Presentation</vt:lpstr>
      <vt:lpstr>The Demand for Swaraj</vt:lpstr>
      <vt:lpstr>PowerPoint Presentation</vt:lpstr>
      <vt:lpstr>The Partition of Bengal ( 1905)</vt:lpstr>
      <vt:lpstr>PowerPoint Presentation</vt:lpstr>
      <vt:lpstr>The Nationalist Movement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Jancy Tom</dc:creator>
  <cp:lastModifiedBy>Jancy Tom</cp:lastModifiedBy>
  <cp:revision>1</cp:revision>
  <dcterms:created xsi:type="dcterms:W3CDTF">2021-11-11T06:11:11Z</dcterms:created>
  <dcterms:modified xsi:type="dcterms:W3CDTF">2021-11-11T07:21:35Z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2021-11-11T00:00:00Z</vt:filetime>
  </property>
</Properties>
</file>