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59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4660"/>
  </p:normalViewPr>
  <p:slideViewPr>
    <p:cSldViewPr snapToGrid="0">
      <p:cViewPr>
        <p:scale>
          <a:sx n="102" d="100"/>
          <a:sy n="102" d="100"/>
        </p:scale>
        <p:origin x="-498" y="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73802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7640"/>
            <a:ext cx="9144000" cy="1365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2675" y="558881"/>
            <a:ext cx="1578401" cy="78357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222675" y="1606350"/>
            <a:ext cx="8763000" cy="19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SzPts val="3100"/>
            </a:pPr>
            <a:endParaRPr sz="25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2100877" y="1797297"/>
            <a:ext cx="4764000" cy="9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SUBJECT : </a:t>
            </a:r>
            <a:r>
              <a:rPr lang="en" b="1" dirty="0" smtClean="0"/>
              <a:t>(Science )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CHAPTER </a:t>
            </a:r>
            <a:r>
              <a:rPr lang="en" b="1" dirty="0" smtClean="0"/>
              <a:t>NUMBER: </a:t>
            </a:r>
            <a:r>
              <a:rPr lang="en" b="1" dirty="0"/>
              <a:t>1</a:t>
            </a:r>
            <a:endParaRPr b="1" dirty="0"/>
          </a:p>
          <a:p>
            <a:pPr lvl="0"/>
            <a:r>
              <a:rPr lang="en" b="1" dirty="0"/>
              <a:t>CHAPTER NAME </a:t>
            </a:r>
            <a:r>
              <a:rPr lang="en" b="1" dirty="0" smtClean="0"/>
              <a:t>: </a:t>
            </a:r>
            <a:r>
              <a:rPr lang="en-US" b="1" dirty="0" smtClean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Getting to know plants  </a:t>
            </a:r>
            <a:r>
              <a:rPr lang="en-US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lang="en-US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lang="en-US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2" name="TextBox 1"/>
          <p:cNvSpPr txBox="1"/>
          <p:nvPr/>
        </p:nvSpPr>
        <p:spPr>
          <a:xfrm>
            <a:off x="6951897" y="374215"/>
            <a:ext cx="2033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Period  2</a:t>
            </a:r>
            <a:endParaRPr lang="en-US" sz="1800" dirty="0"/>
          </a:p>
        </p:txBody>
      </p:sp>
      <p:sp>
        <p:nvSpPr>
          <p:cNvPr id="3" name="Rectangle 2"/>
          <p:cNvSpPr/>
          <p:nvPr/>
        </p:nvSpPr>
        <p:spPr>
          <a:xfrm>
            <a:off x="1950098" y="928130"/>
            <a:ext cx="60833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Subtopic: </a:t>
            </a:r>
            <a:r>
              <a:rPr lang="en-US" sz="1800" dirty="0"/>
              <a:t>The leaf - Structure of  a leaf , Types of leaves- simple and compound </a:t>
            </a:r>
            <a:r>
              <a:rPr lang="en-US" sz="1800" dirty="0" smtClean="0"/>
              <a:t>, Arrangement </a:t>
            </a:r>
            <a:r>
              <a:rPr lang="en-US" sz="1800" dirty="0"/>
              <a:t>of leaves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endParaRPr 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of leaves on the basis of margin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Leaf Shape: Margins, Venation and Position - Lizzie Harp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" name="Picture 22"/>
          <p:cNvPicPr/>
          <p:nvPr/>
        </p:nvPicPr>
        <p:blipFill rotWithShape="1">
          <a:blip r:embed="rId2"/>
          <a:srcRect l="22188" t="8233" r="38881" b="38498"/>
          <a:stretch/>
        </p:blipFill>
        <p:spPr bwMode="auto">
          <a:xfrm>
            <a:off x="1847487" y="1429871"/>
            <a:ext cx="5663656" cy="27502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8404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lassification of leaf on different basi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" r="9207" b="20389"/>
          <a:stretch/>
        </p:blipFill>
        <p:spPr bwMode="auto">
          <a:xfrm>
            <a:off x="1175656" y="333277"/>
            <a:ext cx="5281127" cy="363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82837" y="3994602"/>
            <a:ext cx="45304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Calibri" pitchFamily="34" charset="0"/>
                <a:cs typeface="Calibri" pitchFamily="34" charset="0"/>
              </a:rPr>
              <a:t>Classification of leaves on the basis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of shapes  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945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7575" y="4378875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621425" y="7435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A833A8-5FFE-4F62-831E-98E93C08BB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2628" y="106418"/>
            <a:ext cx="8086725" cy="733097"/>
          </a:xfrm>
        </p:spPr>
        <p:txBody>
          <a:bodyPr/>
          <a:lstStyle/>
          <a:p>
            <a:r>
              <a:rPr lang="en-IN" sz="2000" b="1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IN" sz="2000" b="1" dirty="0">
                <a:latin typeface="Calibri" pitchFamily="34" charset="0"/>
                <a:cs typeface="Calibri" pitchFamily="34" charset="0"/>
              </a:rPr>
              <a:t>LEAF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5A73170-12EA-42ED-B37A-C38F1E167C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634" y="839515"/>
            <a:ext cx="8462063" cy="3564857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IN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leaf </a:t>
            </a:r>
            <a:r>
              <a:rPr lang="en-I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a thin, flattened, green part of a plant that is a attached to the stem or branch at a </a:t>
            </a:r>
            <a:r>
              <a:rPr lang="en-IN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node.</a:t>
            </a:r>
          </a:p>
          <a:p>
            <a:pPr algn="just">
              <a:buFont typeface="Arial" pitchFamily="34" charset="0"/>
              <a:buChar char="•"/>
            </a:pPr>
            <a:endParaRPr lang="en-IN" sz="18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IN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Leaves</a:t>
            </a:r>
            <a:r>
              <a:rPr lang="en-I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contain tiny openings called </a:t>
            </a:r>
            <a:r>
              <a:rPr lang="en-IN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stomata, </a:t>
            </a:r>
            <a:r>
              <a:rPr lang="en-IN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through </a:t>
            </a:r>
            <a:r>
              <a:rPr lang="en-I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exchange of gases, such as </a:t>
            </a:r>
            <a:r>
              <a:rPr lang="en-IN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carbon dioxide, oxygen </a:t>
            </a:r>
            <a:r>
              <a:rPr lang="en-I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IN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water</a:t>
            </a:r>
            <a:r>
              <a:rPr lang="en-I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vapour</a:t>
            </a:r>
            <a:r>
              <a:rPr lang="en-I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takes place.</a:t>
            </a:r>
          </a:p>
          <a:p>
            <a:pPr algn="just">
              <a:buFont typeface="Arial" pitchFamily="34" charset="0"/>
              <a:buChar char="•"/>
            </a:pPr>
            <a:endParaRPr lang="en-IN" sz="18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5A42A00-5E36-495E-A0E5-0C7C10E21A54}"/>
              </a:ext>
            </a:extLst>
          </p:cNvPr>
          <p:cNvPicPr/>
          <p:nvPr/>
        </p:nvPicPr>
        <p:blipFill rotWithShape="1">
          <a:blip r:embed="rId2"/>
          <a:srcRect l="61228" t="10131" r="2697" b="56370"/>
          <a:stretch/>
        </p:blipFill>
        <p:spPr>
          <a:xfrm>
            <a:off x="3495681" y="2443495"/>
            <a:ext cx="2778673" cy="1749973"/>
          </a:xfrm>
          <a:prstGeom prst="rect">
            <a:avLst/>
          </a:prstGeom>
        </p:spPr>
      </p:pic>
      <p:pic>
        <p:nvPicPr>
          <p:cNvPr id="7" name="Google Shape;5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34022" y="3563339"/>
            <a:ext cx="1578401" cy="783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569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A833A8-5FFE-4F62-831E-98E93C08BB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2628" y="76507"/>
            <a:ext cx="8086725" cy="677396"/>
          </a:xfrm>
        </p:spPr>
        <p:txBody>
          <a:bodyPr/>
          <a:lstStyle/>
          <a:p>
            <a:r>
              <a:rPr lang="en-IN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000" b="1" dirty="0">
                <a:latin typeface="Calibri" pitchFamily="34" charset="0"/>
                <a:cs typeface="Calibri" pitchFamily="34" charset="0"/>
              </a:rPr>
              <a:t>PARTS OF A LEAF                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5A73170-12EA-42ED-B37A-C38F1E167C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2628" y="697282"/>
            <a:ext cx="8474597" cy="3692315"/>
          </a:xfrm>
        </p:spPr>
        <p:txBody>
          <a:bodyPr/>
          <a:lstStyle/>
          <a:p>
            <a:pPr marL="342900">
              <a:buFont typeface="Arial" panose="020B0604020202020204" pitchFamily="34" charset="0"/>
              <a:buChar char="•"/>
            </a:pP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5" name="Picture 4" descr="Parts of leaf - YouTube">
            <a:extLst>
              <a:ext uri="{FF2B5EF4-FFF2-40B4-BE49-F238E27FC236}">
                <a16:creationId xmlns:a16="http://schemas.microsoft.com/office/drawing/2014/main" xmlns="" id="{A58C3246-A1DF-4799-A913-D54736BC30D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138" y="753903"/>
            <a:ext cx="6042135" cy="3635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5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3941" y="3606022"/>
            <a:ext cx="1578401" cy="783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997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A833A8-5FFE-4F62-831E-98E93C08BB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2628" y="1"/>
            <a:ext cx="8086725" cy="733097"/>
          </a:xfrm>
        </p:spPr>
        <p:txBody>
          <a:bodyPr/>
          <a:lstStyle/>
          <a:p>
            <a:r>
              <a:rPr lang="en-IN" sz="2000" b="1" dirty="0" smtClean="0">
                <a:latin typeface="Calibri" pitchFamily="34" charset="0"/>
                <a:cs typeface="Calibri" pitchFamily="34" charset="0"/>
              </a:rPr>
              <a:t>PARTS </a:t>
            </a:r>
            <a:r>
              <a:rPr lang="en-IN" sz="2000" b="1" dirty="0">
                <a:latin typeface="Calibri" pitchFamily="34" charset="0"/>
                <a:cs typeface="Calibri" pitchFamily="34" charset="0"/>
              </a:rPr>
              <a:t>OF A LEAF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5A73170-12EA-42ED-B37A-C38F1E167C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634" y="733096"/>
            <a:ext cx="7859032" cy="4244866"/>
          </a:xfrm>
        </p:spPr>
        <p:txBody>
          <a:bodyPr>
            <a:noAutofit/>
          </a:bodyPr>
          <a:lstStyle/>
          <a:p>
            <a:pPr marL="257175" indent="-257175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18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The leaf has different parts </a:t>
            </a:r>
            <a:r>
              <a:rPr lang="en-IN" sz="1800" b="1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-  lamina, petiole, apex, margin, midrib and veins.</a:t>
            </a:r>
          </a:p>
          <a:p>
            <a:pPr marL="257175" indent="-257175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18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The flat, broad and green portion of the leaf is called leaf blade or </a:t>
            </a:r>
            <a:r>
              <a:rPr lang="en-IN" sz="1800" b="1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lamina</a:t>
            </a:r>
            <a:r>
              <a:rPr lang="en-IN" sz="1800" dirty="0">
                <a:solidFill>
                  <a:schemeClr val="tx1"/>
                </a:solidFill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.</a:t>
            </a:r>
          </a:p>
          <a:p>
            <a:pPr marL="257175" indent="-257175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1800" dirty="0">
                <a:solidFill>
                  <a:schemeClr val="tx1"/>
                </a:solidFill>
                <a:latin typeface="Calibri" pitchFamily="34" charset="0"/>
                <a:ea typeface="Calibri" panose="020F0502020204030204" pitchFamily="34" charset="0"/>
                <a:cs typeface="Calibri" pitchFamily="34" charset="0"/>
              </a:rPr>
              <a:t>The tip of the leaf is called </a:t>
            </a:r>
            <a:r>
              <a:rPr lang="en-IN" sz="1800" b="1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apex.</a:t>
            </a:r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en-IN" sz="18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The edge or boundary of the leaf is called </a:t>
            </a:r>
            <a:r>
              <a:rPr lang="en-IN" sz="1800" b="1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leaf margin.</a:t>
            </a:r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en-IN" sz="18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The fine lines which spread across the lamina are the </a:t>
            </a:r>
            <a:r>
              <a:rPr lang="en-IN" sz="1800" b="1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veins.</a:t>
            </a:r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en-IN" sz="18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The </a:t>
            </a:r>
            <a:r>
              <a:rPr lang="en-IN" sz="1800" b="1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midrib</a:t>
            </a:r>
            <a:r>
              <a:rPr lang="en-IN" sz="18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is the main vein which continues from the petiole and runs from the base of the leaf to the apex.</a:t>
            </a:r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en-IN" sz="1800" b="1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Stipule </a:t>
            </a:r>
            <a:r>
              <a:rPr lang="en-IN" sz="18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is the leafy outgrowth at the base of some leaves or its stalk , usually occurring in pairs and soon shed.</a:t>
            </a:r>
            <a:endParaRPr lang="en-IN" sz="1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Google Shape;5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52683" y="3880579"/>
            <a:ext cx="1578401" cy="783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265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3117" y="508169"/>
            <a:ext cx="2506925" cy="760794"/>
          </a:xfrm>
        </p:spPr>
        <p:txBody>
          <a:bodyPr/>
          <a:lstStyle/>
          <a:p>
            <a:r>
              <a:rPr lang="en-US" dirty="0" smtClean="0"/>
              <a:t>                         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Types of leaf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endParaRPr lang="en-US" dirty="0"/>
          </a:p>
        </p:txBody>
      </p:sp>
      <p:sp>
        <p:nvSpPr>
          <p:cNvPr id="4" name="AutoShape 2" descr="Simple Vs. Compound Leaf: 6 Major Differences Together With Examples - Viva  Differenc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4" descr="Simple Vs. Compound Leaf: 6 Major Differences Together With Examples - Viva  Differenc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66098" t="14167" r="13778" b="63648"/>
          <a:stretch/>
        </p:blipFill>
        <p:spPr bwMode="auto">
          <a:xfrm>
            <a:off x="391886" y="1268963"/>
            <a:ext cx="3956180" cy="17821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93093" y="849087"/>
            <a:ext cx="22953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A simple leaf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consists of a single lamina, which is not divided into segments .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E.g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 mango, guava etc.</a:t>
            </a:r>
          </a:p>
          <a:p>
            <a:endParaRPr lang="en-US" sz="1800" dirty="0">
              <a:latin typeface="Calibri" pitchFamily="34" charset="0"/>
              <a:cs typeface="Calibri" pitchFamily="34" charset="0"/>
            </a:endParaRPr>
          </a:p>
          <a:p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A compound leaf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is one in which lamina is divided into several small leaflets , each attached to the same petiole.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Google Shape;5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36659" y="3992547"/>
            <a:ext cx="1578401" cy="783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935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835" y="976871"/>
            <a:ext cx="8520600" cy="572700"/>
          </a:xfrm>
        </p:spPr>
        <p:txBody>
          <a:bodyPr/>
          <a:lstStyle/>
          <a:p>
            <a:r>
              <a:rPr lang="en-US" dirty="0" smtClean="0"/>
              <a:t>                   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Arrangement of leaves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                               </a:t>
            </a:r>
            <a:endParaRPr lang="en-US" dirty="0"/>
          </a:p>
        </p:txBody>
      </p:sp>
      <p:pic>
        <p:nvPicPr>
          <p:cNvPr id="4" name="Picture 3" descr="Tree and Shrub Leaf Arrangement | Orbis Environmental ConsultingOrbis  Environmental Consulti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935" y="1805207"/>
            <a:ext cx="6475730" cy="2328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6464" y="4029869"/>
            <a:ext cx="1578401" cy="783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449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A833A8-5FFE-4F62-831E-98E93C08BB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0048" y="634482"/>
            <a:ext cx="6148553" cy="733097"/>
          </a:xfrm>
        </p:spPr>
        <p:txBody>
          <a:bodyPr/>
          <a:lstStyle/>
          <a:p>
            <a:r>
              <a:rPr lang="en-IN" sz="2000" b="1" dirty="0" smtClean="0">
                <a:latin typeface="Calibri" pitchFamily="34" charset="0"/>
                <a:cs typeface="Calibri" pitchFamily="34" charset="0"/>
              </a:rPr>
              <a:t>VENATION</a:t>
            </a:r>
            <a:endParaRPr lang="en-IN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5A73170-12EA-42ED-B37A-C38F1E167C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068" y="1318513"/>
            <a:ext cx="8201932" cy="3913790"/>
          </a:xfrm>
        </p:spPr>
        <p:txBody>
          <a:bodyPr/>
          <a:lstStyle/>
          <a:p>
            <a:pPr marL="342900" algn="just">
              <a:buFont typeface="Arial" panose="020B0604020202020204" pitchFamily="34" charset="0"/>
              <a:buChar char="•"/>
            </a:pPr>
            <a:r>
              <a:rPr lang="en-IN" sz="18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The arrangement of veins in a leaf is called </a:t>
            </a:r>
            <a:r>
              <a:rPr lang="en-IN" sz="1800" b="1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venation.</a:t>
            </a:r>
          </a:p>
          <a:p>
            <a:pPr marL="342900" algn="just">
              <a:buFont typeface="Arial" panose="020B0604020202020204" pitchFamily="34" charset="0"/>
              <a:buChar char="•"/>
            </a:pPr>
            <a:r>
              <a:rPr lang="en-IN" sz="18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There are two types of venation-  </a:t>
            </a:r>
            <a:r>
              <a:rPr lang="en-IN" sz="1800" b="1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parallel venation and reticulate</a:t>
            </a:r>
          </a:p>
          <a:p>
            <a:pPr algn="just"/>
            <a:r>
              <a:rPr lang="en-IN" sz="1800" b="1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    venation.</a:t>
            </a:r>
          </a:p>
          <a:p>
            <a:pPr marL="342900" algn="just">
              <a:buFont typeface="Arial" panose="020B0604020202020204" pitchFamily="34" charset="0"/>
              <a:buChar char="•"/>
            </a:pPr>
            <a:r>
              <a:rPr lang="en-IN" sz="18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IN" sz="1800" b="1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 parallel venation</a:t>
            </a:r>
            <a:r>
              <a:rPr lang="en-IN" sz="18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IN" sz="1800" b="1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all the veins run para</a:t>
            </a:r>
            <a:r>
              <a:rPr lang="en-IN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itchFamily="34" charset="0"/>
              </a:rPr>
              <a:t>llel to each other from the</a:t>
            </a:r>
          </a:p>
          <a:p>
            <a:pPr algn="just"/>
            <a:r>
              <a:rPr lang="en-IN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itchFamily="34" charset="0"/>
              </a:rPr>
              <a:t>       base to the apex of the leaf.</a:t>
            </a:r>
          </a:p>
          <a:p>
            <a:pPr marL="342900" algn="just">
              <a:buFont typeface="Arial" panose="020B0604020202020204" pitchFamily="34" charset="0"/>
              <a:buChar char="•"/>
            </a:pPr>
            <a:r>
              <a:rPr lang="en-IN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itchFamily="34" charset="0"/>
              </a:rPr>
              <a:t> </a:t>
            </a:r>
            <a:r>
              <a:rPr lang="en-IN" sz="1800" b="1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 reticulate venation</a:t>
            </a:r>
            <a:r>
              <a:rPr lang="en-IN" sz="18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veins are arranged  in the form of </a:t>
            </a:r>
            <a:r>
              <a:rPr lang="en-IN" sz="1800" b="1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 net- like</a:t>
            </a:r>
          </a:p>
          <a:p>
            <a:pPr algn="just"/>
            <a:r>
              <a:rPr lang="en-IN" sz="1800" b="1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   pattern on the leaf .</a:t>
            </a:r>
          </a:p>
          <a:p>
            <a:pPr algn="just"/>
            <a:endParaRPr lang="en-IN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Google Shape;5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52683" y="3908571"/>
            <a:ext cx="1578401" cy="783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093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A833A8-5FFE-4F62-831E-98E93C08BB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575" y="263119"/>
            <a:ext cx="7900850" cy="538349"/>
          </a:xfrm>
        </p:spPr>
        <p:txBody>
          <a:bodyPr/>
          <a:lstStyle/>
          <a:p>
            <a:r>
              <a:rPr lang="en-IN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IN" sz="2000" b="1" dirty="0">
                <a:latin typeface="Calibri" pitchFamily="34" charset="0"/>
                <a:cs typeface="Calibri" pitchFamily="34" charset="0"/>
              </a:rPr>
              <a:t>P</a:t>
            </a:r>
            <a:r>
              <a:rPr lang="en-IN" sz="2000" b="1" dirty="0" smtClean="0">
                <a:latin typeface="Calibri" pitchFamily="34" charset="0"/>
                <a:cs typeface="Calibri" pitchFamily="34" charset="0"/>
              </a:rPr>
              <a:t>ARALLEL </a:t>
            </a:r>
            <a:r>
              <a:rPr lang="en-IN" sz="2000" b="1" dirty="0">
                <a:latin typeface="Calibri" pitchFamily="34" charset="0"/>
                <a:cs typeface="Calibri" pitchFamily="34" charset="0"/>
              </a:rPr>
              <a:t>VENATION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5A73170-12EA-42ED-B37A-C38F1E167C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3421" y="809605"/>
            <a:ext cx="8797159" cy="4180883"/>
          </a:xfrm>
        </p:spPr>
        <p:txBody>
          <a:bodyPr>
            <a:normAutofit/>
          </a:bodyPr>
          <a:lstStyle/>
          <a:p>
            <a:pPr marL="342900" algn="just">
              <a:buFont typeface="Arial" panose="020B0604020202020204" pitchFamily="34" charset="0"/>
              <a:buChar char="•"/>
            </a:pPr>
            <a:r>
              <a:rPr lang="en-IN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Parallel venation </a:t>
            </a:r>
            <a:r>
              <a:rPr lang="en-IN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seen in plants such as rice, wheat, bamboo, sugarcane and onion. </a:t>
            </a:r>
          </a:p>
          <a:p>
            <a:pPr marL="342900" algn="just">
              <a:buFont typeface="Arial" panose="020B0604020202020204" pitchFamily="34" charset="0"/>
              <a:buChar char="•"/>
            </a:pPr>
            <a:r>
              <a:rPr lang="en-IN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general, plants with </a:t>
            </a:r>
            <a:r>
              <a:rPr lang="en-IN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parallel venation </a:t>
            </a:r>
            <a:r>
              <a:rPr lang="en-IN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 </a:t>
            </a:r>
            <a:r>
              <a:rPr lang="en-IN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fibrous roots.</a:t>
            </a:r>
          </a:p>
          <a:p>
            <a:pPr marL="342900" algn="just">
              <a:buFont typeface="Arial" panose="020B0604020202020204" pitchFamily="34" charset="0"/>
              <a:buChar char="•"/>
            </a:pPr>
            <a:endParaRPr lang="en-IN" sz="1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N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AAA4125-0577-4BB2-B2EE-5D5144483049}"/>
              </a:ext>
            </a:extLst>
          </p:cNvPr>
          <p:cNvPicPr/>
          <p:nvPr/>
        </p:nvPicPr>
        <p:blipFill rotWithShape="1">
          <a:blip r:embed="rId2"/>
          <a:srcRect l="70336" t="9559" r="11313" b="57217"/>
          <a:stretch/>
        </p:blipFill>
        <p:spPr>
          <a:xfrm>
            <a:off x="508439" y="2151993"/>
            <a:ext cx="3393528" cy="26013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4412B3F-9047-42A6-B8DB-8CA255CFC809}"/>
              </a:ext>
            </a:extLst>
          </p:cNvPr>
          <p:cNvPicPr/>
          <p:nvPr/>
        </p:nvPicPr>
        <p:blipFill rotWithShape="1">
          <a:blip r:embed="rId2"/>
          <a:srcRect l="1260" t="37551" r="81800" b="40912"/>
          <a:stretch/>
        </p:blipFill>
        <p:spPr>
          <a:xfrm>
            <a:off x="4572000" y="2151993"/>
            <a:ext cx="3137338" cy="2601311"/>
          </a:xfrm>
          <a:prstGeom prst="rect">
            <a:avLst/>
          </a:prstGeom>
        </p:spPr>
      </p:pic>
      <p:pic>
        <p:nvPicPr>
          <p:cNvPr id="7" name="Google Shape;5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97915" y="4207150"/>
            <a:ext cx="1578401" cy="783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842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A833A8-5FFE-4F62-831E-98E93C08BB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336" y="0"/>
            <a:ext cx="8086725" cy="850925"/>
          </a:xfrm>
        </p:spPr>
        <p:txBody>
          <a:bodyPr/>
          <a:lstStyle/>
          <a:p>
            <a:r>
              <a:rPr lang="en-IN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000" b="1" dirty="0">
                <a:latin typeface="Calibri" pitchFamily="34" charset="0"/>
                <a:cs typeface="Calibri" pitchFamily="34" charset="0"/>
              </a:rPr>
              <a:t>RETICULATE VENATION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5A73170-12EA-42ED-B37A-C38F1E167C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159" y="813700"/>
            <a:ext cx="8027250" cy="4117983"/>
          </a:xfrm>
        </p:spPr>
        <p:txBody>
          <a:bodyPr>
            <a:normAutofit/>
          </a:bodyPr>
          <a:lstStyle/>
          <a:p>
            <a:r>
              <a:rPr lang="en-IN" b="1" u="sng" dirty="0">
                <a:solidFill>
                  <a:srgbClr val="FF0000"/>
                </a:solidFill>
              </a:rPr>
              <a:t> 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algn="just">
              <a:buFont typeface="Arial" panose="020B0604020202020204" pitchFamily="34" charset="0"/>
              <a:buChar char="•"/>
            </a:pPr>
            <a:r>
              <a:rPr lang="en-IN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Reticulate venation </a:t>
            </a:r>
            <a:r>
              <a:rPr lang="en-IN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seen in plants such as rose, </a:t>
            </a:r>
            <a:r>
              <a:rPr lang="en-IN" sz="1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peepal</a:t>
            </a:r>
            <a:r>
              <a:rPr lang="en-IN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mango neem and  Hibiscus.</a:t>
            </a:r>
          </a:p>
          <a:p>
            <a:pPr marL="342900" algn="just">
              <a:buFont typeface="Arial" panose="020B0604020202020204" pitchFamily="34" charset="0"/>
              <a:buChar char="•"/>
            </a:pPr>
            <a:r>
              <a:rPr lang="en-IN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Plants with </a:t>
            </a:r>
            <a:r>
              <a:rPr lang="en-IN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reticulate venation </a:t>
            </a:r>
            <a:r>
              <a:rPr lang="en-IN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 </a:t>
            </a:r>
            <a:r>
              <a:rPr lang="en-IN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tap roots.</a:t>
            </a:r>
          </a:p>
          <a:p>
            <a:pPr algn="just"/>
            <a:endParaRPr lang="en-IN" sz="18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5A435A5-C95C-4850-971C-5E81798DB8CB}"/>
              </a:ext>
            </a:extLst>
          </p:cNvPr>
          <p:cNvPicPr/>
          <p:nvPr/>
        </p:nvPicPr>
        <p:blipFill rotWithShape="1">
          <a:blip r:embed="rId2"/>
          <a:srcRect l="71713" t="10130" r="14046" b="63319"/>
          <a:stretch/>
        </p:blipFill>
        <p:spPr>
          <a:xfrm>
            <a:off x="1265183" y="2459421"/>
            <a:ext cx="3393528" cy="21689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F53C4D4-BDF1-4C0E-9802-C0DE5B8733B3}"/>
              </a:ext>
            </a:extLst>
          </p:cNvPr>
          <p:cNvPicPr/>
          <p:nvPr/>
        </p:nvPicPr>
        <p:blipFill rotWithShape="1">
          <a:blip r:embed="rId2"/>
          <a:srcRect l="84306" t="62761" r="4553" b="7933"/>
          <a:stretch/>
        </p:blipFill>
        <p:spPr>
          <a:xfrm>
            <a:off x="5482735" y="2459422"/>
            <a:ext cx="2687744" cy="2168957"/>
          </a:xfrm>
          <a:prstGeom prst="rect">
            <a:avLst/>
          </a:prstGeom>
        </p:spPr>
      </p:pic>
      <p:pic>
        <p:nvPicPr>
          <p:cNvPr id="7" name="Google Shape;5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80675" y="4048530"/>
            <a:ext cx="1578401" cy="783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002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427</Words>
  <Application>Microsoft Office PowerPoint</Application>
  <PresentationFormat>On-screen Show (16:9)</PresentationFormat>
  <Paragraphs>45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Simple Light</vt:lpstr>
      <vt:lpstr>PowerPoint Presentation</vt:lpstr>
      <vt:lpstr>THE LEAF</vt:lpstr>
      <vt:lpstr> PARTS OF A LEAF                  </vt:lpstr>
      <vt:lpstr>PARTS OF A LEAF</vt:lpstr>
      <vt:lpstr>                          Types of leaf</vt:lpstr>
      <vt:lpstr>                    Arrangement of leaves</vt:lpstr>
      <vt:lpstr>VENATION</vt:lpstr>
      <vt:lpstr>  PARALLEL VENATION </vt:lpstr>
      <vt:lpstr> RETICULATE VENATION</vt:lpstr>
      <vt:lpstr>Classification of leaves on the basis of margin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neeraj</cp:lastModifiedBy>
  <cp:revision>42</cp:revision>
  <dcterms:modified xsi:type="dcterms:W3CDTF">2021-03-20T08:52:35Z</dcterms:modified>
</cp:coreProperties>
</file>