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73" autoAdjust="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4D064-79FA-479D-8970-ECB60EA1673C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EAA68-A933-4328-8BE7-557550A6A8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828799"/>
          </a:xfrm>
        </p:spPr>
        <p:txBody>
          <a:bodyPr>
            <a:normAutofit/>
          </a:bodyPr>
          <a:lstStyle/>
          <a:p>
            <a:pPr algn="ctr"/>
            <a:br>
              <a:rPr lang="en-US" sz="54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HUMAN EYE AND THE COLOURFUL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33600"/>
            <a:ext cx="8305800" cy="411480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CHAPTER NO.11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SUB: PHYSICS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HUMAN EYE AND THE COLOURFUL WORLD</a:t>
            </a: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0"/>
            <a:ext cx="1922100" cy="1143000"/>
          </a:xfrm>
          <a:prstGeom prst="rect">
            <a:avLst/>
          </a:prstGeom>
          <a:noFill/>
        </p:spPr>
      </p:pic>
      <p:pic>
        <p:nvPicPr>
          <p:cNvPr id="5" name="Picture 2" descr="https://lh6.googleusercontent.com/YnAKMN6Q_N49S3m2OrAAFzj82EoqJGvBx9mjxw0X0MSFyXvzp-LTzQJPk_2uQbwFzY9FsMlCgyLHQfP7IAJJ2ixgeg0WUCatowkdw-KIFt75BUaM5nm1BLo1B9FJ-OVv1G0avlTsV59-6wLuY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74286"/>
            <a:ext cx="9043985" cy="17837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>
                <a:solidFill>
                  <a:srgbClr val="FF0000"/>
                </a:solidFill>
              </a:rPr>
              <a:t>THANKING YOU</a:t>
            </a:r>
          </a:p>
          <a:p>
            <a:pPr algn="ctr">
              <a:buNone/>
            </a:pPr>
            <a:r>
              <a:rPr lang="en-US" sz="4000" dirty="0">
                <a:solidFill>
                  <a:srgbClr val="FF0000"/>
                </a:solidFill>
              </a:rPr>
              <a:t>ODM EDUCATIONAL GROUP</a:t>
            </a:r>
          </a:p>
          <a:p>
            <a:endParaRPr lang="en-US" sz="4000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3048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Accommodation: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It is the ability of the eye lens to focus both near and distant objects by adjusting its focal length</a:t>
            </a:r>
          </a:p>
          <a:p>
            <a:r>
              <a:rPr lang="en-US" sz="2800" b="1" dirty="0"/>
              <a:t>Near point:</a:t>
            </a:r>
            <a:r>
              <a:rPr lang="en-US" sz="2800" dirty="0"/>
              <a:t> The minimum distance at which an object can be seen most distinctly without any strain is called the least distance of distinct vision.</a:t>
            </a:r>
          </a:p>
          <a:p>
            <a:r>
              <a:rPr lang="en-US" sz="2800" dirty="0"/>
              <a:t>It is 25 cm for normal eye of an adult.</a:t>
            </a:r>
          </a:p>
          <a:p>
            <a:r>
              <a:rPr lang="en-US" sz="2800" dirty="0"/>
              <a:t>It is also called near point of the eye.</a:t>
            </a: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286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Far point: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/>
              <a:t>it is the farthest point up to which the eye can see clearly. It is infinity for normal eye</a:t>
            </a:r>
          </a:p>
          <a:p>
            <a:r>
              <a:rPr lang="en-US" sz="2800" b="1" dirty="0"/>
              <a:t>Persistence of vision: </a:t>
            </a:r>
            <a:r>
              <a:rPr lang="en-US" sz="2800" dirty="0"/>
              <a:t>The time for which sensation of an object continues in the eye is called persistence of vision.</a:t>
            </a:r>
          </a:p>
          <a:p>
            <a:r>
              <a:rPr lang="en-US" sz="2800" dirty="0"/>
              <a:t>It is about 1/16</a:t>
            </a:r>
            <a:r>
              <a:rPr lang="en-US" sz="2800" baseline="30000" dirty="0"/>
              <a:t>th</a:t>
            </a:r>
            <a:r>
              <a:rPr lang="en-US" sz="2800" dirty="0"/>
              <a:t> of a second.</a:t>
            </a:r>
          </a:p>
          <a:p>
            <a:r>
              <a:rPr lang="en-US" sz="2800" dirty="0"/>
              <a:t>Range of vision: The distance between the near point and far point of </a:t>
            </a:r>
            <a:r>
              <a:rPr lang="en-US" sz="2800" dirty="0" err="1"/>
              <a:t>of</a:t>
            </a:r>
            <a:r>
              <a:rPr lang="en-US" sz="2800" dirty="0"/>
              <a:t> the eye is called range of vision.</a:t>
            </a:r>
          </a:p>
          <a:p>
            <a:r>
              <a:rPr lang="en-US" sz="2800" dirty="0"/>
              <a:t>It is 25cm to infinity.</a:t>
            </a:r>
          </a:p>
          <a:p>
            <a:r>
              <a:rPr lang="en-US" sz="2800" dirty="0"/>
              <a:t>Q. When we try to read a printed page by holding it very close to our eyes , we may see blurred image and feel strain in our eyes. Why? </a:t>
            </a:r>
          </a:p>
          <a:p>
            <a:r>
              <a:rPr lang="en-US" sz="2800" dirty="0"/>
              <a:t>Because our eye can focus object till a particular distance that is 25 cm . </a:t>
            </a: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286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Define power of accommodation: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/>
              <a:t>It is the maximum variation in power of eye lens for focusing nearby or far objects.</a:t>
            </a:r>
          </a:p>
          <a:p>
            <a:r>
              <a:rPr lang="en-US" sz="2800" dirty="0"/>
              <a:t>For young adults, with normal vision, the power of accommodation is about 4D.</a:t>
            </a:r>
          </a:p>
          <a:p>
            <a:r>
              <a:rPr lang="en-US" sz="2800" dirty="0"/>
              <a:t>d = 25 cm</a:t>
            </a:r>
          </a:p>
          <a:p>
            <a:r>
              <a:rPr lang="en-US" sz="2800" dirty="0"/>
              <a:t>P= 100/f = 100/d = 100/25 =4 D(</a:t>
            </a:r>
            <a:r>
              <a:rPr lang="en-US" sz="2800" dirty="0" err="1"/>
              <a:t>dioptre</a:t>
            </a:r>
            <a:r>
              <a:rPr lang="en-US" sz="2800" dirty="0"/>
              <a:t>)</a:t>
            </a:r>
          </a:p>
          <a:p>
            <a:r>
              <a:rPr lang="en-US" sz="2800" dirty="0"/>
              <a:t>Q.2. When we enter from bright light to a  room with dim light, we cannot see objects clearly. For some times . Why?</a:t>
            </a:r>
          </a:p>
          <a:p>
            <a:r>
              <a:rPr lang="en-US" sz="2800" dirty="0"/>
              <a:t>Because the iris takes some time to allow more light to enter the eye.</a:t>
            </a:r>
          </a:p>
          <a:p>
            <a:endParaRPr lang="en-US" sz="2800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1524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Defects of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defects due to which a person cannot see the objects distinctly and comfortably are called defects of vision.</a:t>
            </a:r>
          </a:p>
          <a:p>
            <a:r>
              <a:rPr lang="en-US" sz="2400" dirty="0"/>
              <a:t>The three main defects are</a:t>
            </a:r>
            <a:r>
              <a:rPr lang="en-US" sz="2400"/>
              <a:t>:                               </a:t>
            </a:r>
          </a:p>
          <a:p>
            <a:pPr>
              <a:buNone/>
            </a:pPr>
            <a:r>
              <a:rPr lang="en-US" sz="2400"/>
              <a:t>   </a:t>
            </a:r>
            <a:r>
              <a:rPr lang="en-US" sz="2400" dirty="0"/>
              <a:t>1) Myopia or short sightedness                                                        2)</a:t>
            </a:r>
            <a:r>
              <a:rPr lang="en-US" sz="2400" dirty="0" err="1"/>
              <a:t>Hypermetropia</a:t>
            </a:r>
            <a:r>
              <a:rPr lang="en-US" sz="2400" dirty="0"/>
              <a:t> or long sightedness                                                                3)</a:t>
            </a:r>
            <a:r>
              <a:rPr lang="en-US" sz="2400" dirty="0" err="1"/>
              <a:t>Presbyopia</a:t>
            </a:r>
            <a:r>
              <a:rPr lang="en-US" sz="2400" dirty="0"/>
              <a:t> </a:t>
            </a:r>
          </a:p>
          <a:p>
            <a:endParaRPr lang="en-US" sz="2400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2286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Myopia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900" dirty="0"/>
              <a:t>1</a:t>
            </a:r>
            <a:r>
              <a:rPr lang="en-US" sz="2400" dirty="0"/>
              <a:t>. The defect in which a person can see nearby objects distinctly but cannot see distant objects clearly is called myopia.</a:t>
            </a:r>
          </a:p>
          <a:p>
            <a:r>
              <a:rPr lang="en-US" sz="2400" dirty="0"/>
              <a:t>2.In this case, the image is formed before retina.</a:t>
            </a:r>
          </a:p>
          <a:p>
            <a:r>
              <a:rPr lang="en-US" sz="2400" dirty="0"/>
              <a:t>3. </a:t>
            </a:r>
            <a:r>
              <a:rPr lang="en-US" sz="2400" b="1" dirty="0"/>
              <a:t>causes</a:t>
            </a:r>
            <a:r>
              <a:rPr lang="en-US" sz="2400" dirty="0"/>
              <a:t>: </a:t>
            </a:r>
            <a:r>
              <a:rPr lang="en-US" sz="2400" dirty="0" err="1"/>
              <a:t>i</a:t>
            </a:r>
            <a:r>
              <a:rPr lang="en-US" sz="2400" dirty="0"/>
              <a:t>. Excessive curvature of eye lens.</a:t>
            </a:r>
          </a:p>
          <a:p>
            <a:r>
              <a:rPr lang="en-US" sz="2400" dirty="0"/>
              <a:t>                ii. Elongation of eye ball</a:t>
            </a:r>
          </a:p>
          <a:p>
            <a:r>
              <a:rPr lang="en-US" sz="2400" b="1" dirty="0"/>
              <a:t>correction: </a:t>
            </a:r>
            <a:r>
              <a:rPr lang="en-US" sz="2400" dirty="0"/>
              <a:t>This defect can be corrected by using concave lens of appropriate power.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3048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Myopic Eye and its correction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057400"/>
            <a:ext cx="7010400" cy="3352800"/>
          </a:xfrm>
          <a:prstGeom prst="rect">
            <a:avLst/>
          </a:prstGeom>
          <a:noFill/>
        </p:spPr>
      </p:pic>
      <p:pic>
        <p:nvPicPr>
          <p:cNvPr id="5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3810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Hypermetropia</a:t>
            </a:r>
            <a:r>
              <a:rPr lang="en-US" sz="3200" b="1" dirty="0">
                <a:solidFill>
                  <a:srgbClr val="FF0000"/>
                </a:solidFill>
              </a:rPr>
              <a:t>: 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900" dirty="0"/>
              <a:t>1. The defect in which a person can see distant objects distinctly but cannot see nearby objects clearly is called </a:t>
            </a:r>
            <a:r>
              <a:rPr lang="en-US" sz="1900" dirty="0" err="1"/>
              <a:t>hypermetropia</a:t>
            </a:r>
            <a:r>
              <a:rPr lang="en-US" sz="1900" dirty="0"/>
              <a:t>.</a:t>
            </a:r>
          </a:p>
          <a:p>
            <a:r>
              <a:rPr lang="en-US" sz="1900" dirty="0"/>
              <a:t>2.In this case, the image is formed after retina.</a:t>
            </a:r>
          </a:p>
          <a:p>
            <a:r>
              <a:rPr lang="en-US" sz="1900" dirty="0"/>
              <a:t>3. </a:t>
            </a:r>
            <a:r>
              <a:rPr lang="en-US" sz="1900" b="1" dirty="0"/>
              <a:t>causes</a:t>
            </a:r>
            <a:r>
              <a:rPr lang="en-US" sz="1900" dirty="0"/>
              <a:t>: </a:t>
            </a:r>
            <a:r>
              <a:rPr lang="en-US" sz="1900" dirty="0" err="1"/>
              <a:t>i</a:t>
            </a:r>
            <a:r>
              <a:rPr lang="en-US" sz="1900" dirty="0"/>
              <a:t>. Focal length of eye lens become large.</a:t>
            </a:r>
          </a:p>
          <a:p>
            <a:r>
              <a:rPr lang="en-US" sz="1900" dirty="0"/>
              <a:t>                 ii. Eye ball becomes too short.</a:t>
            </a:r>
          </a:p>
          <a:p>
            <a:r>
              <a:rPr lang="en-US" sz="1900" b="1" dirty="0"/>
              <a:t>Remedy: </a:t>
            </a:r>
            <a:r>
              <a:rPr lang="en-US" sz="1900" dirty="0"/>
              <a:t>This defect can be corrected by using convex lens of appropriate power.</a:t>
            </a:r>
          </a:p>
          <a:p>
            <a:endParaRPr lang="en-US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3048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Presbyopia</a:t>
            </a:r>
            <a:r>
              <a:rPr lang="en-US" sz="2800" b="1" dirty="0">
                <a:solidFill>
                  <a:srgbClr val="FF0000"/>
                </a:solidFill>
              </a:rPr>
              <a:t>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900" dirty="0"/>
              <a:t>It is found in old people.</a:t>
            </a:r>
          </a:p>
          <a:p>
            <a:r>
              <a:rPr lang="en-US" sz="1900" dirty="0"/>
              <a:t>For most people the near point recedes away with age.</a:t>
            </a:r>
          </a:p>
          <a:p>
            <a:r>
              <a:rPr lang="en-US" sz="1900" dirty="0"/>
              <a:t>Sometimes people may suffer from both myopia and </a:t>
            </a:r>
            <a:r>
              <a:rPr lang="en-US" sz="1900" dirty="0" err="1"/>
              <a:t>hypermetropia</a:t>
            </a:r>
            <a:r>
              <a:rPr lang="en-US" sz="1900" dirty="0"/>
              <a:t>.</a:t>
            </a:r>
          </a:p>
          <a:p>
            <a:r>
              <a:rPr lang="en-US" sz="1900" b="1" dirty="0"/>
              <a:t>Causes: </a:t>
            </a:r>
            <a:r>
              <a:rPr lang="en-US" sz="1900" dirty="0"/>
              <a:t>Weakness of </a:t>
            </a:r>
            <a:r>
              <a:rPr lang="en-US" sz="1900" dirty="0" err="1"/>
              <a:t>ciliary</a:t>
            </a:r>
            <a:r>
              <a:rPr lang="en-US" sz="1900" dirty="0"/>
              <a:t> muscles.</a:t>
            </a:r>
          </a:p>
          <a:p>
            <a:r>
              <a:rPr lang="en-US" sz="1900" dirty="0"/>
              <a:t>Hardening or loss of elasticity of eye lens.</a:t>
            </a:r>
          </a:p>
          <a:p>
            <a:r>
              <a:rPr lang="en-US" sz="1900" b="1" dirty="0"/>
              <a:t>Remedy</a:t>
            </a:r>
            <a:r>
              <a:rPr lang="en-US" sz="1900" dirty="0"/>
              <a:t>: The defect can be corrected by using bifocal lenses which contains both concave lens and convex lens.</a:t>
            </a:r>
          </a:p>
          <a:p>
            <a:endParaRPr lang="en-US" dirty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381000"/>
            <a:ext cx="1752600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568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HUMAN EYE AND THE COLOURFUL WORLD</vt:lpstr>
      <vt:lpstr>Accommodation:</vt:lpstr>
      <vt:lpstr>Far point:</vt:lpstr>
      <vt:lpstr>Define power of accommodation:</vt:lpstr>
      <vt:lpstr>Defects of vision</vt:lpstr>
      <vt:lpstr>Myopia:</vt:lpstr>
      <vt:lpstr>Myopic Eye and its correction</vt:lpstr>
      <vt:lpstr>Hypermetropia: :</vt:lpstr>
      <vt:lpstr>Presbyopia: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manideepamohapatramanaswini@gmail.com</cp:lastModifiedBy>
  <cp:revision>15</cp:revision>
  <dcterms:created xsi:type="dcterms:W3CDTF">2020-07-03T06:22:08Z</dcterms:created>
  <dcterms:modified xsi:type="dcterms:W3CDTF">2022-11-19T03:54:43Z</dcterms:modified>
</cp:coreProperties>
</file>