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1" roundtripDataSignature="AMtx7mj2jW/vJHmjH00eHRpaU5uBaPY8Tg=="/>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11" Type="http://customschemas.google.com/relationships/presentationmetadata" Target="metadata"/><Relationship Id="rId10" Type="http://schemas.openxmlformats.org/officeDocument/2006/relationships/slide" Target="slides/slide4.xml"/><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M8P76ic"/>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 name="Google Shape;6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0" name="Google Shape;70;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8" name="Google Shape;78;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6"/>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6"/>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5"/>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5"/>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6" name="Google Shape;16;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8"/>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9"/>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3" name="Google Shape;23;p9"/>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4" name="Google Shape;24;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1"/>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1"/>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2"/>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3"/>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3"/>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3"/>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3"/>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4"/>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4.png"/><Relationship Id="rId5" Type="http://schemas.openxmlformats.org/officeDocument/2006/relationships/image" Target="../media/image3.jpg"/><Relationship Id="rId6"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png"/><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b="0" l="0" r="0" t="0"/>
          <a:stretch/>
        </p:blipFill>
        <p:spPr>
          <a:xfrm>
            <a:off x="222675" y="214225"/>
            <a:ext cx="1578401" cy="783575"/>
          </a:xfrm>
          <a:prstGeom prst="rect">
            <a:avLst/>
          </a:prstGeom>
          <a:noFill/>
          <a:ln>
            <a:noFill/>
          </a:ln>
        </p:spPr>
      </p:pic>
      <p:sp>
        <p:nvSpPr>
          <p:cNvPr id="56" name="Google Shape;56;p1"/>
          <p:cNvSpPr txBox="1"/>
          <p:nvPr/>
        </p:nvSpPr>
        <p:spPr>
          <a:xfrm>
            <a:off x="222675" y="1606350"/>
            <a:ext cx="8763000" cy="1930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3100"/>
              <a:buFont typeface="Arial"/>
              <a:buNone/>
            </a:pPr>
            <a:r>
              <a:rPr b="1" i="0" lang="en-US" sz="3000" u="none" cap="none" strike="noStrike">
                <a:solidFill>
                  <a:srgbClr val="FF0000"/>
                </a:solidFill>
                <a:latin typeface="Calibri"/>
                <a:ea typeface="Calibri"/>
                <a:cs typeface="Calibri"/>
                <a:sym typeface="Calibri"/>
              </a:rPr>
              <a:t>MUGHAL EMPIRE </a:t>
            </a:r>
            <a:endParaRPr b="1" i="0" sz="2900" u="none" cap="none" strike="noStrike">
              <a:solidFill>
                <a:srgbClr val="FF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3100"/>
              <a:buFont typeface="Arial"/>
              <a:buNone/>
            </a:pPr>
            <a:r>
              <a:rPr b="0" i="0" lang="en-US" sz="2000" u="none" cap="none" strike="noStrike">
                <a:solidFill>
                  <a:srgbClr val="000000"/>
                </a:solidFill>
                <a:latin typeface="Calibri"/>
                <a:ea typeface="Calibri"/>
                <a:cs typeface="Calibri"/>
                <a:sym typeface="Calibri"/>
              </a:rPr>
              <a:t>SHER SHAH SURI( 1540 – 1545 CE)</a:t>
            </a:r>
            <a:endParaRPr b="0" i="0" sz="2500" u="none" cap="none" strike="noStrike">
              <a:solidFill>
                <a:srgbClr val="000000"/>
              </a:solidFill>
              <a:latin typeface="Calibri"/>
              <a:ea typeface="Calibri"/>
              <a:cs typeface="Calibri"/>
              <a:sym typeface="Calibri"/>
            </a:endParaRPr>
          </a:p>
        </p:txBody>
      </p:sp>
      <p:sp>
        <p:nvSpPr>
          <p:cNvPr id="57" name="Google Shape;57;p1"/>
          <p:cNvSpPr txBox="1"/>
          <p:nvPr/>
        </p:nvSpPr>
        <p:spPr>
          <a:xfrm>
            <a:off x="5874275" y="98375"/>
            <a:ext cx="3176100" cy="1267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 name="Google Shape;58;p1"/>
          <p:cNvSpPr txBox="1"/>
          <p:nvPr/>
        </p:nvSpPr>
        <p:spPr>
          <a:xfrm>
            <a:off x="2222175" y="2571738"/>
            <a:ext cx="4764000" cy="966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SUBJECT : HISTORY</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CHAPTER NUMBER : 4</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CHAPTER NAME :MUGHAL EMPIRE</a:t>
            </a:r>
            <a:endParaRPr b="1"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pic>
        <p:nvPicPr>
          <p:cNvPr id="63" name="Google Shape;63;p2"/>
          <p:cNvPicPr preferRelativeResize="0"/>
          <p:nvPr/>
        </p:nvPicPr>
        <p:blipFill rotWithShape="1">
          <a:blip r:embed="rId4">
            <a:alphaModFix/>
          </a:blip>
          <a:srcRect b="0" l="0" r="0" t="0"/>
          <a:stretch/>
        </p:blipFill>
        <p:spPr>
          <a:xfrm>
            <a:off x="7787575" y="4378875"/>
            <a:ext cx="1232526" cy="611875"/>
          </a:xfrm>
          <a:prstGeom prst="rect">
            <a:avLst/>
          </a:prstGeom>
          <a:noFill/>
          <a:ln>
            <a:noFill/>
          </a:ln>
        </p:spPr>
      </p:pic>
      <p:sp>
        <p:nvSpPr>
          <p:cNvPr id="64" name="Google Shape;64;p2"/>
          <p:cNvSpPr txBox="1"/>
          <p:nvPr/>
        </p:nvSpPr>
        <p:spPr>
          <a:xfrm>
            <a:off x="566517" y="435778"/>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i="0" lang="en-US" sz="2200" u="none" cap="none" strike="noStrike">
                <a:solidFill>
                  <a:srgbClr val="FF0000"/>
                </a:solidFill>
                <a:latin typeface="Arial"/>
                <a:ea typeface="Arial"/>
                <a:cs typeface="Arial"/>
                <a:sym typeface="Arial"/>
              </a:rPr>
              <a:t> </a:t>
            </a:r>
            <a:r>
              <a:rPr b="1" i="0" lang="en-US" sz="2400" u="none" cap="none" strike="noStrike">
                <a:solidFill>
                  <a:srgbClr val="FF0000"/>
                </a:solidFill>
                <a:latin typeface="Calibri"/>
                <a:ea typeface="Calibri"/>
                <a:cs typeface="Calibri"/>
                <a:sym typeface="Calibri"/>
              </a:rPr>
              <a:t>MUGHAL EMPIRE </a:t>
            </a:r>
            <a:endParaRPr/>
          </a:p>
          <a:p>
            <a:pPr indent="0" lvl="0" marL="0" marR="0" rtl="0" algn="l">
              <a:lnSpc>
                <a:spcPct val="100000"/>
              </a:lnSpc>
              <a:spcBef>
                <a:spcPts val="0"/>
              </a:spcBef>
              <a:spcAft>
                <a:spcPts val="0"/>
              </a:spcAft>
              <a:buNone/>
            </a:pPr>
            <a:r>
              <a:rPr b="0" i="0" lang="en-US" sz="1800" u="none" cap="none" strike="noStrike">
                <a:solidFill>
                  <a:srgbClr val="000000"/>
                </a:solidFill>
                <a:latin typeface="Calibri"/>
                <a:ea typeface="Calibri"/>
                <a:cs typeface="Calibri"/>
                <a:sym typeface="Calibri"/>
              </a:rPr>
              <a:t>SHER SHAH SURI( 1540 – 1545 CE)</a:t>
            </a:r>
            <a:endParaRPr b="0" i="0" sz="2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1" i="0" sz="1800" u="none" cap="none" strike="noStrike">
              <a:solidFill>
                <a:srgbClr val="000000"/>
              </a:solidFill>
              <a:latin typeface="Arial"/>
              <a:ea typeface="Arial"/>
              <a:cs typeface="Arial"/>
              <a:sym typeface="Arial"/>
            </a:endParaRPr>
          </a:p>
        </p:txBody>
      </p:sp>
      <p:sp>
        <p:nvSpPr>
          <p:cNvPr id="65" name="Google Shape;65;p2"/>
          <p:cNvSpPr txBox="1"/>
          <p:nvPr/>
        </p:nvSpPr>
        <p:spPr>
          <a:xfrm>
            <a:off x="701975" y="1216678"/>
            <a:ext cx="2820300" cy="3522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Calibri"/>
                <a:ea typeface="Calibri"/>
                <a:cs typeface="Calibri"/>
                <a:sym typeface="Calibri"/>
              </a:rPr>
              <a:t>Sher Khan, whose real name was Farid Khan, assumed the title of Sher Shaha Suri. He established his capital at Delhi.</a:t>
            </a:r>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Calibri"/>
                <a:ea typeface="Calibri"/>
                <a:cs typeface="Calibri"/>
                <a:sym typeface="Calibri"/>
              </a:rPr>
              <a:t>Sher Shaha Suri was an excellent administrator.He introduced the silver rupee, called rupiya, as a standarad mode of exchange. Gold coins called mohur and copper coins called dam were also minted by his govt.With the death of Sher Shah ended one of the best rulers on the throne of Delhi.</a:t>
            </a:r>
            <a:endParaRPr b="0" i="0" sz="14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Calibri"/>
                <a:ea typeface="Calibri"/>
                <a:cs typeface="Calibri"/>
                <a:sym typeface="Calibri"/>
              </a:rPr>
              <a:t>.c</a:t>
            </a:r>
            <a:endParaRPr b="0" i="0" sz="1400" u="none" cap="none" strike="noStrike">
              <a:solidFill>
                <a:srgbClr val="000000"/>
              </a:solidFill>
              <a:latin typeface="Calibri"/>
              <a:ea typeface="Calibri"/>
              <a:cs typeface="Calibri"/>
              <a:sym typeface="Calibri"/>
            </a:endParaRPr>
          </a:p>
        </p:txBody>
      </p:sp>
      <p:pic>
        <p:nvPicPr>
          <p:cNvPr descr="Sher Shah Suri | Medieval period, Indian history, Medieval history" id="66" name="Google Shape;66;p2"/>
          <p:cNvPicPr preferRelativeResize="0"/>
          <p:nvPr/>
        </p:nvPicPr>
        <p:blipFill rotWithShape="1">
          <a:blip r:embed="rId5">
            <a:alphaModFix/>
          </a:blip>
          <a:srcRect b="0" l="0" r="0" t="0"/>
          <a:stretch/>
        </p:blipFill>
        <p:spPr>
          <a:xfrm>
            <a:off x="3522133" y="1361921"/>
            <a:ext cx="2686756" cy="2758523"/>
          </a:xfrm>
          <a:prstGeom prst="rect">
            <a:avLst/>
          </a:prstGeom>
          <a:noFill/>
          <a:ln>
            <a:noFill/>
          </a:ln>
        </p:spPr>
      </p:pic>
      <p:pic>
        <p:nvPicPr>
          <p:cNvPr descr="Sher Shah Suri Coin Sold for INR 10,000 | Mintage World" id="67" name="Google Shape;67;p2"/>
          <p:cNvPicPr preferRelativeResize="0"/>
          <p:nvPr/>
        </p:nvPicPr>
        <p:blipFill rotWithShape="1">
          <a:blip r:embed="rId6">
            <a:alphaModFix/>
          </a:blip>
          <a:srcRect b="0" l="0" r="0" t="0"/>
          <a:stretch/>
        </p:blipFill>
        <p:spPr>
          <a:xfrm>
            <a:off x="6401682" y="1333545"/>
            <a:ext cx="2527829" cy="275852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pic>
        <p:nvPicPr>
          <p:cNvPr id="72" name="Google Shape;72;p3"/>
          <p:cNvPicPr preferRelativeResize="0"/>
          <p:nvPr/>
        </p:nvPicPr>
        <p:blipFill rotWithShape="1">
          <a:blip r:embed="rId3">
            <a:alphaModFix/>
          </a:blip>
          <a:srcRect b="0" l="0" r="0" t="0"/>
          <a:stretch/>
        </p:blipFill>
        <p:spPr>
          <a:xfrm>
            <a:off x="7787575" y="4378875"/>
            <a:ext cx="1232526" cy="611875"/>
          </a:xfrm>
          <a:prstGeom prst="rect">
            <a:avLst/>
          </a:prstGeom>
          <a:noFill/>
          <a:ln>
            <a:noFill/>
          </a:ln>
        </p:spPr>
      </p:pic>
      <p:sp>
        <p:nvSpPr>
          <p:cNvPr id="73" name="Google Shape;73;p3"/>
          <p:cNvSpPr txBox="1"/>
          <p:nvPr/>
        </p:nvSpPr>
        <p:spPr>
          <a:xfrm>
            <a:off x="331801" y="27783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i="0" lang="en-US" sz="2000" u="none" cap="none" strike="noStrike">
                <a:solidFill>
                  <a:srgbClr val="FF0000"/>
                </a:solidFill>
                <a:latin typeface="Calibri"/>
                <a:ea typeface="Calibri"/>
                <a:cs typeface="Calibri"/>
                <a:sym typeface="Calibri"/>
              </a:rPr>
              <a:t>MUGHAL EMPIRE </a:t>
            </a:r>
            <a:endParaRPr/>
          </a:p>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rgbClr val="000000"/>
                </a:solidFill>
                <a:latin typeface="Arial"/>
                <a:ea typeface="Arial"/>
                <a:cs typeface="Arial"/>
                <a:sym typeface="Arial"/>
              </a:rPr>
              <a:t>Akbar the Great – (1556-1605 CE)</a:t>
            </a:r>
            <a:endParaRPr b="1" i="0" sz="1800" u="none" cap="none" strike="noStrike">
              <a:solidFill>
                <a:srgbClr val="000000"/>
              </a:solidFill>
              <a:latin typeface="Arial"/>
              <a:ea typeface="Arial"/>
              <a:cs typeface="Arial"/>
              <a:sym typeface="Arial"/>
            </a:endParaRPr>
          </a:p>
        </p:txBody>
      </p:sp>
      <p:sp>
        <p:nvSpPr>
          <p:cNvPr id="74" name="Google Shape;74;p3"/>
          <p:cNvSpPr txBox="1"/>
          <p:nvPr/>
        </p:nvSpPr>
        <p:spPr>
          <a:xfrm>
            <a:off x="331802" y="1058730"/>
            <a:ext cx="4657888" cy="3932019"/>
          </a:xfrm>
          <a:prstGeom prst="rect">
            <a:avLst/>
          </a:prstGeom>
          <a:noFill/>
          <a:ln>
            <a:noFill/>
          </a:ln>
        </p:spPr>
        <p:txBody>
          <a:bodyPr anchorCtr="0" anchor="t" bIns="91425" lIns="91425" spcFirstLastPara="1" rIns="91425" wrap="square" tIns="91425">
            <a:noAutofit/>
          </a:bodyPr>
          <a:lstStyle/>
          <a:p>
            <a:pPr indent="-342900" lvl="0" marL="342900" marR="176530" rtl="0" algn="l">
              <a:lnSpc>
                <a:spcPct val="100000"/>
              </a:lnSpc>
              <a:spcBef>
                <a:spcPts val="5"/>
              </a:spcBef>
              <a:spcAft>
                <a:spcPts val="0"/>
              </a:spcAft>
              <a:buClr>
                <a:srgbClr val="000000"/>
              </a:buClr>
              <a:buSzPts val="1800"/>
              <a:buFont typeface="Arial"/>
              <a:buChar char="●"/>
            </a:pPr>
            <a:r>
              <a:rPr b="0" i="0" lang="en-US" sz="1800" u="none" cap="none" strike="noStrike">
                <a:solidFill>
                  <a:srgbClr val="000000"/>
                </a:solidFill>
                <a:latin typeface="Calibri"/>
                <a:ea typeface="Calibri"/>
                <a:cs typeface="Calibri"/>
                <a:sym typeface="Calibri"/>
              </a:rPr>
              <a:t>Akbar’s position was in dangerous when he succeeded his father Humayun as Delhi was seized by the Afghans.</a:t>
            </a:r>
            <a:endParaRPr b="0" i="0" sz="1800" u="none" cap="none" strike="noStrike">
              <a:solidFill>
                <a:srgbClr val="000000"/>
              </a:solidFill>
              <a:latin typeface="Calibri"/>
              <a:ea typeface="Calibri"/>
              <a:cs typeface="Calibri"/>
              <a:sym typeface="Calibri"/>
            </a:endParaRPr>
          </a:p>
          <a:p>
            <a:pPr indent="-342900" lvl="0" marL="342900" marR="172720" rtl="0" algn="just">
              <a:lnSpc>
                <a:spcPct val="100000"/>
              </a:lnSpc>
              <a:spcBef>
                <a:spcPts val="365"/>
              </a:spcBef>
              <a:spcAft>
                <a:spcPts val="0"/>
              </a:spcAft>
              <a:buClr>
                <a:srgbClr val="000000"/>
              </a:buClr>
              <a:buSzPts val="1800"/>
              <a:buFont typeface="Arial"/>
              <a:buChar char="●"/>
            </a:pPr>
            <a:r>
              <a:rPr b="0" i="0" lang="en-US" sz="1800" u="none" cap="none" strike="noStrike">
                <a:solidFill>
                  <a:srgbClr val="000000"/>
                </a:solidFill>
                <a:latin typeface="Calibri"/>
                <a:ea typeface="Calibri"/>
                <a:cs typeface="Calibri"/>
                <a:sym typeface="Calibri"/>
              </a:rPr>
              <a:t>In 1556, in the second battle of Panipat, Akabar defeated Hemu and the army of Hemu fled which made the victory of Mughal decisive.</a:t>
            </a:r>
            <a:endParaRPr b="0" i="0" sz="1800" u="none" cap="none" strike="noStrike">
              <a:solidFill>
                <a:srgbClr val="000000"/>
              </a:solidFill>
              <a:latin typeface="Calibri"/>
              <a:ea typeface="Calibri"/>
              <a:cs typeface="Calibri"/>
              <a:sym typeface="Calibri"/>
            </a:endParaRPr>
          </a:p>
          <a:p>
            <a:pPr indent="-342900" lvl="0" marL="342900" marR="0" rtl="0" algn="l">
              <a:lnSpc>
                <a:spcPct val="100000"/>
              </a:lnSpc>
              <a:spcBef>
                <a:spcPts val="285"/>
              </a:spcBef>
              <a:spcAft>
                <a:spcPts val="0"/>
              </a:spcAft>
              <a:buClr>
                <a:srgbClr val="000000"/>
              </a:buClr>
              <a:buSzPts val="1800"/>
              <a:buFont typeface="Arial"/>
              <a:buChar char="●"/>
            </a:pPr>
            <a:br>
              <a:rPr b="0" i="0" lang="en-US" sz="1800" u="none" cap="none" strike="noStrike">
                <a:solidFill>
                  <a:srgbClr val="000000"/>
                </a:solidFill>
                <a:latin typeface="Times New Roman"/>
                <a:ea typeface="Times New Roman"/>
                <a:cs typeface="Times New Roman"/>
                <a:sym typeface="Times New Roman"/>
              </a:rPr>
            </a:br>
            <a:r>
              <a:rPr b="0" i="0" lang="en-US" sz="1800" u="none" cap="none" strike="noStrike">
                <a:solidFill>
                  <a:srgbClr val="000000"/>
                </a:solidFill>
                <a:latin typeface="Calibri"/>
                <a:ea typeface="Calibri"/>
                <a:cs typeface="Calibri"/>
                <a:sym typeface="Calibri"/>
              </a:rPr>
              <a:t>During the first 5 years of Akbar’s reign, Bairam Khan acted as his regent.</a:t>
            </a:r>
            <a:endParaRPr b="0" i="0" sz="1800" u="none" cap="none" strike="noStrike">
              <a:solidFill>
                <a:srgbClr val="000000"/>
              </a:solidFill>
              <a:latin typeface="Calibri"/>
              <a:ea typeface="Calibri"/>
              <a:cs typeface="Calibri"/>
              <a:sym typeface="Calibri"/>
            </a:endParaRPr>
          </a:p>
          <a:p>
            <a:pPr indent="-229234" lvl="0" marL="673100" marR="362585" rtl="0" algn="l">
              <a:lnSpc>
                <a:spcPct val="113000"/>
              </a:lnSpc>
              <a:spcBef>
                <a:spcPts val="375"/>
              </a:spcBef>
              <a:spcAft>
                <a:spcPts val="0"/>
              </a:spcAft>
              <a:buNone/>
            </a:pPr>
            <a:r>
              <a:rPr b="0" i="0" lang="en-US" sz="1800" u="none" cap="none" strike="noStrike">
                <a:solidFill>
                  <a:srgbClr val="000000"/>
                </a:solidFill>
                <a:latin typeface="Calibri"/>
                <a:ea typeface="Calibri"/>
                <a:cs typeface="Calibri"/>
                <a:sym typeface="Calibri"/>
              </a:rPr>
              <a:t>Later, Akbar removed Bairam Khan and sent him to Mecca but Bairam Khan was killed by an Afghan on his way.</a:t>
            </a:r>
            <a:endParaRPr b="0" i="0" sz="1800" u="none" cap="none" strike="noStrike">
              <a:solidFill>
                <a:srgbClr val="000000"/>
              </a:solidFill>
              <a:latin typeface="Calibri"/>
              <a:ea typeface="Calibri"/>
              <a:cs typeface="Calibri"/>
              <a:sym typeface="Calibri"/>
            </a:endParaRPr>
          </a:p>
        </p:txBody>
      </p:sp>
      <p:pic>
        <p:nvPicPr>
          <p:cNvPr descr="Akbar The Great" id="75" name="Google Shape;75;p3"/>
          <p:cNvPicPr preferRelativeResize="0"/>
          <p:nvPr/>
        </p:nvPicPr>
        <p:blipFill rotWithShape="1">
          <a:blip r:embed="rId4">
            <a:alphaModFix/>
          </a:blip>
          <a:srcRect b="0" l="0" r="0" t="0"/>
          <a:stretch/>
        </p:blipFill>
        <p:spPr>
          <a:xfrm>
            <a:off x="4786489" y="925689"/>
            <a:ext cx="4233611" cy="3578578"/>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pic>
        <p:nvPicPr>
          <p:cNvPr id="80" name="Google Shape;80;p4"/>
          <p:cNvPicPr preferRelativeResize="0"/>
          <p:nvPr/>
        </p:nvPicPr>
        <p:blipFill rotWithShape="1">
          <a:blip r:embed="rId3">
            <a:alphaModFix/>
          </a:blip>
          <a:srcRect b="0" l="0" r="0" t="0"/>
          <a:stretch/>
        </p:blipFill>
        <p:spPr>
          <a:xfrm>
            <a:off x="7787575" y="4378875"/>
            <a:ext cx="1232526" cy="611875"/>
          </a:xfrm>
          <a:prstGeom prst="rect">
            <a:avLst/>
          </a:prstGeom>
          <a:noFill/>
          <a:ln>
            <a:noFill/>
          </a:ln>
        </p:spPr>
      </p:pic>
      <p:sp>
        <p:nvSpPr>
          <p:cNvPr id="81" name="Google Shape;81;p4"/>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US"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US"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