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lQRqi+8atCW31iVsppZW3mvt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54173"/>
            <a:ext cx="12192000" cy="160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371772" cy="52251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6618732" y="1475947"/>
            <a:ext cx="5295764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: 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 HINDI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  तीन वर्णों वाले शब्द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SUBTOPIC : संदर्भ से,श्रुत लेख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2274" y="76096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5893861" y="3275112"/>
            <a:ext cx="4042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7400792" y="491936"/>
            <a:ext cx="1847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6434877" y="426616"/>
            <a:ext cx="37930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तीन वर्णों वाले शब्द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274" y="0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/>
          <p:nvPr/>
        </p:nvSpPr>
        <p:spPr>
          <a:xfrm>
            <a:off x="5126784" y="1184906"/>
            <a:ext cx="139012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शब्द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1951243" y="2768676"/>
            <a:ext cx="939589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जब एक वर्ण दूसरे वर्ण के साथ मिलकर अर्थ प्रदान करता है तब वह शब्द कहलाता है।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/>
          <p:nvPr/>
        </p:nvSpPr>
        <p:spPr>
          <a:xfrm>
            <a:off x="4641697" y="653144"/>
            <a:ext cx="2037737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आओ पढ़ें</a:t>
            </a:r>
            <a:endParaRPr sz="3733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4414" y="170704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3"/>
          <p:cNvSpPr/>
          <p:nvPr/>
        </p:nvSpPr>
        <p:spPr>
          <a:xfrm>
            <a:off x="947263" y="1845864"/>
            <a:ext cx="1258678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चटक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3"/>
          <p:cNvSpPr/>
          <p:nvPr/>
        </p:nvSpPr>
        <p:spPr>
          <a:xfrm>
            <a:off x="1022330" y="2495631"/>
            <a:ext cx="1225015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पटक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3"/>
          <p:cNvSpPr/>
          <p:nvPr/>
        </p:nvSpPr>
        <p:spPr>
          <a:xfrm>
            <a:off x="991164" y="3209303"/>
            <a:ext cx="1263487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मटक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3"/>
          <p:cNvSpPr/>
          <p:nvPr/>
        </p:nvSpPr>
        <p:spPr>
          <a:xfrm>
            <a:off x="1046908" y="4065645"/>
            <a:ext cx="1133644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भरत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/>
          <p:nvPr/>
        </p:nvSpPr>
        <p:spPr>
          <a:xfrm>
            <a:off x="1062938" y="5110673"/>
            <a:ext cx="1056700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परत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3"/>
          <p:cNvSpPr/>
          <p:nvPr/>
        </p:nvSpPr>
        <p:spPr>
          <a:xfrm>
            <a:off x="2750871" y="1322444"/>
            <a:ext cx="1074333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नहर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3"/>
          <p:cNvSpPr/>
          <p:nvPr/>
        </p:nvSpPr>
        <p:spPr>
          <a:xfrm>
            <a:off x="2744460" y="2178787"/>
            <a:ext cx="1148071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शहर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3"/>
          <p:cNvSpPr/>
          <p:nvPr/>
        </p:nvSpPr>
        <p:spPr>
          <a:xfrm>
            <a:off x="2729945" y="3093187"/>
            <a:ext cx="1109599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लहर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3"/>
          <p:cNvSpPr/>
          <p:nvPr/>
        </p:nvSpPr>
        <p:spPr>
          <a:xfrm>
            <a:off x="2585772" y="4094673"/>
            <a:ext cx="1390124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झलक</a:t>
            </a:r>
            <a:endParaRPr sz="3733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3"/>
          <p:cNvSpPr/>
          <p:nvPr/>
        </p:nvSpPr>
        <p:spPr>
          <a:xfrm>
            <a:off x="2613558" y="5067131"/>
            <a:ext cx="1289135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पलक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3"/>
          <p:cNvSpPr/>
          <p:nvPr/>
        </p:nvSpPr>
        <p:spPr>
          <a:xfrm>
            <a:off x="4451976" y="1293416"/>
            <a:ext cx="1167307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नयन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3"/>
          <p:cNvSpPr/>
          <p:nvPr/>
        </p:nvSpPr>
        <p:spPr>
          <a:xfrm>
            <a:off x="4431050" y="2193301"/>
            <a:ext cx="1191352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नमन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3"/>
          <p:cNvSpPr/>
          <p:nvPr/>
        </p:nvSpPr>
        <p:spPr>
          <a:xfrm>
            <a:off x="4427844" y="3078672"/>
            <a:ext cx="1197764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चमन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3"/>
          <p:cNvSpPr/>
          <p:nvPr/>
        </p:nvSpPr>
        <p:spPr>
          <a:xfrm>
            <a:off x="4448769" y="4094673"/>
            <a:ext cx="1351652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सड़क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3"/>
          <p:cNvSpPr/>
          <p:nvPr/>
        </p:nvSpPr>
        <p:spPr>
          <a:xfrm>
            <a:off x="4398815" y="5096160"/>
            <a:ext cx="1402948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कड़क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3"/>
          <p:cNvSpPr/>
          <p:nvPr/>
        </p:nvSpPr>
        <p:spPr>
          <a:xfrm>
            <a:off x="6067959" y="1264388"/>
            <a:ext cx="1380506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अकड़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3"/>
          <p:cNvSpPr/>
          <p:nvPr/>
        </p:nvSpPr>
        <p:spPr>
          <a:xfrm>
            <a:off x="6032341" y="2120731"/>
            <a:ext cx="1274708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पकड़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3"/>
          <p:cNvSpPr/>
          <p:nvPr/>
        </p:nvSpPr>
        <p:spPr>
          <a:xfrm>
            <a:off x="6029759" y="3107701"/>
            <a:ext cx="1268296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झगड़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3"/>
          <p:cNvSpPr/>
          <p:nvPr/>
        </p:nvSpPr>
        <p:spPr>
          <a:xfrm>
            <a:off x="6083988" y="4109187"/>
            <a:ext cx="1168910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चरण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3"/>
          <p:cNvSpPr/>
          <p:nvPr/>
        </p:nvSpPr>
        <p:spPr>
          <a:xfrm>
            <a:off x="6014352" y="5052617"/>
            <a:ext cx="1263487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करण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7750099" y="1264387"/>
            <a:ext cx="1327608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कमल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733893" y="2164273"/>
            <a:ext cx="1394934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अकल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7706555" y="3151243"/>
            <a:ext cx="1390124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शकल</a:t>
            </a:r>
            <a:endParaRPr sz="3733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3"/>
          <p:cNvSpPr/>
          <p:nvPr/>
        </p:nvSpPr>
        <p:spPr>
          <a:xfrm>
            <a:off x="7772367" y="4109188"/>
            <a:ext cx="1135247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बहन</a:t>
            </a:r>
            <a:endParaRPr sz="3733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3"/>
          <p:cNvSpPr/>
          <p:nvPr/>
        </p:nvSpPr>
        <p:spPr>
          <a:xfrm>
            <a:off x="7785366" y="5096160"/>
            <a:ext cx="1200970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सहन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3"/>
          <p:cNvSpPr/>
          <p:nvPr/>
        </p:nvSpPr>
        <p:spPr>
          <a:xfrm>
            <a:off x="7842235" y="5757870"/>
            <a:ext cx="1114408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नरम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3"/>
          <p:cNvSpPr/>
          <p:nvPr/>
        </p:nvSpPr>
        <p:spPr>
          <a:xfrm>
            <a:off x="6014352" y="5777459"/>
            <a:ext cx="1120820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चरम</a:t>
            </a:r>
            <a:endParaRPr sz="3733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3"/>
          <p:cNvSpPr/>
          <p:nvPr/>
        </p:nvSpPr>
        <p:spPr>
          <a:xfrm>
            <a:off x="4481631" y="5879929"/>
            <a:ext cx="1107996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गरम</a:t>
            </a:r>
            <a:endParaRPr sz="3733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3"/>
          <p:cNvSpPr/>
          <p:nvPr/>
        </p:nvSpPr>
        <p:spPr>
          <a:xfrm>
            <a:off x="977720" y="5735128"/>
            <a:ext cx="1197764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महल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3"/>
          <p:cNvSpPr/>
          <p:nvPr/>
        </p:nvSpPr>
        <p:spPr>
          <a:xfrm>
            <a:off x="2665912" y="5762946"/>
            <a:ext cx="1159292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पहल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3"/>
          <p:cNvSpPr/>
          <p:nvPr/>
        </p:nvSpPr>
        <p:spPr>
          <a:xfrm>
            <a:off x="3719415" y="0"/>
            <a:ext cx="4459875" cy="74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267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तीन वर्णों वाले शब्द</a:t>
            </a:r>
            <a:endParaRPr sz="4267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4"/>
          <p:cNvSpPr/>
          <p:nvPr/>
        </p:nvSpPr>
        <p:spPr>
          <a:xfrm>
            <a:off x="4047224" y="883131"/>
            <a:ext cx="34563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अमन कलम पकड़।</a:t>
            </a:r>
            <a:endParaRPr/>
          </a:p>
        </p:txBody>
      </p:sp>
      <p:sp>
        <p:nvSpPr>
          <p:cNvPr id="168" name="Google Shape;168;p34"/>
          <p:cNvSpPr/>
          <p:nvPr/>
        </p:nvSpPr>
        <p:spPr>
          <a:xfrm>
            <a:off x="4047224" y="1653716"/>
            <a:ext cx="3651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भरत भवन तक चल।</a:t>
            </a:r>
            <a:endParaRPr/>
          </a:p>
        </p:txBody>
      </p:sp>
      <p:sp>
        <p:nvSpPr>
          <p:cNvPr id="169" name="Google Shape;169;p34"/>
          <p:cNvSpPr/>
          <p:nvPr/>
        </p:nvSpPr>
        <p:spPr>
          <a:xfrm>
            <a:off x="4015164" y="2328284"/>
            <a:ext cx="36840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इधर उधर मत टहल।</a:t>
            </a:r>
            <a:endParaRPr/>
          </a:p>
        </p:txBody>
      </p:sp>
      <p:sp>
        <p:nvSpPr>
          <p:cNvPr id="170" name="Google Shape;170;p34"/>
          <p:cNvSpPr/>
          <p:nvPr/>
        </p:nvSpPr>
        <p:spPr>
          <a:xfrm>
            <a:off x="4015164" y="3106376"/>
            <a:ext cx="36535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नरम नरम मटर चख</a:t>
            </a:r>
            <a: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/>
          </a:p>
        </p:txBody>
      </p:sp>
      <p:sp>
        <p:nvSpPr>
          <p:cNvPr id="171" name="Google Shape;171;p34"/>
          <p:cNvSpPr/>
          <p:nvPr/>
        </p:nvSpPr>
        <p:spPr>
          <a:xfrm>
            <a:off x="4430341" y="3806381"/>
            <a:ext cx="26901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समझ कर पढ़।</a:t>
            </a:r>
            <a:endParaRPr/>
          </a:p>
        </p:txBody>
      </p:sp>
      <p:sp>
        <p:nvSpPr>
          <p:cNvPr id="172" name="Google Shape;172;p34"/>
          <p:cNvSpPr/>
          <p:nvPr/>
        </p:nvSpPr>
        <p:spPr>
          <a:xfrm>
            <a:off x="4183480" y="4506386"/>
            <a:ext cx="35157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अगर मगर मत कर।</a:t>
            </a:r>
            <a:endParaRPr/>
          </a:p>
        </p:txBody>
      </p:sp>
      <p:sp>
        <p:nvSpPr>
          <p:cNvPr id="173" name="Google Shape;173;p34"/>
          <p:cNvSpPr/>
          <p:nvPr/>
        </p:nvSpPr>
        <p:spPr>
          <a:xfrm>
            <a:off x="4444768" y="5284478"/>
            <a:ext cx="30588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कलश उधर रख।</a:t>
            </a:r>
            <a:endParaRPr/>
          </a:p>
        </p:txBody>
      </p:sp>
      <p:sp>
        <p:nvSpPr>
          <p:cNvPr id="174" name="Google Shape;174;p34"/>
          <p:cNvSpPr/>
          <p:nvPr/>
        </p:nvSpPr>
        <p:spPr>
          <a:xfrm>
            <a:off x="3097284" y="149167"/>
            <a:ext cx="38903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आओ पढ़ें -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5"/>
          <p:cNvSpPr/>
          <p:nvPr/>
        </p:nvSpPr>
        <p:spPr>
          <a:xfrm>
            <a:off x="4845233" y="254131"/>
            <a:ext cx="25074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श्रुत लेख</a:t>
            </a:r>
            <a:endParaRPr sz="5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5"/>
          <p:cNvSpPr/>
          <p:nvPr/>
        </p:nvSpPr>
        <p:spPr>
          <a:xfrm>
            <a:off x="2473994" y="1781044"/>
            <a:ext cx="126509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नमन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5"/>
          <p:cNvSpPr/>
          <p:nvPr/>
        </p:nvSpPr>
        <p:spPr>
          <a:xfrm>
            <a:off x="2504474" y="4301760"/>
            <a:ext cx="171216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शहर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5"/>
          <p:cNvSpPr/>
          <p:nvPr/>
        </p:nvSpPr>
        <p:spPr>
          <a:xfrm>
            <a:off x="2438400" y="2957730"/>
            <a:ext cx="171216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सड़क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5"/>
          <p:cNvSpPr/>
          <p:nvPr/>
        </p:nvSpPr>
        <p:spPr>
          <a:xfrm>
            <a:off x="5263999" y="1850929"/>
            <a:ext cx="154148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अकल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9DE2F4-FB4A-3EFB-00CC-23DD47198114}"/>
              </a:ext>
            </a:extLst>
          </p:cNvPr>
          <p:cNvSpPr txBox="1"/>
          <p:nvPr/>
        </p:nvSpPr>
        <p:spPr>
          <a:xfrm>
            <a:off x="5402580" y="4301760"/>
            <a:ext cx="2080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झलक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1F78E-0F5B-0F01-E8F1-9F9C2A543452}"/>
              </a:ext>
            </a:extLst>
          </p:cNvPr>
          <p:cNvSpPr txBox="1"/>
          <p:nvPr/>
        </p:nvSpPr>
        <p:spPr>
          <a:xfrm>
            <a:off x="5402580" y="2957690"/>
            <a:ext cx="3177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गरम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89A88-176D-54E8-D0EA-59BFE8717EED}"/>
              </a:ext>
            </a:extLst>
          </p:cNvPr>
          <p:cNvSpPr txBox="1"/>
          <p:nvPr/>
        </p:nvSpPr>
        <p:spPr>
          <a:xfrm>
            <a:off x="8663940" y="1909172"/>
            <a:ext cx="1882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बहन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14879-2E32-C032-FEA0-BC5EC7342A6F}"/>
              </a:ext>
            </a:extLst>
          </p:cNvPr>
          <p:cNvSpPr txBox="1"/>
          <p:nvPr/>
        </p:nvSpPr>
        <p:spPr>
          <a:xfrm>
            <a:off x="8663940" y="2957690"/>
            <a:ext cx="285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चरम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35ABF-4744-6587-DA0E-36E9145DA624}"/>
              </a:ext>
            </a:extLst>
          </p:cNvPr>
          <p:cNvSpPr txBox="1"/>
          <p:nvPr/>
        </p:nvSpPr>
        <p:spPr>
          <a:xfrm>
            <a:off x="8580120" y="4240943"/>
            <a:ext cx="285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शकल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/>
          <p:nvPr/>
        </p:nvSpPr>
        <p:spPr>
          <a:xfrm>
            <a:off x="1480879" y="228068"/>
            <a:ext cx="78758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267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hi-I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संदर्भ से </a:t>
            </a:r>
            <a:r>
              <a:rPr lang="hi-IN" sz="4267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Reference to context</a:t>
            </a:r>
            <a:endParaRPr/>
          </a:p>
        </p:txBody>
      </p:sp>
      <p:sp>
        <p:nvSpPr>
          <p:cNvPr id="192" name="Google Shape;192;p36"/>
          <p:cNvSpPr/>
          <p:nvPr/>
        </p:nvSpPr>
        <p:spPr>
          <a:xfrm>
            <a:off x="1535970" y="3267357"/>
            <a:ext cx="6247223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ii.तीन वर्णों वाले दो शब्द लिखें।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6"/>
          <p:cNvSpPr/>
          <p:nvPr/>
        </p:nvSpPr>
        <p:spPr>
          <a:xfrm>
            <a:off x="1415853" y="4617183"/>
            <a:ext cx="6051657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iii.समान लय वाले शब्द लिखें।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6"/>
          <p:cNvSpPr/>
          <p:nvPr/>
        </p:nvSpPr>
        <p:spPr>
          <a:xfrm>
            <a:off x="2157027" y="5328383"/>
            <a:ext cx="1566454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पकड़ -</a:t>
            </a:r>
            <a:endParaRPr/>
          </a:p>
        </p:txBody>
      </p:sp>
      <p:sp>
        <p:nvSpPr>
          <p:cNvPr id="195" name="Google Shape;195;p36"/>
          <p:cNvSpPr/>
          <p:nvPr/>
        </p:nvSpPr>
        <p:spPr>
          <a:xfrm>
            <a:off x="2155687" y="5957173"/>
            <a:ext cx="1553630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अकल-</a:t>
            </a:r>
            <a:endParaRPr/>
          </a:p>
        </p:txBody>
      </p:sp>
      <p:sp>
        <p:nvSpPr>
          <p:cNvPr id="196" name="Google Shape;196;p36"/>
          <p:cNvSpPr/>
          <p:nvPr/>
        </p:nvSpPr>
        <p:spPr>
          <a:xfrm>
            <a:off x="1833167" y="3978561"/>
            <a:ext cx="12089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 -</a:t>
            </a:r>
            <a:endParaRPr dirty="0"/>
          </a:p>
        </p:txBody>
      </p:sp>
      <p:sp>
        <p:nvSpPr>
          <p:cNvPr id="197" name="Google Shape;197;p36"/>
          <p:cNvSpPr/>
          <p:nvPr/>
        </p:nvSpPr>
        <p:spPr>
          <a:xfrm>
            <a:off x="3134557" y="3949531"/>
            <a:ext cx="1523174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कलश,</a:t>
            </a:r>
            <a:endParaRPr/>
          </a:p>
        </p:txBody>
      </p:sp>
      <p:sp>
        <p:nvSpPr>
          <p:cNvPr id="198" name="Google Shape;198;p36"/>
          <p:cNvSpPr/>
          <p:nvPr/>
        </p:nvSpPr>
        <p:spPr>
          <a:xfrm>
            <a:off x="4622941" y="3935013"/>
            <a:ext cx="1351652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सड़क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6"/>
          <p:cNvSpPr/>
          <p:nvPr/>
        </p:nvSpPr>
        <p:spPr>
          <a:xfrm>
            <a:off x="3701143" y="5907315"/>
            <a:ext cx="1233715" cy="60959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6"/>
          <p:cNvSpPr/>
          <p:nvPr/>
        </p:nvSpPr>
        <p:spPr>
          <a:xfrm>
            <a:off x="3715659" y="6567714"/>
            <a:ext cx="1233715" cy="60959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6"/>
          <p:cNvSpPr/>
          <p:nvPr/>
        </p:nvSpPr>
        <p:spPr>
          <a:xfrm>
            <a:off x="3745673" y="5255817"/>
            <a:ext cx="1380506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अकड़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6"/>
          <p:cNvSpPr/>
          <p:nvPr/>
        </p:nvSpPr>
        <p:spPr>
          <a:xfrm>
            <a:off x="3700615" y="5952505"/>
            <a:ext cx="1390124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शकल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6259" y="5706228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6"/>
          <p:cNvSpPr/>
          <p:nvPr/>
        </p:nvSpPr>
        <p:spPr>
          <a:xfrm>
            <a:off x="369634" y="335473"/>
            <a:ext cx="649537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C.W</a:t>
            </a:r>
            <a:endParaRPr/>
          </a:p>
        </p:txBody>
      </p:sp>
      <p:sp>
        <p:nvSpPr>
          <p:cNvPr id="205" name="Google Shape;205;p36"/>
          <p:cNvSpPr/>
          <p:nvPr/>
        </p:nvSpPr>
        <p:spPr>
          <a:xfrm>
            <a:off x="275771" y="827314"/>
            <a:ext cx="914400" cy="60959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6"/>
          <p:cNvSpPr/>
          <p:nvPr/>
        </p:nvSpPr>
        <p:spPr>
          <a:xfrm>
            <a:off x="174169" y="943430"/>
            <a:ext cx="13353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28.11</a:t>
            </a:r>
            <a:r>
              <a:rPr lang="hi-IN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07" name="Google Shape;207;p36"/>
          <p:cNvSpPr/>
          <p:nvPr/>
        </p:nvSpPr>
        <p:spPr>
          <a:xfrm>
            <a:off x="1652356" y="1292940"/>
            <a:ext cx="4373313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नरम नरम मटर चख।</a:t>
            </a:r>
            <a:endParaRPr sz="3733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6"/>
          <p:cNvSpPr/>
          <p:nvPr/>
        </p:nvSpPr>
        <p:spPr>
          <a:xfrm>
            <a:off x="1631482" y="2280388"/>
            <a:ext cx="1669047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 अमन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6"/>
          <p:cNvSpPr/>
          <p:nvPr/>
        </p:nvSpPr>
        <p:spPr>
          <a:xfrm>
            <a:off x="4659085" y="2960915"/>
            <a:ext cx="1233715" cy="60959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6"/>
          <p:cNvSpPr/>
          <p:nvPr/>
        </p:nvSpPr>
        <p:spPr>
          <a:xfrm>
            <a:off x="4632285" y="2280388"/>
            <a:ext cx="1505540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पकड़।</a:t>
            </a:r>
            <a:endParaRPr sz="3733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6"/>
          <p:cNvSpPr/>
          <p:nvPr/>
        </p:nvSpPr>
        <p:spPr>
          <a:xfrm>
            <a:off x="3323241" y="2294903"/>
            <a:ext cx="1327608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कलम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/>
          <p:nvPr/>
        </p:nvSpPr>
        <p:spPr>
          <a:xfrm>
            <a:off x="3733800" y="131986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"/>
          <p:cNvSpPr/>
          <p:nvPr/>
        </p:nvSpPr>
        <p:spPr>
          <a:xfrm>
            <a:off x="1493520" y="1616609"/>
            <a:ext cx="586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   प्रतिफल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7063" y="386686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6"/>
          <p:cNvSpPr/>
          <p:nvPr/>
        </p:nvSpPr>
        <p:spPr>
          <a:xfrm>
            <a:off x="1342029" y="2880787"/>
            <a:ext cx="748807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विद्यार्थी भिन्न भिन्न प्रश्नों को समझकर उत्तर लिखने में सक्षम हुए।इससे उनकी बौद्धिक कौशल विकसित हुई।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/>
        </p:nvSpPr>
        <p:spPr>
          <a:xfrm>
            <a:off x="712449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hi-IN" sz="5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hi-IN" sz="5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Widescreen</PresentationFormat>
  <Paragraphs>81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ALPANA BEHERA</cp:lastModifiedBy>
  <cp:revision>1</cp:revision>
  <dcterms:created xsi:type="dcterms:W3CDTF">2020-05-03T06:54:43Z</dcterms:created>
  <dcterms:modified xsi:type="dcterms:W3CDTF">2022-11-27T05:16:22Z</dcterms:modified>
</cp:coreProperties>
</file>