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2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E48BFA-D17A-42A2-9F83-4B9E8FBA7DBA}" type="datetimeFigureOut">
              <a:rPr lang="en-IN" smtClean="0"/>
              <a:pPr/>
              <a:t>28-04-2021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EBB8CC-16B1-4ACC-A22C-7ECFC59B1C81}"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68D820FB-F7EC-47A2-A5DE-F14BBD49EFB5}"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youtube.com/watch?v=8HEl9E70SxU&amp;feature=youtu.b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wc2ErbLu2kA&amp;feature=youtu.be" TargetMode="External"/><Relationship Id="rId2" Type="http://schemas.openxmlformats.org/officeDocument/2006/relationships/image" Target="../media/image6.jpeg"/><Relationship Id="rId1" Type="http://schemas.openxmlformats.org/officeDocument/2006/relationships/slideLayout" Target="../slideLayouts/slideLayout8.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5036853"/>
            <a:ext cx="9144000" cy="1821147"/>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3"/>
          <p:cNvSpPr txBox="1"/>
          <p:nvPr/>
        </p:nvSpPr>
        <p:spPr>
          <a:xfrm>
            <a:off x="222675" y="2141800"/>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THE ESTABLISHMENT OF COMPANY POWER</a:t>
            </a:r>
            <a:endParaRPr sz="2900" b="1" i="0" u="none" strike="noStrike" cap="none" dirty="0">
              <a:solidFill>
                <a:srgbClr val="FF0000"/>
              </a:solidFill>
              <a:latin typeface="Calibri"/>
              <a:ea typeface="Calibri"/>
              <a:cs typeface="Calibri"/>
              <a:sym typeface="Calibri"/>
            </a:endParaRPr>
          </a:p>
          <a:p>
            <a:pPr algn="ctr">
              <a:buClr>
                <a:srgbClr val="000000"/>
              </a:buClr>
              <a:buSzPts val="3100"/>
            </a:pPr>
            <a:r>
              <a:rPr lang="en-US" dirty="0">
                <a:ea typeface="Arial Unicode MS" pitchFamily="34" charset="-128"/>
                <a:cs typeface="Arial Unicode MS" pitchFamily="34" charset="-128"/>
              </a:rPr>
              <a:t>The Conquest of Bengal, The Battle of </a:t>
            </a:r>
            <a:r>
              <a:rPr lang="en-US" dirty="0" err="1">
                <a:ea typeface="Arial Unicode MS" pitchFamily="34" charset="-128"/>
                <a:cs typeface="Arial Unicode MS" pitchFamily="34" charset="-128"/>
              </a:rPr>
              <a:t>Buxar</a:t>
            </a:r>
            <a:r>
              <a:rPr lang="en-US" dirty="0">
                <a:ea typeface="Arial Unicode MS" pitchFamily="34" charset="-128"/>
                <a:cs typeface="Arial Unicode MS" pitchFamily="34" charset="-128"/>
              </a:rPr>
              <a:t>,</a:t>
            </a:r>
            <a:r>
              <a:rPr lang="en-IN" dirty="0">
                <a:ea typeface="Arial Unicode MS" pitchFamily="34" charset="-128"/>
                <a:cs typeface="Arial Unicode MS" pitchFamily="34" charset="-128"/>
              </a:rPr>
              <a:t> The Anglo Maratha war</a:t>
            </a:r>
          </a:p>
          <a:p>
            <a:pPr lvl="0" algn="ctr">
              <a:buClr>
                <a:srgbClr val="000000"/>
              </a:buClr>
              <a:buSzPts val="3100"/>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3428984"/>
            <a:ext cx="4764000"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NUMBER:2</a:t>
            </a:r>
            <a:endParaRPr b="1" dirty="0"/>
          </a:p>
          <a:p>
            <a:pPr marL="0" lvl="0" indent="0" algn="l" rtl="0">
              <a:spcBef>
                <a:spcPts val="0"/>
              </a:spcBef>
              <a:spcAft>
                <a:spcPts val="0"/>
              </a:spcAft>
              <a:buNone/>
            </a:pPr>
            <a:r>
              <a:rPr lang="en" b="1" dirty="0"/>
              <a:t>CHAPTER NAME :THE ESTABLISHMENT OF COMPANY POWER</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2535851"/>
            <a:ext cx="9144000" cy="18620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sng" strike="noStrike" cap="none" normalizeH="0" baseline="0" dirty="0">
              <a:ln>
                <a:noFill/>
              </a:ln>
              <a:solidFill>
                <a:schemeClr val="tx1"/>
              </a:solidFill>
              <a:effectLst/>
              <a:latin typeface="Calibri Light" pitchFamily="34" charset="0"/>
              <a:ea typeface="Roboto" pitchFamily="2" charset="0"/>
              <a:cs typeface="Roboto"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b="1" u="sng" dirty="0">
              <a:latin typeface="Calibri Light" pitchFamily="34" charset="0"/>
              <a:ea typeface="Roboto" pitchFamily="2" charset="0"/>
              <a:cs typeface="Roboto"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sng" strike="noStrike" cap="none" normalizeH="0" baseline="0" dirty="0">
              <a:ln>
                <a:noFill/>
              </a:ln>
              <a:solidFill>
                <a:schemeClr val="tx1"/>
              </a:solidFill>
              <a:effectLst/>
              <a:latin typeface="Calibri Light" pitchFamily="34" charset="0"/>
              <a:ea typeface="Roboto" pitchFamily="2" charset="0"/>
              <a:cs typeface="Roboto"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b="1" u="sng" dirty="0">
              <a:latin typeface="Calibri Light" pitchFamily="34" charset="0"/>
              <a:ea typeface="Roboto" pitchFamily="2" charset="0"/>
              <a:cs typeface="Roboto"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 name="Title 2"/>
          <p:cNvSpPr>
            <a:spLocks noGrp="1"/>
          </p:cNvSpPr>
          <p:nvPr>
            <p:ph type="title"/>
          </p:nvPr>
        </p:nvSpPr>
        <p:spPr>
          <a:xfrm>
            <a:off x="0" y="0"/>
            <a:ext cx="9144000" cy="1547664"/>
          </a:xfrm>
        </p:spPr>
        <p:txBody>
          <a:bodyPr anchor="ctr">
            <a:noAutofit/>
          </a:bodyPr>
          <a:lstStyle/>
          <a:p>
            <a:pPr algn="ctr" fontAlgn="base">
              <a:spcBef>
                <a:spcPts val="600"/>
              </a:spcBef>
              <a:spcAft>
                <a:spcPct val="0"/>
              </a:spcAft>
            </a:pPr>
            <a:br>
              <a:rPr lang="en-US" sz="1400" b="1" u="sng" dirty="0">
                <a:solidFill>
                  <a:schemeClr val="tx1"/>
                </a:solidFill>
                <a:latin typeface="+mn-lt"/>
                <a:ea typeface="Roboto" pitchFamily="2" charset="0"/>
                <a:cs typeface="Roboto" pitchFamily="2" charset="0"/>
              </a:rPr>
            </a:br>
            <a:br>
              <a:rPr lang="en-US" sz="1400" b="1" u="sng" dirty="0">
                <a:solidFill>
                  <a:schemeClr val="tx1"/>
                </a:solidFill>
                <a:latin typeface="+mn-lt"/>
                <a:ea typeface="Roboto" pitchFamily="2" charset="0"/>
                <a:cs typeface="Roboto" pitchFamily="2" charset="0"/>
              </a:rPr>
            </a:br>
            <a:br>
              <a:rPr lang="en-US" sz="1400" b="1" u="sng" dirty="0">
                <a:solidFill>
                  <a:schemeClr val="tx1"/>
                </a:solidFill>
                <a:latin typeface="+mn-lt"/>
                <a:ea typeface="Roboto" pitchFamily="2" charset="0"/>
                <a:cs typeface="Roboto" pitchFamily="2" charset="0"/>
              </a:rPr>
            </a:br>
            <a:br>
              <a:rPr lang="en-US" sz="1400" b="1" u="sng" dirty="0">
                <a:solidFill>
                  <a:schemeClr val="tx1"/>
                </a:solidFill>
                <a:latin typeface="+mn-lt"/>
                <a:ea typeface="Roboto" pitchFamily="2" charset="0"/>
                <a:cs typeface="Roboto" pitchFamily="2" charset="0"/>
              </a:rPr>
            </a:br>
            <a:br>
              <a:rPr lang="en-US" sz="1400" b="1" u="sng" dirty="0">
                <a:solidFill>
                  <a:schemeClr val="tx1"/>
                </a:solidFill>
                <a:latin typeface="+mn-lt"/>
                <a:ea typeface="Roboto" pitchFamily="2" charset="0"/>
                <a:cs typeface="Roboto" pitchFamily="2" charset="0"/>
              </a:rPr>
            </a:br>
            <a:br>
              <a:rPr lang="en-US" sz="1400" b="1" u="sng" dirty="0">
                <a:solidFill>
                  <a:schemeClr val="tx1"/>
                </a:solidFill>
                <a:latin typeface="+mn-lt"/>
                <a:ea typeface="Roboto" pitchFamily="2" charset="0"/>
                <a:cs typeface="Roboto" pitchFamily="2" charset="0"/>
              </a:rPr>
            </a:br>
            <a:r>
              <a:rPr lang="en-US" sz="1800" b="1" dirty="0">
                <a:solidFill>
                  <a:schemeClr val="tx1"/>
                </a:solidFill>
                <a:latin typeface="+mn-lt"/>
                <a:ea typeface="Arial Unicode MS" pitchFamily="34" charset="-128"/>
                <a:cs typeface="Arial Unicode MS" pitchFamily="34" charset="-128"/>
              </a:rPr>
              <a:t>The Conquest of Bengal</a:t>
            </a:r>
            <a:br>
              <a:rPr lang="en-US" sz="1000" dirty="0">
                <a:solidFill>
                  <a:schemeClr val="tx1"/>
                </a:solidFill>
                <a:latin typeface="+mn-lt"/>
                <a:cs typeface="Arial" pitchFamily="34" charset="0"/>
              </a:rPr>
            </a:br>
            <a:r>
              <a:rPr lang="en-US" sz="1400" dirty="0">
                <a:solidFill>
                  <a:schemeClr val="tx1"/>
                </a:solidFill>
                <a:latin typeface="+mn-lt"/>
                <a:ea typeface="Roboto" pitchFamily="2" charset="0"/>
                <a:cs typeface="Roboto" pitchFamily="2" charset="0"/>
              </a:rPr>
              <a:t>The province of Bengal included present day Bihar, Jharkhand and </a:t>
            </a:r>
            <a:r>
              <a:rPr lang="en-US" sz="1400" dirty="0" err="1">
                <a:solidFill>
                  <a:schemeClr val="tx1"/>
                </a:solidFill>
                <a:latin typeface="+mn-lt"/>
                <a:ea typeface="Roboto" pitchFamily="2" charset="0"/>
                <a:cs typeface="Roboto" pitchFamily="2" charset="0"/>
              </a:rPr>
              <a:t>Odisha</a:t>
            </a:r>
            <a:r>
              <a:rPr lang="en-US" sz="1400" dirty="0">
                <a:solidFill>
                  <a:schemeClr val="tx1"/>
                </a:solidFill>
                <a:latin typeface="+mn-lt"/>
                <a:ea typeface="Roboto" pitchFamily="2" charset="0"/>
                <a:cs typeface="Roboto" pitchFamily="2" charset="0"/>
              </a:rPr>
              <a:t>. It was one of the richest provinces of the Sub- Continent known for its textiles and silk.</a:t>
            </a:r>
            <a:br>
              <a:rPr lang="en-US" sz="1600" dirty="0">
                <a:solidFill>
                  <a:schemeClr val="tx1"/>
                </a:solidFill>
                <a:latin typeface="+mn-lt"/>
                <a:ea typeface="Roboto" pitchFamily="2" charset="0"/>
                <a:cs typeface="Roboto" pitchFamily="2" charset="0"/>
              </a:rPr>
            </a:br>
            <a:r>
              <a:rPr lang="en-US" sz="1600" b="1" u="sng" dirty="0">
                <a:solidFill>
                  <a:schemeClr val="tx1"/>
                </a:solidFill>
                <a:latin typeface="+mn-lt"/>
                <a:ea typeface="Roboto" pitchFamily="2" charset="0"/>
                <a:cs typeface="Roboto" pitchFamily="2" charset="0"/>
              </a:rPr>
              <a:t>The Battle of Plassey</a:t>
            </a:r>
            <a:br>
              <a:rPr lang="en-US" sz="1600" b="1" u="sng" dirty="0">
                <a:solidFill>
                  <a:schemeClr val="tx1"/>
                </a:solidFill>
                <a:latin typeface="+mn-lt"/>
                <a:ea typeface="Roboto" pitchFamily="2" charset="0"/>
                <a:cs typeface="Roboto" pitchFamily="2" charset="0"/>
              </a:rPr>
            </a:br>
            <a:br>
              <a:rPr lang="en-US" sz="4000" b="1" u="sng" dirty="0">
                <a:solidFill>
                  <a:schemeClr val="tx1"/>
                </a:solidFill>
                <a:latin typeface="+mn-lt"/>
                <a:ea typeface="Roboto" pitchFamily="2" charset="0"/>
                <a:cs typeface="Roboto" pitchFamily="2" charset="0"/>
              </a:rPr>
            </a:br>
            <a:br>
              <a:rPr lang="en-US" sz="2800" b="1" u="sng" dirty="0">
                <a:solidFill>
                  <a:schemeClr val="tx1"/>
                </a:solidFill>
                <a:latin typeface="+mn-lt"/>
                <a:ea typeface="Roboto" pitchFamily="2" charset="0"/>
                <a:cs typeface="Roboto" pitchFamily="2" charset="0"/>
              </a:rPr>
            </a:br>
            <a:endParaRPr lang="en-IN" sz="2800" dirty="0">
              <a:latin typeface="+mn-lt"/>
            </a:endParaRPr>
          </a:p>
        </p:txBody>
      </p:sp>
      <p:sp>
        <p:nvSpPr>
          <p:cNvPr id="4" name="Content Placeholder 3"/>
          <p:cNvSpPr>
            <a:spLocks noGrp="1"/>
          </p:cNvSpPr>
          <p:nvPr>
            <p:ph sz="half" idx="1"/>
          </p:nvPr>
        </p:nvSpPr>
        <p:spPr>
          <a:xfrm>
            <a:off x="0" y="1371600"/>
            <a:ext cx="4419600" cy="1905000"/>
          </a:xfrm>
          <a:ln w="12700">
            <a:solidFill>
              <a:schemeClr val="tx1"/>
            </a:solidFill>
          </a:ln>
        </p:spPr>
        <p:txBody>
          <a:bodyPr>
            <a:noAutofit/>
          </a:bodyPr>
          <a:lstStyle/>
          <a:p>
            <a:pPr marL="0" lvl="0" indent="0" algn="ctr" eaLnBrk="0" fontAlgn="base" hangingPunct="0">
              <a:spcBef>
                <a:spcPct val="0"/>
              </a:spcBef>
              <a:spcAft>
                <a:spcPct val="0"/>
              </a:spcAft>
              <a:buClrTx/>
              <a:buSzTx/>
              <a:buNone/>
            </a:pPr>
            <a:r>
              <a:rPr lang="en-US" sz="1600" b="1" u="sng" dirty="0">
                <a:ea typeface="Roboto" pitchFamily="2" charset="0"/>
                <a:cs typeface="Roboto" pitchFamily="2" charset="0"/>
              </a:rPr>
              <a:t>The reason for the Plassey war</a:t>
            </a:r>
          </a:p>
          <a:p>
            <a:pPr marL="0" lvl="0" indent="0" algn="just" eaLnBrk="0" fontAlgn="base" hangingPunct="0">
              <a:spcBef>
                <a:spcPct val="0"/>
              </a:spcBef>
              <a:spcAft>
                <a:spcPct val="0"/>
              </a:spcAft>
              <a:buClrTx/>
              <a:buSzTx/>
              <a:buNone/>
            </a:pPr>
            <a:endParaRPr lang="en-US" sz="400" dirty="0">
              <a:cs typeface="Arial" pitchFamily="34" charset="0"/>
            </a:endParaRPr>
          </a:p>
          <a:p>
            <a:pPr marL="0" lvl="0" indent="0" algn="just" eaLnBrk="0" fontAlgn="base" hangingPunct="0">
              <a:spcBef>
                <a:spcPct val="0"/>
              </a:spcBef>
              <a:spcAft>
                <a:spcPct val="0"/>
              </a:spcAft>
              <a:buClrTx/>
              <a:buSzTx/>
              <a:buFont typeface="Arial" pitchFamily="34" charset="0"/>
              <a:buChar char="•"/>
            </a:pPr>
            <a:r>
              <a:rPr lang="en-US" sz="1100" dirty="0">
                <a:ea typeface="Roboto" pitchFamily="2" charset="0"/>
                <a:cs typeface="Roboto" pitchFamily="2" charset="0"/>
              </a:rPr>
              <a:t>The British started fortifying their factory at Fort William in Calcutta.</a:t>
            </a:r>
            <a:endParaRPr lang="en-US" sz="1100" dirty="0">
              <a:cs typeface="Arial" pitchFamily="34" charset="0"/>
            </a:endParaRPr>
          </a:p>
          <a:p>
            <a:pPr marL="0" lvl="0" indent="0" algn="just" eaLnBrk="0" fontAlgn="base" hangingPunct="0">
              <a:spcBef>
                <a:spcPct val="0"/>
              </a:spcBef>
              <a:spcAft>
                <a:spcPct val="0"/>
              </a:spcAft>
              <a:buClrTx/>
              <a:buSzTx/>
              <a:buFont typeface="Arial" pitchFamily="34" charset="0"/>
              <a:buChar char="•"/>
            </a:pPr>
            <a:r>
              <a:rPr lang="en-US" sz="1100" dirty="0">
                <a:ea typeface="Roboto" pitchFamily="2" charset="0"/>
                <a:cs typeface="Roboto" pitchFamily="2" charset="0"/>
              </a:rPr>
              <a:t>Sirajuddaulah, the Nawab of Bengal, asked British to demolish the fortifications.</a:t>
            </a:r>
            <a:endParaRPr lang="en-US" sz="1100" dirty="0">
              <a:cs typeface="Arial" pitchFamily="34" charset="0"/>
            </a:endParaRPr>
          </a:p>
          <a:p>
            <a:pPr marL="0" lvl="0" indent="0" algn="just" eaLnBrk="0" fontAlgn="base" hangingPunct="0">
              <a:spcBef>
                <a:spcPct val="0"/>
              </a:spcBef>
              <a:spcAft>
                <a:spcPct val="0"/>
              </a:spcAft>
              <a:buClrTx/>
              <a:buSzTx/>
              <a:buFont typeface="Arial" pitchFamily="34" charset="0"/>
              <a:buChar char="•"/>
            </a:pPr>
            <a:r>
              <a:rPr lang="en-US" sz="1100" dirty="0">
                <a:ea typeface="Roboto" pitchFamily="2" charset="0"/>
                <a:cs typeface="Roboto" pitchFamily="2" charset="0"/>
              </a:rPr>
              <a:t>The British refused. So Sirajuddaulah, marched to Calcutta and occupied Fort William.</a:t>
            </a:r>
            <a:endParaRPr lang="en-US" sz="1100" dirty="0">
              <a:cs typeface="Arial" pitchFamily="34" charset="0"/>
            </a:endParaRPr>
          </a:p>
          <a:p>
            <a:pPr marL="0" lvl="0" indent="0" algn="just" eaLnBrk="0" fontAlgn="base" hangingPunct="0">
              <a:spcBef>
                <a:spcPct val="0"/>
              </a:spcBef>
              <a:spcAft>
                <a:spcPct val="0"/>
              </a:spcAft>
              <a:buClrTx/>
              <a:buSzTx/>
              <a:buFont typeface="Arial" pitchFamily="34" charset="0"/>
              <a:buChar char="•"/>
            </a:pPr>
            <a:r>
              <a:rPr lang="en-US" sz="1100" dirty="0">
                <a:ea typeface="Roboto" pitchFamily="2" charset="0"/>
                <a:cs typeface="Roboto" pitchFamily="2" charset="0"/>
              </a:rPr>
              <a:t> So Robert Clive, the commander of the British troops declared war on Sirajuddaulah.</a:t>
            </a:r>
          </a:p>
          <a:p>
            <a:endParaRPr lang="en-IN" sz="1000" dirty="0"/>
          </a:p>
        </p:txBody>
      </p:sp>
      <p:sp>
        <p:nvSpPr>
          <p:cNvPr id="5" name="Content Placeholder 4"/>
          <p:cNvSpPr>
            <a:spLocks noGrp="1"/>
          </p:cNvSpPr>
          <p:nvPr>
            <p:ph sz="half" idx="2"/>
          </p:nvPr>
        </p:nvSpPr>
        <p:spPr>
          <a:xfrm>
            <a:off x="4495800" y="1371600"/>
            <a:ext cx="4495800" cy="1905000"/>
          </a:xfrm>
          <a:ln w="12700">
            <a:solidFill>
              <a:schemeClr val="tx1"/>
            </a:solidFill>
          </a:ln>
        </p:spPr>
        <p:txBody>
          <a:bodyPr>
            <a:normAutofit/>
          </a:bodyPr>
          <a:lstStyle/>
          <a:p>
            <a:pPr marL="0" lvl="0" indent="0" algn="r" eaLnBrk="0" fontAlgn="base" hangingPunct="0">
              <a:spcBef>
                <a:spcPct val="0"/>
              </a:spcBef>
              <a:spcAft>
                <a:spcPct val="0"/>
              </a:spcAft>
              <a:buClrTx/>
              <a:buSzTx/>
              <a:buNone/>
            </a:pPr>
            <a:r>
              <a:rPr lang="en-US" sz="1600" b="1" u="sng" dirty="0">
                <a:ea typeface="Roboto" pitchFamily="2" charset="0"/>
                <a:cs typeface="Roboto" pitchFamily="2" charset="0"/>
              </a:rPr>
              <a:t>Process of the War</a:t>
            </a:r>
          </a:p>
          <a:p>
            <a:pPr marL="0" indent="0" algn="r" eaLnBrk="0" fontAlgn="base" hangingPunct="0">
              <a:spcBef>
                <a:spcPct val="0"/>
              </a:spcBef>
              <a:spcAft>
                <a:spcPct val="0"/>
              </a:spcAft>
              <a:buClrTx/>
              <a:buSzTx/>
              <a:buFont typeface="Arial" pitchFamily="34" charset="0"/>
              <a:buChar char="•"/>
            </a:pPr>
            <a:r>
              <a:rPr lang="en-US" sz="1100" dirty="0">
                <a:ea typeface="Roboto" pitchFamily="2" charset="0"/>
                <a:cs typeface="Roboto" pitchFamily="2" charset="0"/>
              </a:rPr>
              <a:t> </a:t>
            </a:r>
            <a:r>
              <a:rPr lang="en-US" sz="1200" dirty="0">
                <a:ea typeface="Roboto" pitchFamily="2" charset="0"/>
                <a:cs typeface="Roboto" pitchFamily="2" charset="0"/>
              </a:rPr>
              <a:t>Finding that Mir –Jafar had turned traitor, Sirajuddaulah fled the battlefield. The British won the war. </a:t>
            </a:r>
          </a:p>
          <a:p>
            <a:pPr marL="0" indent="0" algn="r" eaLnBrk="0" fontAlgn="base" hangingPunct="0">
              <a:spcBef>
                <a:spcPct val="0"/>
              </a:spcBef>
              <a:spcAft>
                <a:spcPct val="0"/>
              </a:spcAft>
              <a:buClrTx/>
              <a:buSzTx/>
              <a:buFont typeface="Arial" pitchFamily="34" charset="0"/>
              <a:buChar char="•"/>
            </a:pPr>
            <a:r>
              <a:rPr lang="en-US" sz="1200" dirty="0">
                <a:ea typeface="Roboto" pitchFamily="2" charset="0"/>
                <a:cs typeface="Roboto" pitchFamily="2" charset="0"/>
              </a:rPr>
              <a:t>According to the promise Mir-Jafar was made Nawab of Bengal by the British.</a:t>
            </a:r>
            <a:endParaRPr lang="en-US" sz="1200" dirty="0">
              <a:cs typeface="Arial" pitchFamily="34" charset="0"/>
            </a:endParaRPr>
          </a:p>
          <a:p>
            <a:pPr marL="0" indent="0" algn="r" eaLnBrk="0" fontAlgn="base" hangingPunct="0">
              <a:spcBef>
                <a:spcPct val="0"/>
              </a:spcBef>
              <a:spcAft>
                <a:spcPct val="0"/>
              </a:spcAft>
              <a:buClrTx/>
              <a:buSzTx/>
              <a:buFont typeface="Arial" pitchFamily="34" charset="0"/>
              <a:buChar char="•"/>
            </a:pPr>
            <a:r>
              <a:rPr lang="en-US" sz="1200" dirty="0">
                <a:ea typeface="Roboto" pitchFamily="2" charset="0"/>
                <a:cs typeface="Roboto" pitchFamily="2" charset="0"/>
              </a:rPr>
              <a:t>However , when Mir –Jafar  tried to control the corrupt trading practices of the British he was replaced  by his son – in law Mir- Qasim by British in 1760 now the British were not just traders but became the rulers</a:t>
            </a:r>
            <a:r>
              <a:rPr lang="en-US" sz="1100" dirty="0">
                <a:ea typeface="Roboto" pitchFamily="2" charset="0"/>
                <a:cs typeface="Roboto" pitchFamily="2" charset="0"/>
              </a:rPr>
              <a:t>.</a:t>
            </a:r>
          </a:p>
          <a:p>
            <a:pPr marL="0" lvl="0" indent="0" algn="r" eaLnBrk="0" fontAlgn="base" hangingPunct="0">
              <a:spcBef>
                <a:spcPct val="0"/>
              </a:spcBef>
              <a:spcAft>
                <a:spcPct val="0"/>
              </a:spcAft>
              <a:buClrTx/>
              <a:buSzTx/>
              <a:buNone/>
            </a:pPr>
            <a:endParaRPr lang="en-US" sz="3200" dirty="0">
              <a:cs typeface="Arial" pitchFamily="34" charset="0"/>
            </a:endParaRPr>
          </a:p>
          <a:p>
            <a:pPr algn="r"/>
            <a:endParaRPr lang="en-IN" sz="2400" dirty="0"/>
          </a:p>
        </p:txBody>
      </p:sp>
      <p:sp>
        <p:nvSpPr>
          <p:cNvPr id="6" name="TextBox 5"/>
          <p:cNvSpPr txBox="1"/>
          <p:nvPr/>
        </p:nvSpPr>
        <p:spPr>
          <a:xfrm>
            <a:off x="152400" y="3276600"/>
            <a:ext cx="8712968" cy="677108"/>
          </a:xfrm>
          <a:prstGeom prst="rect">
            <a:avLst/>
          </a:prstGeom>
          <a:noFill/>
          <a:ln w="12700">
            <a:solidFill>
              <a:schemeClr val="tx1"/>
            </a:solidFill>
          </a:ln>
        </p:spPr>
        <p:txBody>
          <a:bodyPr wrap="square" rtlCol="0">
            <a:spAutoFit/>
          </a:bodyPr>
          <a:lstStyle/>
          <a:p>
            <a:pPr lvl="0" algn="ctr" eaLnBrk="0" fontAlgn="base" hangingPunct="0">
              <a:spcBef>
                <a:spcPct val="0"/>
              </a:spcBef>
              <a:spcAft>
                <a:spcPct val="0"/>
              </a:spcAft>
            </a:pPr>
            <a:r>
              <a:rPr lang="en-US" sz="1400" b="1" u="sng" dirty="0">
                <a:ea typeface="Roboto" pitchFamily="2" charset="0"/>
                <a:cs typeface="Roboto" pitchFamily="2" charset="0"/>
              </a:rPr>
              <a:t>Result of the War</a:t>
            </a:r>
            <a:endParaRPr lang="en-US" sz="1400" b="1" dirty="0">
              <a:cs typeface="Arial" pitchFamily="34" charset="0"/>
            </a:endParaRPr>
          </a:p>
          <a:p>
            <a:pPr lvl="0" algn="ctr" eaLnBrk="0" fontAlgn="base" hangingPunct="0">
              <a:spcBef>
                <a:spcPct val="0"/>
              </a:spcBef>
              <a:spcAft>
                <a:spcPct val="0"/>
              </a:spcAft>
            </a:pPr>
            <a:r>
              <a:rPr lang="en-US" sz="1200" dirty="0">
                <a:ea typeface="Roboto" pitchFamily="2" charset="0"/>
                <a:cs typeface="Roboto" pitchFamily="2" charset="0"/>
              </a:rPr>
              <a:t>The battle of Plassey paved the way for British rule in India.</a:t>
            </a:r>
            <a:endParaRPr lang="en-US" sz="1200" dirty="0">
              <a:cs typeface="Arial" pitchFamily="34" charset="0"/>
            </a:endParaRPr>
          </a:p>
          <a:p>
            <a:endParaRPr lang="en-IN" sz="1200" dirty="0"/>
          </a:p>
        </p:txBody>
      </p:sp>
      <p:pic>
        <p:nvPicPr>
          <p:cNvPr id="1026" name="Picture 2" descr="C:\Users\Jancy Tom\Downloads\image004.png"/>
          <p:cNvPicPr>
            <a:picLocks noChangeAspect="1" noChangeArrowheads="1"/>
          </p:cNvPicPr>
          <p:nvPr/>
        </p:nvPicPr>
        <p:blipFill>
          <a:blip r:embed="rId3" cstate="print"/>
          <a:srcRect/>
          <a:stretch>
            <a:fillRect/>
          </a:stretch>
        </p:blipFill>
        <p:spPr bwMode="auto">
          <a:xfrm>
            <a:off x="3810000" y="4139330"/>
            <a:ext cx="5181600" cy="2819400"/>
          </a:xfrm>
          <a:prstGeom prst="rect">
            <a:avLst/>
          </a:prstGeom>
          <a:noFill/>
        </p:spPr>
      </p:pic>
      <p:sp>
        <p:nvSpPr>
          <p:cNvPr id="9" name="TextBox 8"/>
          <p:cNvSpPr txBox="1"/>
          <p:nvPr/>
        </p:nvSpPr>
        <p:spPr>
          <a:xfrm>
            <a:off x="381000" y="5029200"/>
            <a:ext cx="3048000" cy="923330"/>
          </a:xfrm>
          <a:prstGeom prst="rect">
            <a:avLst/>
          </a:prstGeom>
          <a:noFill/>
        </p:spPr>
        <p:txBody>
          <a:bodyPr wrap="square" rtlCol="0">
            <a:spAutoFit/>
          </a:bodyPr>
          <a:lstStyle/>
          <a:p>
            <a:r>
              <a:rPr lang="en-IN" dirty="0">
                <a:hlinkClick r:id="rId4"/>
              </a:rPr>
              <a:t>https://www.youtube.com/watch?v=8HEl9E70SxU&amp;feature=youtu.be</a:t>
            </a:r>
            <a:endParaRPr lang="en-IN" dirty="0"/>
          </a:p>
        </p:txBody>
      </p:sp>
      <p:sp>
        <p:nvSpPr>
          <p:cNvPr id="10" name="TextBox 9"/>
          <p:cNvSpPr txBox="1"/>
          <p:nvPr/>
        </p:nvSpPr>
        <p:spPr>
          <a:xfrm>
            <a:off x="457200" y="4495800"/>
            <a:ext cx="1676400" cy="369332"/>
          </a:xfrm>
          <a:prstGeom prst="rect">
            <a:avLst/>
          </a:prstGeom>
          <a:noFill/>
        </p:spPr>
        <p:txBody>
          <a:bodyPr wrap="square" rtlCol="0">
            <a:spAutoFit/>
          </a:bodyPr>
          <a:lstStyle/>
          <a:p>
            <a:r>
              <a:rPr lang="en-US" dirty="0"/>
              <a:t>Video Link</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953000" y="609600"/>
            <a:ext cx="3943672" cy="2952328"/>
          </a:xfrm>
        </p:spPr>
        <p:txBody>
          <a:bodyPr anchor="b">
            <a:noAutofit/>
          </a:bodyPr>
          <a:lstStyle/>
          <a:p>
            <a:pPr lvl="0" algn="ctr" fontAlgn="base">
              <a:spcAft>
                <a:spcPct val="0"/>
              </a:spcAft>
            </a:pP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br>
              <a:rPr lang="en-US" sz="1400" b="0" u="sng" dirty="0">
                <a:solidFill>
                  <a:schemeClr val="tx1"/>
                </a:solidFill>
                <a:latin typeface="Calibri Light" pitchFamily="34" charset="0"/>
                <a:ea typeface="Roboto" pitchFamily="2" charset="0"/>
                <a:cs typeface="Roboto" pitchFamily="2" charset="0"/>
              </a:rPr>
            </a:br>
            <a:r>
              <a:rPr lang="en-US" sz="2800" b="0" dirty="0">
                <a:solidFill>
                  <a:schemeClr val="tx1"/>
                </a:solidFill>
                <a:latin typeface="Arial Unicode MS" pitchFamily="34" charset="-128"/>
                <a:ea typeface="Arial Unicode MS" pitchFamily="34" charset="-128"/>
                <a:cs typeface="Arial Unicode MS" pitchFamily="34" charset="-128"/>
              </a:rPr>
              <a:t>The Battle of </a:t>
            </a:r>
            <a:r>
              <a:rPr lang="en-US" sz="2800" b="0" dirty="0" err="1">
                <a:solidFill>
                  <a:schemeClr val="tx1"/>
                </a:solidFill>
                <a:latin typeface="Arial Unicode MS" pitchFamily="34" charset="-128"/>
                <a:ea typeface="Arial Unicode MS" pitchFamily="34" charset="-128"/>
                <a:cs typeface="Arial Unicode MS" pitchFamily="34" charset="-128"/>
              </a:rPr>
              <a:t>Buxar</a:t>
            </a:r>
            <a:br>
              <a:rPr lang="en-US" sz="2400" b="0" dirty="0">
                <a:solidFill>
                  <a:schemeClr val="tx1"/>
                </a:solidFill>
                <a:latin typeface="Arial Unicode MS" pitchFamily="34" charset="-128"/>
                <a:ea typeface="Arial Unicode MS" pitchFamily="34" charset="-128"/>
                <a:cs typeface="Arial Unicode MS" pitchFamily="34" charset="-128"/>
              </a:rPr>
            </a:br>
            <a:r>
              <a:rPr lang="en-US" b="0" dirty="0">
                <a:solidFill>
                  <a:schemeClr val="tx1"/>
                </a:solidFill>
                <a:latin typeface="Century Gothic" pitchFamily="34" charset="0"/>
                <a:ea typeface="Arial Unicode MS" pitchFamily="34" charset="-128"/>
                <a:cs typeface="Arial Unicode MS" pitchFamily="34" charset="-128"/>
              </a:rPr>
              <a:t>Reasons of the War</a:t>
            </a:r>
            <a:br>
              <a:rPr lang="en-US" sz="800" b="0" dirty="0">
                <a:solidFill>
                  <a:schemeClr val="tx1"/>
                </a:solidFill>
                <a:latin typeface="Arial" pitchFamily="34" charset="0"/>
                <a:cs typeface="Arial" pitchFamily="34" charset="0"/>
              </a:rPr>
            </a:br>
            <a:r>
              <a:rPr lang="en-US" sz="1600" b="0" dirty="0">
                <a:solidFill>
                  <a:schemeClr val="tx1"/>
                </a:solidFill>
                <a:latin typeface="Century Gothic" pitchFamily="34" charset="0"/>
                <a:ea typeface="Roboto" pitchFamily="2" charset="0"/>
                <a:cs typeface="Roboto" pitchFamily="2" charset="0"/>
              </a:rPr>
              <a:t>In1763, Mir-Qasim went to </a:t>
            </a:r>
            <a:r>
              <a:rPr lang="en-US" sz="1600" b="0" dirty="0" err="1">
                <a:solidFill>
                  <a:schemeClr val="tx1"/>
                </a:solidFill>
                <a:latin typeface="Century Gothic" pitchFamily="34" charset="0"/>
                <a:ea typeface="Roboto" pitchFamily="2" charset="0"/>
                <a:cs typeface="Roboto" pitchFamily="2" charset="0"/>
              </a:rPr>
              <a:t>Awadh</a:t>
            </a:r>
            <a:r>
              <a:rPr lang="en-US" sz="1600" b="0" dirty="0">
                <a:solidFill>
                  <a:schemeClr val="tx1"/>
                </a:solidFill>
                <a:latin typeface="Century Gothic" pitchFamily="34" charset="0"/>
                <a:ea typeface="Roboto" pitchFamily="2" charset="0"/>
                <a:cs typeface="Roboto" pitchFamily="2" charset="0"/>
              </a:rPr>
              <a:t> and entered into an alliance with nawab </a:t>
            </a:r>
            <a:r>
              <a:rPr lang="en-US" sz="1600" b="0" dirty="0" err="1">
                <a:solidFill>
                  <a:schemeClr val="tx1"/>
                </a:solidFill>
                <a:latin typeface="Century Gothic" pitchFamily="34" charset="0"/>
                <a:ea typeface="Roboto" pitchFamily="2" charset="0"/>
                <a:cs typeface="Roboto" pitchFamily="2" charset="0"/>
              </a:rPr>
              <a:t>Shujauddaula</a:t>
            </a:r>
            <a:r>
              <a:rPr lang="en-US" sz="1600" b="0" dirty="0">
                <a:solidFill>
                  <a:schemeClr val="tx1"/>
                </a:solidFill>
                <a:latin typeface="Century Gothic" pitchFamily="34" charset="0"/>
                <a:ea typeface="Roboto" pitchFamily="2" charset="0"/>
                <a:cs typeface="Roboto" pitchFamily="2" charset="0"/>
              </a:rPr>
              <a:t> and the Mughal emperor Shah </a:t>
            </a:r>
            <a:r>
              <a:rPr lang="en-US" sz="1600" b="0" dirty="0" err="1">
                <a:solidFill>
                  <a:schemeClr val="tx1"/>
                </a:solidFill>
                <a:latin typeface="Century Gothic" pitchFamily="34" charset="0"/>
                <a:ea typeface="Roboto" pitchFamily="2" charset="0"/>
                <a:cs typeface="Roboto" pitchFamily="2" charset="0"/>
              </a:rPr>
              <a:t>Alam</a:t>
            </a:r>
            <a:r>
              <a:rPr lang="en-US" sz="1600" b="0" dirty="0">
                <a:solidFill>
                  <a:schemeClr val="tx1"/>
                </a:solidFill>
                <a:latin typeface="Century Gothic" pitchFamily="34" charset="0"/>
                <a:ea typeface="Roboto" pitchFamily="2" charset="0"/>
                <a:cs typeface="Roboto" pitchFamily="2" charset="0"/>
              </a:rPr>
              <a:t>, who was a refugee after the third battle of </a:t>
            </a:r>
            <a:r>
              <a:rPr lang="en-US" sz="1600" b="0" dirty="0" err="1">
                <a:solidFill>
                  <a:schemeClr val="tx1"/>
                </a:solidFill>
                <a:latin typeface="Century Gothic" pitchFamily="34" charset="0"/>
                <a:ea typeface="Roboto" pitchFamily="2" charset="0"/>
                <a:cs typeface="Roboto" pitchFamily="2" charset="0"/>
              </a:rPr>
              <a:t>Panipat</a:t>
            </a:r>
            <a:r>
              <a:rPr lang="en-US" sz="1600" b="0" dirty="0">
                <a:solidFill>
                  <a:schemeClr val="tx1"/>
                </a:solidFill>
                <a:latin typeface="Century Gothic" pitchFamily="34" charset="0"/>
                <a:ea typeface="Roboto" pitchFamily="2" charset="0"/>
                <a:cs typeface="Roboto" pitchFamily="2" charset="0"/>
              </a:rPr>
              <a:t>. In 1764, the combined forces of Mir-Qasim, </a:t>
            </a:r>
            <a:r>
              <a:rPr lang="en-US" sz="1600" b="0" dirty="0" err="1">
                <a:solidFill>
                  <a:schemeClr val="tx1"/>
                </a:solidFill>
                <a:latin typeface="Century Gothic" pitchFamily="34" charset="0"/>
                <a:ea typeface="Roboto" pitchFamily="2" charset="0"/>
                <a:cs typeface="Roboto" pitchFamily="2" charset="0"/>
              </a:rPr>
              <a:t>Shujauddaula</a:t>
            </a:r>
            <a:r>
              <a:rPr lang="en-US" sz="1600" b="0" dirty="0">
                <a:solidFill>
                  <a:schemeClr val="tx1"/>
                </a:solidFill>
                <a:latin typeface="Century Gothic" pitchFamily="34" charset="0"/>
                <a:ea typeface="Roboto" pitchFamily="2" charset="0"/>
                <a:cs typeface="Roboto" pitchFamily="2" charset="0"/>
              </a:rPr>
              <a:t>, and Shah </a:t>
            </a:r>
            <a:r>
              <a:rPr lang="en-US" sz="1600" b="0" dirty="0" err="1">
                <a:solidFill>
                  <a:schemeClr val="tx1"/>
                </a:solidFill>
                <a:latin typeface="Century Gothic" pitchFamily="34" charset="0"/>
                <a:ea typeface="Roboto" pitchFamily="2" charset="0"/>
                <a:cs typeface="Roboto" pitchFamily="2" charset="0"/>
              </a:rPr>
              <a:t>Alam</a:t>
            </a:r>
            <a:r>
              <a:rPr lang="en-US" sz="1600" b="0" dirty="0">
                <a:solidFill>
                  <a:schemeClr val="tx1"/>
                </a:solidFill>
                <a:latin typeface="Century Gothic" pitchFamily="34" charset="0"/>
                <a:ea typeface="Roboto" pitchFamily="2" charset="0"/>
                <a:cs typeface="Roboto" pitchFamily="2" charset="0"/>
              </a:rPr>
              <a:t> met the British at the Battle of </a:t>
            </a:r>
            <a:r>
              <a:rPr lang="en-US" sz="1600" b="0" dirty="0" err="1">
                <a:solidFill>
                  <a:schemeClr val="tx1"/>
                </a:solidFill>
                <a:latin typeface="Century Gothic" pitchFamily="34" charset="0"/>
                <a:ea typeface="Roboto" pitchFamily="2" charset="0"/>
                <a:cs typeface="Roboto" pitchFamily="2" charset="0"/>
              </a:rPr>
              <a:t>Buxar</a:t>
            </a:r>
            <a:r>
              <a:rPr lang="en-US" sz="1600" b="0" dirty="0">
                <a:solidFill>
                  <a:schemeClr val="tx1"/>
                </a:solidFill>
                <a:latin typeface="Century Gothic" pitchFamily="34" charset="0"/>
                <a:ea typeface="Roboto" pitchFamily="2" charset="0"/>
                <a:cs typeface="Roboto" pitchFamily="2" charset="0"/>
              </a:rPr>
              <a:t>. </a:t>
            </a:r>
            <a:br>
              <a:rPr lang="en-US" sz="1200" b="0" dirty="0">
                <a:solidFill>
                  <a:schemeClr val="tx1"/>
                </a:solidFill>
                <a:latin typeface="Century Gothic" pitchFamily="34" charset="0"/>
                <a:cs typeface="Arial" pitchFamily="34" charset="0"/>
              </a:rPr>
            </a:br>
            <a:br>
              <a:rPr lang="en-US" sz="1000" b="0" u="sng" dirty="0">
                <a:solidFill>
                  <a:schemeClr val="tx1"/>
                </a:solidFill>
                <a:latin typeface="Century Gothic" pitchFamily="34" charset="0"/>
                <a:ea typeface="Roboto" pitchFamily="2" charset="0"/>
                <a:cs typeface="Roboto" pitchFamily="2" charset="0"/>
              </a:rPr>
            </a:br>
            <a:br>
              <a:rPr lang="en-US" sz="1200" b="0" dirty="0">
                <a:solidFill>
                  <a:schemeClr val="tx1"/>
                </a:solidFill>
                <a:latin typeface="Arial" pitchFamily="34" charset="0"/>
                <a:cs typeface="Arial" pitchFamily="34" charset="0"/>
              </a:rPr>
            </a:br>
            <a:endParaRPr lang="en-IN" sz="800" b="0" dirty="0"/>
          </a:p>
        </p:txBody>
      </p:sp>
      <p:pic>
        <p:nvPicPr>
          <p:cNvPr id="10" name="Content Placeholder 9" descr="Picture1.jpg"/>
          <p:cNvPicPr>
            <a:picLocks noGrp="1" noChangeAspect="1"/>
          </p:cNvPicPr>
          <p:nvPr>
            <p:ph idx="1"/>
          </p:nvPr>
        </p:nvPicPr>
        <p:blipFill>
          <a:blip r:embed="rId2" cstate="print"/>
          <a:stretch>
            <a:fillRect/>
          </a:stretch>
        </p:blipFill>
        <p:spPr>
          <a:xfrm>
            <a:off x="4953000" y="3615906"/>
            <a:ext cx="4191000" cy="3242094"/>
          </a:xfrm>
        </p:spPr>
      </p:pic>
      <p:sp>
        <p:nvSpPr>
          <p:cNvPr id="6" name="Text Placeholder 5"/>
          <p:cNvSpPr>
            <a:spLocks noGrp="1"/>
          </p:cNvSpPr>
          <p:nvPr>
            <p:ph type="body" sz="half" idx="2"/>
          </p:nvPr>
        </p:nvSpPr>
        <p:spPr>
          <a:xfrm>
            <a:off x="0" y="3733800"/>
            <a:ext cx="5105400" cy="2895600"/>
          </a:xfrm>
        </p:spPr>
        <p:txBody>
          <a:bodyPr>
            <a:noAutofit/>
          </a:bodyPr>
          <a:lstStyle/>
          <a:p>
            <a:pPr lvl="0" algn="ctr" eaLnBrk="0" fontAlgn="base" hangingPunct="0">
              <a:spcBef>
                <a:spcPct val="0"/>
              </a:spcBef>
              <a:spcAft>
                <a:spcPct val="0"/>
              </a:spcAft>
              <a:buClrTx/>
              <a:buSzTx/>
            </a:pPr>
            <a:r>
              <a:rPr lang="en-US" sz="1800" u="sng" dirty="0">
                <a:latin typeface="Century Gothic" pitchFamily="34" charset="0"/>
                <a:ea typeface="Roboto" pitchFamily="2" charset="0"/>
                <a:cs typeface="Roboto" pitchFamily="2" charset="0"/>
              </a:rPr>
              <a:t>Result of the War</a:t>
            </a:r>
          </a:p>
          <a:p>
            <a:pPr lvl="0" algn="ctr" eaLnBrk="0" fontAlgn="base" hangingPunct="0">
              <a:spcBef>
                <a:spcPct val="0"/>
              </a:spcBef>
              <a:spcAft>
                <a:spcPct val="0"/>
              </a:spcAft>
              <a:buClrTx/>
              <a:buSzTx/>
            </a:pPr>
            <a:endParaRPr lang="en-US" sz="1100" dirty="0">
              <a:latin typeface="Century Gothic" pitchFamily="34" charset="0"/>
              <a:cs typeface="Arial" pitchFamily="34" charset="0"/>
            </a:endParaRPr>
          </a:p>
          <a:p>
            <a:r>
              <a:rPr lang="en-US" sz="1600" dirty="0">
                <a:latin typeface="Century Gothic" pitchFamily="34" charset="0"/>
                <a:ea typeface="Roboto" pitchFamily="2" charset="0"/>
                <a:cs typeface="Roboto" pitchFamily="2" charset="0"/>
              </a:rPr>
              <a:t>Clive defeated them. Mir –Qasim fled. While others signed a Treaty known as Treaty of Allahabad with the British.</a:t>
            </a:r>
            <a:r>
              <a:rPr lang="en-IN" sz="1600" dirty="0">
                <a:latin typeface="Century Gothic" pitchFamily="34" charset="0"/>
              </a:rPr>
              <a:t> As a result all territories were returned to the </a:t>
            </a:r>
            <a:r>
              <a:rPr lang="en-IN" sz="1600" dirty="0" err="1">
                <a:latin typeface="Century Gothic" pitchFamily="34" charset="0"/>
              </a:rPr>
              <a:t>Nawab</a:t>
            </a:r>
            <a:r>
              <a:rPr lang="en-IN" sz="1600" dirty="0">
                <a:latin typeface="Century Gothic" pitchFamily="34" charset="0"/>
              </a:rPr>
              <a:t> of </a:t>
            </a:r>
            <a:r>
              <a:rPr lang="en-IN" sz="1600" dirty="0" err="1">
                <a:latin typeface="Century Gothic" pitchFamily="34" charset="0"/>
              </a:rPr>
              <a:t>Awadh</a:t>
            </a:r>
            <a:r>
              <a:rPr lang="en-IN" sz="1600" dirty="0">
                <a:latin typeface="Century Gothic" pitchFamily="34" charset="0"/>
              </a:rPr>
              <a:t>. The first </a:t>
            </a:r>
            <a:r>
              <a:rPr lang="en-IN" sz="1600" dirty="0" err="1">
                <a:latin typeface="Century Gothic" pitchFamily="34" charset="0"/>
              </a:rPr>
              <a:t>Nawab</a:t>
            </a:r>
            <a:r>
              <a:rPr lang="en-IN" sz="1600" dirty="0">
                <a:latin typeface="Century Gothic" pitchFamily="34" charset="0"/>
              </a:rPr>
              <a:t> Mir –</a:t>
            </a:r>
            <a:r>
              <a:rPr lang="en-IN" sz="1600" dirty="0" err="1">
                <a:latin typeface="Century Gothic" pitchFamily="34" charset="0"/>
              </a:rPr>
              <a:t>Jafar</a:t>
            </a:r>
            <a:r>
              <a:rPr lang="en-IN" sz="1600" dirty="0">
                <a:latin typeface="Century Gothic" pitchFamily="34" charset="0"/>
              </a:rPr>
              <a:t> was brought </a:t>
            </a:r>
            <a:r>
              <a:rPr lang="en-IN" sz="1800" dirty="0">
                <a:latin typeface="Century Gothic" pitchFamily="34" charset="0"/>
              </a:rPr>
              <a:t>back</a:t>
            </a:r>
            <a:r>
              <a:rPr lang="en-IN" sz="1600" dirty="0">
                <a:latin typeface="Century Gothic" pitchFamily="34" charset="0"/>
              </a:rPr>
              <a:t> as a </a:t>
            </a:r>
            <a:r>
              <a:rPr lang="en-IN" sz="1600" dirty="0" err="1">
                <a:latin typeface="Century Gothic" pitchFamily="34" charset="0"/>
              </a:rPr>
              <a:t>nawab</a:t>
            </a:r>
            <a:r>
              <a:rPr lang="en-IN" sz="1600" dirty="0">
                <a:latin typeface="Century Gothic" pitchFamily="34" charset="0"/>
              </a:rPr>
              <a:t> of Bengal.</a:t>
            </a:r>
          </a:p>
          <a:p>
            <a:r>
              <a:rPr lang="en-IN" sz="1600" dirty="0">
                <a:latin typeface="Century Gothic" pitchFamily="34" charset="0"/>
              </a:rPr>
              <a:t>Though the </a:t>
            </a:r>
            <a:r>
              <a:rPr lang="en-IN" sz="1600" dirty="0" err="1">
                <a:latin typeface="Century Gothic" pitchFamily="34" charset="0"/>
              </a:rPr>
              <a:t>nawab</a:t>
            </a:r>
            <a:r>
              <a:rPr lang="en-IN" sz="1600" dirty="0">
                <a:latin typeface="Century Gothic" pitchFamily="34" charset="0"/>
              </a:rPr>
              <a:t> continued to be responsible for the administration of the province, the revenue from the land went to British, which was called The System of Dual Government</a:t>
            </a:r>
          </a:p>
        </p:txBody>
      </p:sp>
      <p:pic>
        <p:nvPicPr>
          <p:cNvPr id="2050" name="Picture 2" descr="C:\Users\Jancy Tom\Downloads\download (1).jpg"/>
          <p:cNvPicPr>
            <a:picLocks noChangeAspect="1" noChangeArrowheads="1"/>
          </p:cNvPicPr>
          <p:nvPr/>
        </p:nvPicPr>
        <p:blipFill>
          <a:blip r:embed="rId3" cstate="print"/>
          <a:srcRect/>
          <a:stretch>
            <a:fillRect/>
          </a:stretch>
        </p:blipFill>
        <p:spPr bwMode="auto">
          <a:xfrm>
            <a:off x="0" y="228600"/>
            <a:ext cx="4953000" cy="35052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69875"/>
            <a:ext cx="91440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en-IN" sz="2000" dirty="0">
                <a:latin typeface="Arial Unicode MS" pitchFamily="34" charset="-128"/>
                <a:ea typeface="Arial Unicode MS" pitchFamily="34" charset="-128"/>
                <a:cs typeface="Arial Unicode MS" pitchFamily="34" charset="-128"/>
              </a:rPr>
              <a:t>The Anglo Maratha war</a:t>
            </a:r>
          </a:p>
          <a:p>
            <a:pPr lvl="0" algn="ctr" fontAlgn="base">
              <a:spcBef>
                <a:spcPct val="0"/>
              </a:spcBef>
              <a:spcAft>
                <a:spcPct val="0"/>
              </a:spcAft>
            </a:pPr>
            <a:endParaRPr lang="en-US" sz="2000" dirty="0">
              <a:latin typeface="Arial Unicode MS" pitchFamily="34" charset="-128"/>
              <a:ea typeface="Arial Unicode MS" pitchFamily="34" charset="-128"/>
              <a:cs typeface="Arial Unicode MS" pitchFamily="34" charset="-128"/>
            </a:endParaRPr>
          </a:p>
          <a:p>
            <a:pPr lvl="0" algn="ctr" fontAlgn="base">
              <a:spcBef>
                <a:spcPct val="0"/>
              </a:spcBef>
              <a:spcAft>
                <a:spcPct val="0"/>
              </a:spcAft>
            </a:pPr>
            <a:r>
              <a:rPr lang="en-US" sz="1600" dirty="0">
                <a:latin typeface="Century Gothic" pitchFamily="34" charset="0"/>
                <a:ea typeface="Roboto" pitchFamily="2" charset="0"/>
                <a:cs typeface="Roboto" pitchFamily="2" charset="0"/>
              </a:rPr>
              <a:t>After the death of </a:t>
            </a:r>
            <a:r>
              <a:rPr lang="en-US" sz="1600" dirty="0" err="1">
                <a:latin typeface="Century Gothic" pitchFamily="34" charset="0"/>
                <a:ea typeface="Roboto" pitchFamily="2" charset="0"/>
                <a:cs typeface="Roboto" pitchFamily="2" charset="0"/>
              </a:rPr>
              <a:t>Shivaji</a:t>
            </a:r>
            <a:r>
              <a:rPr lang="en-US" sz="1600" dirty="0">
                <a:latin typeface="Century Gothic" pitchFamily="34" charset="0"/>
                <a:ea typeface="Roboto" pitchFamily="2" charset="0"/>
                <a:cs typeface="Roboto" pitchFamily="2" charset="0"/>
              </a:rPr>
              <a:t> the governors of different provinces called as Peshwas started to rule Maratha Kingdom. The British wanted to annex Maratha Kingdom so they fought three wars that came to be known as The Anglo Maratha wars.</a:t>
            </a:r>
          </a:p>
        </p:txBody>
      </p:sp>
      <p:pic>
        <p:nvPicPr>
          <p:cNvPr id="8" name="Content Placeholder 7" descr="Picture2.jpg"/>
          <p:cNvPicPr>
            <a:picLocks noGrp="1" noChangeAspect="1"/>
          </p:cNvPicPr>
          <p:nvPr>
            <p:ph idx="1"/>
          </p:nvPr>
        </p:nvPicPr>
        <p:blipFill>
          <a:blip r:embed="rId2" cstate="print"/>
          <a:stretch>
            <a:fillRect/>
          </a:stretch>
        </p:blipFill>
        <p:spPr>
          <a:xfrm>
            <a:off x="5943600" y="2667000"/>
            <a:ext cx="3017520" cy="3916680"/>
          </a:xfrm>
        </p:spPr>
      </p:pic>
      <p:sp>
        <p:nvSpPr>
          <p:cNvPr id="7" name="Text Placeholder 6"/>
          <p:cNvSpPr>
            <a:spLocks noGrp="1"/>
          </p:cNvSpPr>
          <p:nvPr>
            <p:ph type="body" sz="half" idx="2"/>
          </p:nvPr>
        </p:nvSpPr>
        <p:spPr>
          <a:xfrm>
            <a:off x="0" y="1676400"/>
            <a:ext cx="5105400" cy="1524000"/>
          </a:xfrm>
        </p:spPr>
        <p:txBody>
          <a:bodyPr>
            <a:normAutofit fontScale="92500" lnSpcReduction="10000"/>
          </a:bodyPr>
          <a:lstStyle/>
          <a:p>
            <a:r>
              <a:rPr lang="en-IN" sz="1800" u="sng" dirty="0">
                <a:latin typeface="Century Gothic" pitchFamily="34" charset="0"/>
              </a:rPr>
              <a:t>Result of the war</a:t>
            </a:r>
            <a:endParaRPr lang="en-IN" sz="1800" dirty="0">
              <a:latin typeface="Century Gothic" pitchFamily="34" charset="0"/>
            </a:endParaRPr>
          </a:p>
          <a:p>
            <a:r>
              <a:rPr lang="en-IN" sz="1600" dirty="0">
                <a:latin typeface="Century Gothic" pitchFamily="34" charset="0"/>
              </a:rPr>
              <a:t>In the third Anglo Maratha war the British defeated Marathas. </a:t>
            </a:r>
          </a:p>
          <a:p>
            <a:r>
              <a:rPr lang="en-IN" sz="1600" dirty="0">
                <a:latin typeface="Century Gothic" pitchFamily="34" charset="0"/>
              </a:rPr>
              <a:t>The post of the Peshwa was abolished.</a:t>
            </a:r>
          </a:p>
          <a:p>
            <a:r>
              <a:rPr lang="en-IN" sz="1600" dirty="0">
                <a:latin typeface="Century Gothic" pitchFamily="34" charset="0"/>
              </a:rPr>
              <a:t>Large part of the Maratha kingdom was annexed by the British.</a:t>
            </a:r>
          </a:p>
        </p:txBody>
      </p:sp>
      <p:sp>
        <p:nvSpPr>
          <p:cNvPr id="10" name="TextBox 9"/>
          <p:cNvSpPr txBox="1"/>
          <p:nvPr/>
        </p:nvSpPr>
        <p:spPr>
          <a:xfrm>
            <a:off x="5486400" y="1981200"/>
            <a:ext cx="3657600" cy="646331"/>
          </a:xfrm>
          <a:prstGeom prst="rect">
            <a:avLst/>
          </a:prstGeom>
          <a:noFill/>
        </p:spPr>
        <p:txBody>
          <a:bodyPr wrap="square" rtlCol="0">
            <a:spAutoFit/>
          </a:bodyPr>
          <a:lstStyle/>
          <a:p>
            <a:r>
              <a:rPr lang="en-IN" dirty="0">
                <a:hlinkClick r:id="rId3"/>
              </a:rPr>
              <a:t>https://www.youtube.com/watch?v=wc2ErbLu2kA&amp;feature=youtu.be</a:t>
            </a:r>
            <a:endParaRPr lang="en-IN" dirty="0"/>
          </a:p>
        </p:txBody>
      </p:sp>
      <p:sp>
        <p:nvSpPr>
          <p:cNvPr id="11" name="TextBox 10"/>
          <p:cNvSpPr txBox="1"/>
          <p:nvPr/>
        </p:nvSpPr>
        <p:spPr>
          <a:xfrm>
            <a:off x="5562600" y="1600200"/>
            <a:ext cx="3581400" cy="369332"/>
          </a:xfrm>
          <a:prstGeom prst="rect">
            <a:avLst/>
          </a:prstGeom>
          <a:noFill/>
        </p:spPr>
        <p:txBody>
          <a:bodyPr wrap="square" rtlCol="0">
            <a:spAutoFit/>
          </a:bodyPr>
          <a:lstStyle/>
          <a:p>
            <a:r>
              <a:rPr lang="en-US" dirty="0"/>
              <a:t>Video Link</a:t>
            </a:r>
            <a:endParaRPr lang="en-IN" dirty="0"/>
          </a:p>
        </p:txBody>
      </p:sp>
      <p:sp>
        <p:nvSpPr>
          <p:cNvPr id="6146" name="AutoShape 2" descr="data:image/jpeg;base64,/9j/4AAQSkZJRgABAQAAAQABAAD/2wCEAAkGBxMTEhUTExMWFhUWGSAaGRgXGR4dIBsgHh0eHyIdGR8gHiggHSAlHRseITMhJSkrLi4uGCIzODMsNygtLisBCgoKDg0OGxAQGy0mICYtLi01Ly0rLS0vLS8tLS0vLS8tLS0tLS0tMC0tLS0tLS0vLS0vLS0tLy0tLS0tLS0tLf/AABEIALoBEAMBIgACEQEDEQH/xAAcAAACAwEBAQEAAAAAAAAAAAAFBgMEBwIBAAj/xABBEAACAQIEBAQDBQYGAQMFAAABAhEDIQAEEjEFIkFRBhNhcTKBkUKhscHRFCNSYuHwBxUzcoLxkhZTsiQ0k8LD/8QAGQEAAwEBAQAAAAAAAAAAAAAAAgMEAQUA/8QALxEAAgIBAwIEBAcBAQEAAAAAAQIAEQMSITEEQRMiUWFxgaHwMpGxwdHh8UIjFP/aAAwDAQACEQMRAD8AfM7T539z+OKDchAODWbpku0DqcC85l5ae3rbCBmAnikkRxpLAExj6oR3+n54rcPpvE6t+mPaVjeY9/vwDNfE8BOXqEERfsPXBfLBjGpY+eKy5aYIgRcRi6tXoMJ1XzDkyvpOCNKpbASuurrti5w9m0gEHHlajPES5m86tMS0xMWUn6wLD1OPKHEab/CwJ7A3+m+OKr+n3xijmEpEg1KaybaomPc2I2tg9c8FhItOParhVLEgACSTYADqe2AuYLJpNGtynpU512JsZmLbDGdeKPGOaqoKZTSGYqdM6XH8J1WO22xnY2x5KJq5pBq5qvD8zSrjXSdXUGCVMwexwQAxj3gVyK9N2qaIBbQBpDWsC1gTebTsRONKPFR0IwTZMaHaCEc8y3xIkRGJEawwI/zUTzCb9vXe/wA/riUcRWwkST7YQMy6iYZQ1LtWMCeH1wEbpzvtb7bYnPEReVETAg/rGKnD9DJcGSz2HTnbqP1wS5lueOM1OK2avZj9TirmOJNEBj9cXa/BqbXDsvfr8gMc5jgB+y4Powj9cVjKlbGTlHgxM0/8bfU4I5Kqx3ZvqcVqvC6ifEv5/hi3kKcb4DLkoTUU3C2VB7n64vocD6FQYm/awN8JGUR2mWKwPQ4DZriLI6liQuxv959sXP8AMATAGBudpPUdWAAC9Dj2sE8z3EJvWa3NbHS1SepOBnEEI6ggEGJM7x26d8XqD2BvfGWZtS4G7n78eM0d8BuNObHm0gjbv7zbfHeczpCSIkxEm3974wvN0y1mKx7/AH4gFRu5+/Aw56Km5g9CLW3g9Df78HFpyAQbHA2TPVUpLqi7GPc4hqZlgfib74+uCD0uhxG+VwBuFLNRJY9pO2K+YoSCAY+WLlSlJM7TipxHMikuqJ6bgD77/TDGuAJnfivjqpUahBleUerQDJHuRHoLb3NeAiziqGYM8iVJ2AkWG+4IvGwwI8S+FquYRs4XUErPlKhGlSdU69R1t7iOgsAMVf8AD9KiOalMk0wCtSo1gCQSAOpMkdzttiwtePSNooKAb7zSqNCFmZB7dMfalAnQx+YH9cAuFV6iUz5jX1dIIhlUgTsTe/ufn9/mIi7ExsBPf5T8sc/I+k1KAlw5mKw+GPXp3xBmeJjrJEjY7XsenWMABmZ2vJ6kxe+CmTyVMrrqkx/KYUe53LdLG2FIXyGlhkKo3ny8RCknc39bHpJg9vpj4cXmxmfSAP1jAvjtFGhqKsVWzb2btcHoRgbQcL8XxHa5wD61NGGoVhYlheOUqBriOUOAiTYMVlgD0ksPvjfEfAclRqlqlbQ+okc6g00F+Wmp37SZFrAb4T+JgmpmKiT5ayWIBKkgcsmOrC09zi7luNtTpBiV0/FIm9gYkEQYAiJ/PFg1BRUQwFxmyXganTzBq06wanpYeU6AFQY2M/CNxYHEGa8OnL1An7Q/8pWFN/8A47EReYGOuHcb1U1qIwJI5hHU3gGSCQCCfX2xMufU8haNUyx9ZJm/Wf72wvNkB27w8at8pSzHDDaa1QEbEtqm53nfE1OuaFIkuSEXUxG9pJMXxLV1KB9oNswax9jP3Yo8QyxqUHA3dbTsSRsdhB2N9jiQ2TR4j+0EUv8AERlZTUpHyyd9Ukb3iL2w0cJ4mdBI1SXciI/9wzY264UOAU6rVyKurQqiFJBXUkJyRyiICmBcJc7SeyMQYIu77iDd26i+HdRoBGiYinvGPK8SIaXLb/aWPSx2wSymekAKQZnc9Tf6T0H34WWKkfEZmbE7/wDR2xxTzBUweu5Ux2vb598ArkTCgjx543YAQJJ7CftfQ99seKqsA1lm4jqO+FheIMFMObm8iSIM+/64v5fPAgarCPiXpf6xJPT3OGjIDFFKhWrTI2NuuOajYo8S41Sy1B6tRtS04kC5bUQAANuo3MXkxhZ4d48D1tFTL6EYkK61A0x8gNUX0g98OTEWFgRTGo50IG++L2XZYwMzo0nSFZj/ACKzR7kCBjiiHCl2VkVd2cR9AJY/TGqCDxN0tDjqp6Qe4xRzGZCm2E3O+JsyvmMlNKqKZXQxkrJAkFQR0uJxNlOKNVQVCjoT9lot/T1wzKfKDPaGU0wIhfjmfDaVBjv226/31xP+xo6i1gLAfpthVzWaYEgrKtewuQPU2thp4Y37tYm4tq3xO5JAJhCgduZA/DHJMbGx2kD+Xt/TBun0jbtf88RmsqCXYL7n8O+K9bio+wjN7QD9Df64IHaZRhA3x2oxWy2YV7qwInoZnbFicbPSvmM0ATB2n12/LCr4jzJI1ahbc/p/fXBHOVDreJ+I+25wueKKU0S0SRt2m2/fE5yW1RgXac5DxogJpM4DAadVQcjdIY7CR3+Z7yZ7iqKgydIUqfmQiokWLH4yF2Oxn0jGe5qlQastRGbVaabgSGHXULEbQN7/AEJeGsqtLMGuy8qNDE3AY3kdokSehb0x0Ae0QQBZuOz5R6b3NqiwVECCsfcQPu9Tjg1ABYTPa/8AT78WuNVhUVaiNyyGgTy/kJE/1F8U83rQhUUM52Q7xN2MCABHWL2E45+ZGL8ShGGnmTZaoQbgm+wtt1+kHCnxzjLCoUpMxUcxCiZ3MLaNPSQO+HbJ5DXSaX01X+yf9MdgY6kXNyLTG5wkvwxxVqCpTamyvEkWQkBjoKgDSZLduaReZowY/DFnvFu2o/CFPBLNmPMbWf2SldxM+exERVJHMoUgnp8O82NePsnSGXSrTUJLaDpFhIJEAQBYEfTAHhWfqgCgoJq1LOLDS5sSx2XtqmD+LTxOmlLIjL5iqGYL9mTzASCPzkAGT3w9lDLXpFhiGuZcnEnoqwRyJ6LY9t+8YkyfD0rKraqhZmjS0EiftMRvvYAfnilxdDTreWpUtYlgZAm8G0T6YZODZCorLUa4P8EA/OZEgj0B6HA2QtxjVGHK8O8mkoBMdRtpPYgGNhI/sYiUsI1dyPxI+4DDLwgUjTamUbS2+pk5fUA2F/lhT4+1SjVNOVsQZAEMCDBF+vp64jzIWOr1jMTbVJs3nFVdTKeUEkD0vMmBFtj33xDwDi65k5xZFMPTFSjqgaNLCIgctyLD13woZ2vUzH7vVpUXaCbKDcmTEQevWPTBDh2bXL1qaAfuy4NT+ZQIJJ7CSfkcWYOldsbPYoc/lDHU48ZCAEs3HoNwYYyHEaFNtBeVAOqtUuX3JgdFFyFBk2E3vBlMyr0yyqyqWdluJgsxExN4xQrZAJmqtMqG8syg6ENJBB2ML+fbEHD65NIKQogsom2zsACR6CPliRkJWiJZ1Jx6rQ3sD8bhapmSvUkn5G3fHg4mAQGWOs+hnqPXArOOUZVcSxkgKRcDr0/HFOpmgQWDMDOkhrEERKm/rv1wS4DV1I/EF1Gps4LEH7/bqNvbEL8XdWnpufy9/fC5SzljPTqI/DFmlnARG4/v6YHwqM24U4rn1zFJ6ZUc0FT0m0EgXsf7OAXD/DGYUF3raU3HxLcoH3KhRyn6qbHr01fSbCQOuDuT8RUaVPmoh3awWJ8yDINwQADF+ke0PXI2IUogeGrneM2Veov/ANRmK7vRSkKnl3QMxOlUKz9ogb9PcnC/W8XZkOa3mkEm4B5fYKbRglkc8c1RPmKoRSC2tgEAAgEFrEK2siQZhTsbLvjDilFaNPywmYcMAzkEU50t/pqCCykhjcxyixAxoxsxG9S3F1GNEOpb/Yf7+3pGVeP0q4RsxRhhJNTLmCQRGroQf5SSCPs3GGHK8IqAmGFWgBKuRDgmDpPdYMj3O2EHwhTbOJyBQVMVL/CG6gReRtjRc7x+hRelk6ZmBzmSdChbFj3JgydhM7ieh1mDAFHh2TW84uHqc7ahkqu39TullF6gfTFjLIjFtEcsC3e5P5YirliD5cauh7e3rGAVLPsrlabSVJLKdzEHvsR877Y4iC5WBfeTeLVdQApBcsNP8osJPe562gbSJHHDnKpTqgSVRtSm24N/vP3dDi7x2r5tNZBVSw0kyDOkk+ygAyTbbpiOhmVf91BALWJEjvbrt1k4osaKA3grqBs8TnIVvKHKq3N5sb+23f64ZKSn7Rk+m2EfLZDNHNaqYYKpWZO1hMyfeww/UzYGIkbY3Immt7ghtXaAs2Rqef4ie3XC14mzCikQLkfkZifT09JwC8Y5+sOIVEUkhhttAkiOxM3v/EMQMc1Wp1gqh6NJVarCREjUsD6knpB9RgDh3+sYCauLvC0Tz1OqCWO/SbTPWCZ+WNCyeTo/s4SmpYOGE7AEtr5ibmx3AMyMIPB6lImp5jBDA0k+9/n6Y0xPEOQy1FEasHIXampb5SBAMHYkfCcU0S0nZd5c4dkhl8vUpRr83kRSROxEHsEOqT/KT1GEuv4hNOCSJYAt6f0ABEdIxZ4z4kapmESmGQMq6h9oEqsqQCYkgFgDflvYyBHCStdRUqm+nToEswawgEgReDfocVo2MA6xZ9IplYkAGhGGlx+KlNqgdFIOoXB6+tu/yxz/AIgca1t+5JIFPSDtIad+4v8AccJ9TMqZVWLLpsWmSfX5WweynBn0KtSsEDp8I53Jbm2FhboSPvwp8GhBXf8AKMXJbEme/tFTMoKdMGmSbC2mNipkc2krIB+yGHS7zwbLtmgoqqqhARUAMl2iJt8I6wZkz811MoGpDyfMTU5GokSCSwEADTEkWM/FiPLZTiFUKmWrU0emo1KzFSQbK4hTZtLGe89RhAJFUI0AM1Fqi/4p4Z5XEjRcyJUgnZli0xtYRJ6gnDTw7OrRpKzsvlrMs5H3e/8AffA/M8IzyVUbiVNaiMNIddDk2J0m4Ycuoi283FsQcCyVVEC16xKFXimfh1jSV1GSpHMDa4I9LryZaOmvv2jvABF6r+EOZfxpRY6KdFa56aDAEkxrJkLt3J9MQ+OctVr1aVNR8FO5pISJa5UEtJA6e5xR8ulll/aK4Qs7KNCmFmGMsbatjG0TF98TZn/EDLk7naLLIEWsZE+49fnj5FK+QQ06TJd8j4ytwHgesVKZrVZYQQSRAXuswRqPy09JxQ8UcMWm9SlllmoiBDFizMNZA99SgAfw+uLXiniIrcONakzSXU6vhYAVADHUbdDhC/zrOKwqrWc1FOrWxBaVKwSTdjtuTYRtgsWPJkWwe+8FMiYch1jsR84Wo5+pSfQ1UDQdLIVUHlkaSY1aVPrYibRjwMdC8pGiQRNwNTQf9pJ3veROF4uXfUGlnJcmZJJJLT3vePfDJw5StOmSpkqRMSIYXUwfn6EDqBivqRdGS4DQIkGZo+cAUrBCgJ59M8oLQskfw7C+2Li8OdVY+YarBtJFPSQ/MU1kKzMCCgt2ZT1vZ4TVFGrJkTYmYN4vIFxaYvcD1w08ANB6ztl1V6jNqAAA0HSFOgTaS127s3zkfKyeUCxKVVW+MGP4Drmkrh6YYidD6kMehK3IO4thRzFB6TlGsVNxP5ixtjZqmXNMaa2aoItgaTtrJA6EDY/zC4wleIfBoOuvlatNqV20loYgG+gER3GmRcWsQMajEncVDyYtK2Df6ROWqQfTDdl+G02yyBhTlV8x6pn9yjQSSDcmIVQvxMRHfAfgXCfNrEAq9NIOqYBtMP1SBdgbgKYuVmPxPx0OTQoE+SGlmMTWeI1kDZRsiCyj1wxsVnftEB63EZa/GUfLVEpBOcCKdWoFhehBsC4AXrvsbRhOztDVT8tn0nztyDpHK4lokn3vAX3x54YyBzFQoDAAkn02gfdizxbJV1phqtNlBcXIi4VoAJ3O+EgDHkAB3lWIg4XB9p1wXK5vKV2Sm2iq4VOVQ4YEEggEEGbQ0WvtfDjwui+TJdl8yq5moS0kKx1H1J3k3uMVODcUzNSnTZH0vpALldQ0gkCAAfUAepHQYO5vh7VSlQli0DrBBuZYfZk32tMez8uViNJoD9ZGmIAa+fb0huhnENMFLFl5I+61hAwO8tUqtVm6wGAJIHw2vaAvUAbHvibhtMIkMApFjp+4AbR7Yhz9MqVgwHJ9NJMQ3pEfScTYE1NQ7zWYKLMJ5asKvMeULYj3GwG23Ub4EcGo1EbSwIEywbb/AKj+9sF+DLF2QK06dURJi/5/fgtUoAmZt1AtPvhn4LAgHzUZ7l8qNRcwCe3bpOPKOfBnlIMwBa/32x0tcDa/t+u2Kra2JOnREQNtWMRA3MMQR4k8M5GrSrPUmky6nasp5rSxmbFRflPS2BvgLIvQplkR2p1FBlje8XKgQbRbtNxJwL8RZtvMq5diTTq1hIkzp1FmX0BCMPZo6YK0fFD1G0UkZUpDSdHUD+I7AduvXa2GsdoAauYq+J/C/lZilXpqWyjsGPXyzP8ApuOgJsCe8G+8HGorLSJtpZwRbblM+8z9PXGjUMhmJaWV0qDmpxBg/FGmzmT0joRMzhKr8JatUamwCU6bN8IJLx1BIAAgTBuJ6xjGNUTPCzB+Uqo9arWlZBMcwGyxKDqSRYGOmKPiDia/tgUFyy6acmIBSOVYJnmZjM9fmWZfDmXHN5UEWEsfaYJ6+2EvKcHevmVpVP3YU6mXYgTJ6SDfBYcisWN9v1mOtVF9cyRMGMP3hviqVKSU6kebShqTd40FqZ7gy0Dpc95SfEfCzl6zKGVlmVZTII7e42OIuFZkpWpP0DCfY2P3HFoIyLFMKM0Sp4zy+XTyQtVnBUzpHLpjuRqkgG2DuV8Y5UU6ZV3SpTLBeSZWdWlwDsZ02PxLO04T+M8KNSmK4hmQxVBUfaAZWUCLFGFtxHe+CPgrMZeiNLuNUkrqUQlr8zet7dsS5F08CMSmFwplfENbiR0N5YQOWpKRBtPxEEkmGgxAx3xzhFXyjSIpnWrCmKfJBiSvwwdQBveN8QcHylOnnFakyMlRiQymYFgU3tc7DeRh6IB3j++95xBlchrlWwIKz8+Z/MVRRFFxam3UHUpuNLH9flbBjwBm0JfKtl6VRq8oruoLKSNlnb3HfGleIOHUGUnyqbOTYuit2mZuBaIBG84p+HOE0neKNLK06imeVbgjYwWJj1HpijDRSwO/+xuTqlOx5r7P7xKHBqq5RleG0MCFg8oYGZmOoFvfEScIy+mmagqAMt9ECCdMm6GQCn3m/TGkf+hsyalR2rDnvCi0ldNpPKD1iJk4z3itV6diW1KSpDKLEdNrR88Mxq2MUTzJs2QZm1VG/gXhvJ0aZbLK3MJ1vzsVBEqkgAKZuwHQ7xizkOEU6lNSSonVBFh8R/u2BnhTONXpr5iuxkgAVHgqBdmWYAFgNup6Rg5w406dBSbCDuZ6naScT5LDe8IEaailxfgrIxlTF4mwMdienrjrg1allnZoq6WCqqqqy5BkklwRpte2zWjoYymdbNBj5BZVqQoJPMF3Yr1AIiDb52AfxHxtXqlPJEqygGSNIgEi4Ebxt9mZ2wZy6QVrf6RvT4Dkcenf2Eq+Jc5DgZdKhBSWBUcjAkG6jSQRBkd8TcA49VpqaRpXdhp1krDGx9wygH3RT0g0+J16gqfu9LctwxEe562mSRsB1GDvCj+3Zdv2UNrB0BSpCkA/FqY8pMarkvfrE4LpsS2MjD5RvW9WwU4B24Pf1/qKXEKwYHSxALRABAYm7M/qSAYPQDeMAM7IMEX/ALvjTuKcGy2SyNSjXIq5mpU1AUyRDKCq6b7LrMnrqjqMZpxAMTpseo3674qZE1nRde854ysyjUBfeoX8BZTzK4JYqFMyN5FxBIIG03HQjtOmcY4SmZprOs0/iSYEEiTqAAM9I6R0xnfgbLP05TrMn6CBve3bpjV8tSOnSZC6TMdzGx+W2OX1DXkMeuyiLmV4O+XytLS4OpWJZY2MOFvY8yi8/wAW18F8lnmeguoFjCkzOok7lmiLnpuALxOJ+CVh5lfKESqEVKciQocSRHYONUepx5n/ADKNeZL0iLC2lS1rADqxERuSs7ThjEFfjAFgkTmlqEsxlvw9v1xPTYM6T1kREzbc+n64qZnj+XSp5TMVMTJFh6Meh2/8sW/8yphZVlZpC7zBJiWi8DeBe2EIx7RjYXAsiElqe5jv6YsCttb7sZRnc9UXNVF1lqmsaXUAttASFsGBjUASJUjGhcJr1DRTzR+90802v6xacV5MeijfMQDe0LvXE7/QYq5jiG4g3tbENRS3b78RUKQEmT7bAe2Es1GEBEX/ABR4eEZK9NjBZlqLN1JmCPQiR9O9nHwfw8fsY1HmdixM95UkdogkdsJXiziZeo+XqBW01WZNIJuS25iQYgRtIPYYfPCdYGhTvYJb1MmfzxSXvaAVI3lrLV9KATpIMT2MHT/x5Sk9lXveTiPCaeYZayuadQC4mzT/ABdQZWJG8Xm2A7sVqVaZ2JG82BOn6BzTPt74+p516YOqYB1jvymXQ+o0gz1g+oAarNGYNuJw+U0EqwAI3n8+4xHnOHqwNUoutBuR8QG8+sfa9McZbxUuaraKZRqVNmGvSSzgSJUzZQfm3QWkmcrWTWFJBYiR7f8AWJ3xNiIPYxoYOJkHjfynWk9LZmddP8JAQxvtDL9fTChSE2w+f4o5aiuZUUE0cp1xtqIBgDoQCp/5DCPSXY9D/wBH6GMdbpR/5gxGX8VRyoZ9gmVrT/qA06naaTOBP/FyP+Aw8cGymTzdIhqKAgwdIgmNoIuPzjCNwTJNmOG1VA56VVnS2+lF1R7y49zifwHxcpWkzBBsLzbVAHUyCPnhmdNa0Oe0mVtDXGyj4aOWqiplwzC+xgj0iRPoSR1npLK1WQJgWsBN22jeD8pxMkkag06gIJI0kHYi97RiGo8XsWAtAvbt2j0xwn1NswnRB9IWzWQpU08yossBeb37AbbnoJwj5jw/VOboZmkRpC86sxBHMbqesr3MSNgDAaqGaYj96NQjcgal7yRYj1jHVRET4mWCLTAnsbnrit720cQEbSSTzCWR4nAAqER0abH3/XritxXgGXrsz6aRZo1agrAxb+nrbAZs0q7sh7ACf1xSq8TphuWmXbYaEuflbHtb1pZbmaRdgwzR8PmkgRaYAQcpF+s/7oH54SjRNVaS1UJSpKoobSIE6ncg6rgWAj3G+CXEc+8QFrKft+XLGCIsbLuRJnpaQZwMytTyly7hZ109LAt8IIFhPa15+1jFXcTboR24VlhTpCmgC6RYAAAAbf3f54VuMcAq5irrenSKabwYYtPQnsOp+mPc54z5ZFMrB3VtQIHrA7/f6YqcM45VrOI5adjIbVMk/T29I64p9oAsbiJni3KeR+4VDTL7liPgmIH+5t/RCOpxx4I8RV+HrWCozLVA0jVAV78xsbaZBi/KPkz+MuAJXrtUNVlqlQEQqIcARAaeUzqNx6zhQTg+oadMENvMiV1AxG4k/dhyNje1vcRbrkHm9ZKc21Wp5tapLmN9hBugANwRaPU9cDOJBi5JmBYT7f364ZcjwypTMqBeRJGwM7WtYxO+L2fyIrlFFIACAWEzH2pPU9b98E5IGw2E8iryTvLfgHhcU1LCSxBF/dvwnfth7rU+ZWjYwd/fbaN+mFyvn6WTVGcFmLEIqxJIEQJgBbm/qMTcN8XZfMOKYJRpICmN/QqSD/WMcTSz3kI5lrMAdM48zRxJbwKtMoR7MWn6KcMWao+ZTrUiDJWAw2BkEexDR9ekYU/FdE03oVR9msJM9GmR9zfXDBxIElaiHeNQ/iEW/L3Ax4MQswgEzxslRzNFf2ikC4s1ipBHqLwbGNvpgdl+Brl/MahUYagfiPMto5WF4AO299+0We4tWR2fy3IaACRYgTeQOh1A7ROBtfxlcoigdLiZ+Vx/frb13KkwZiAARXx2hP8Ay2qyD9nUK2mCWdBYEaAA5mwWQek2N8H8mrwBUXS8DUszB9CLEdQe0YUKviWlVRxWtVgwVFntbUswrAgcwiRI973hziWigakawrEMoN4IBBHoCGsBfViiiaXn7++8HLhrHq22P3ve/wCUc/I1L+hxEuXi8YtZLMLUpq6zDCYO4PY+oNvlidFnvb0wLKPnIwYscRyNJqjzTUkkj1PXfp7jviDIuuSyyu5LqluS+tjyhUmPtMwkwIEkwCcW6tMtUf4viaOg329sB/EmUFakyhpqUxqp3gKVBHsLEibb4DE4D+bgmEykjaWc5xbXXVDlnluZ9Dqy6bTDEreYBAF9C4tVKQdfLmUMzO56Wg2kRPqD3OM94Nx6tRqUlzJJFXYapPNaTvA1EW3t8saJl6bMyNoXmsvMDO9x2gThnVtTjw+DAxKa83MWOOcISgQ9GmVDEBkQAAxtM/OY6dCcMPCOA+UVrkhgE0oATyk3Iae3SwNzOCGZ4CGU+fVUCdlGq0bGYk3n5bYrZ3i1GhRakrlrQs6WOoXBJsd4JMRvhQZtlc/WM2/5EQ/8QsmoSk7MS+oyY+18X02H/EYVsjwZnalTEEuBaRInlYRv01ewnB/j3FHqQxGoIN1Atf1U9YvIxFwTiK0qpr+QajGyXjTNiSYMk9+xI9ulgdkxVyZK6ln42hvwl4JemwevUdCrGBTqETIIDCDAMkGWBsIi9lTLoclmaiMCXpONMCJ3Kt2G6tHyw2L4jzDLpVQs7xLN7zMfPHz01qQ1TLIzbayHBPaYYSfU/lgceZw1tNyYQRQhPwlxWtVpwaPLThUnpA+E+wg/8sF6n7RMhF29f1vgZwGrVQstOgdOomykC/3Rt12w55MMVmpAJ6dsGEDMWIEz8I0gwLwwVw+p5I6qBFsGnyi1FEqbbEgA36e2LaqMdSMUaQOBFWe8ppwunF1+uOjkV2AgbWxeLCMcq07YxsYbmaGqD6mQlSDsRjOvEHDKwCMqMyhBEAkCPQe+NXA74HZNA1FP9o9PxxP4SobEdq1CjMrFKs1InyoWANDahqgEQsCZv7WE9sfcGSqtA06CshJAct67gSIIAiCJ7iZw2cTz/llo6eh9P1wv5jjRJ5TBPalVaf8AxQ4kZ8jMe0eiqq1Jf2IA66p1H+ZiZW0hrTY3gfngnmeH0jp8uyRa82k/XvHScLOZqBm0tUYH7QNKuI9INIR88TZfMkLpGsgfCRSfe0yWibWjbDsIANtMdmK6RHHJ8LDlZ6ffgsvCkUEwBhNy/EcxR0E0swVbZlpAg/MVLfPvi9xDxW/LOWrkTBGgyLTOkaiesjcWxVmzjQa3k+PEdW8Cf4o5Tly9RX0OheAWABWAxubTybHcSL7YXOBZTMPWRFpsFZ9TVvKaBpvAYwuoARG4Pzwa45xClnqzeWHpOiaCXUKSDJ50fen6HtsdseLUbJVKNWoaAXSyBacSAx1l9KIgHKphr2EDtiJMtJo77yo4rIMYvFlHVlmU7rzfMG/3E/XF3hdU1MvSb+UfdI/LH2eUVEIEjVqBDCCDswNyLEdCQRBBIwM8NZgilVoqRrpsbETI3tfexxz1sWh7QyLFw1kqumpe8zIjuDI+kn5E4s5XMFqW4VlUgkmNrap7DYn274DrScnXdXBkE9CPyPb3wJ8eURUSiyE6pPIdiSV+Ai8qVAI3MqdsV40DHSTUS9gWN5X8R8RydaslJB5pJAaoFBCtEKUJjVqgKQIFwQwIvZ/yZ6NQ0xTZyxhSoPOO4M27xNsIALK6wIIIIMbX+z6e97Y1DOf4iU1laNFmY7F7C/b7R9oAvjr4sfgMCgvat5LkyNlTQxocw74XyLUEei7TUVyzXkDWJEehXv1nB1LDC/k+GVFzr5hGXyqyqXRpDBgsAgRGwWQdoOGRyABqgSeuOSx1MSJVwItcX+P+ECeaDA62vcx2E4oZrNpSqiEZSwBEQGM952AtPUmcHKeVRWZtRYsx6GBc7DvJ3xFxHhVLMDQ2oFTZh0ncXtFhIIxPjUhiTzDJ2qLnGOC5TMszjRTrU9LEqZVh1BWIBIJAI6xuBB8bOsrZYImih8LSOaCTEzcdG/6xV4/wJKDUwtVud7vtoBgTN7xN+y9IwrvxTMhP3ilofSXAtq3nUDBtfc9xg8gbINK17w8dAi+Jp/FOIMF0ohJi24B+fTvB/TAfJeUagpVlUVdGrTAbUDaQT0BkR6et08+NASyzzAE84A+8LPQRc7DFShxbzGFWqdWmdIBuxNrmZ0j8j13HpukdmJfaLyZAooR3zPgejWrCpLrT+1TECTO8zMeke0YNV+HZSnTCmksbKIkm0wvWbbDfAHwdmy7Glq80FSxgjk2m3aSBHri/4mzCeSYqrTqDnpEmJZdov2MWB3w5w6NoJgh9QuHko00ARAVAElYCzbYWgk9j/wB+o4aCplSJB7g++2Mry3jF6jotc+YSwVQ0qoZgFANjY7ySIub3xpORqVBpFWCxJnRcDa0x0GNyqo4mC+8I+YFsceLmRc3tinWrrzEkAj+xbEVOvI5jHv09+2G4CzGhAegN4RTOAnErvbAguJxMc2AN8dJSJMRCAqkYlo5jAT/NRMHHVfPgXnGnaYN4TzOd39sB+F8RAoJ1hB+HfbA7P8QHQ3xR8N0TUo03Z4TSBv2H0Hv6Ygys5fSspQKFswrm88pBN4wHrVlYyFn1mPlYf1xzx+pSoK5NYyACEAuQW0mD2F7xikHlSysCsalg3ZehAInvbED4curiUqy1ckzmerKP9d4H8xt7X2/DCrxDiLMx1MW6f3OJeKcWlbEwRIOkkXMWa4n0Mbje4EvhnhmpxUcSBcD8z+U+/vRqONdTzANRoQ/wrMhKCHM1CCxGgE/LtJJBuJFh6YbEqqKYII0kd4j37YUuMcOXPJ5ZXy69MzSJt1sCRurRZtww6cwwBytLPkmm9CoWBkSkItujfAfkcR0GFiWY8SZPxNR947pWy1ZHNJKZZOdhUplCR/GpI51kXM7STtBF8X4FTdUzmW1FTVXzaTwWpM5ADKYupmPnHcKv5jiGbyrq9SmLOQT8UHSQwbSYOpG6TJXuuGHwRnnLsysPLYBSGB5uZdI7gztbocP2sLXP2P7lCY/DVsiNdfX1H6UYzmCahHRmUf8AElPxBwmpUNPiBIsrkD6j+p+uGLgzgZdeYM0anj+Jub7yxb1GFzxVTiojC0rI+RP5EYmBtzfeQkCzXEcfIMK+omYMC28fXEXEeGirTZCk6hKySIfptFiJB9Sp6Y98N1y+UoPEykE+xI/LBmkmoFT23PT+/XDEsPvEnbiKGT4IjaqdSkri11jUhveV6RYgi5jeMdeHfDmXFQ6+Z1aAtunW3tse84M5zhxu6aRVG+r4SdQ5zHcFm68wbviZMzTYlxMkQdO4MQem2pZ7yB036Ftp2Y1A8rEkiEuJ5zyKeoDUxIAURJ6Tf3/DvjOqvGcyMzy1GqmoVKiW073plfhgRcr33mcPPFJqp5gJQos7kQOsxEGL74G5fh9QAGhROkgAnUDMNqkCZmdzF722OF4WAJFTdOpdoWzVUAliSBJ233/P88e/tBI/dx7zH3HHmbpnmiGgk36ekYUPEviZMqjS6l5AFNfi3uWH2REmTHTEhDFyBGKLEZ+IOFDu51clgY2kki/sv3fJFpccYjL0qYghqr1gElZZWWZNyFQttE2vi/wDxcczKNTEG6K27QuoWIjmixve3UY74ZWXMcRaoEGilQWQAACxcm4i8FQZ/lE2GCxoVYkzxIG0U/FPDUo5qiNHx0Q1QsbNVDNJaIEGw7cuPeMcDDBczlxpBg8oA09welu3vaBhl8bZQPmKLTOoaDqixnl9IkwfRsDOH8SfKUqlIqz3LJ6FJMHtI/E4BszawUO/HsRCCDQSRC/CcicjlHzFVQlZ0IECNJc6QYvBhpA/sJ3EeJPoEVKkM4Urqsy2AB7wQI9xi94q8ZVM1TFN40Eh5WLxBABmwErPWVmIIwv5OnrMsIWypMmDO9he4gde04t2UG4pUZjq7Rx8PZInQ1VVceYGpU2UQh6aDGrVJA3iw7Y0TNZYUQCQGgFiQJkje2Mq/wA4dMxSVDrI5gFU2AE7RYgiT2nGpZHNrUy+qrcdfmLjfaJPsuNZFYVFbg7xQzfFTVL1kAdEKnlFgCTc+pEH5x0wV4OFK+fW5pMAGIUDqw21EzfpbAjMZIU6dQUIenUqMZP2ReAo+0VuAx23ib4v+E6y/sqmpDBVLEG4AiZPS8jfoB649hajU3KoqxDmcyaVINNtPqux/v0wLPD2Zh/9SqwRbRM3IidXodvXthd4bRzmbqMcrWNGnqJmRG5MIpsd7kdfbBL/ANMZum8vprwIDkAsP+OoCQbibHrfd7ZAN6ilB9ZXzWY/euiOHNMwYm3SYPT1EjFLP8VZRzBoG7bKPQsYE+gviWnwQUqhrNIPN8ckwdwAfqfiPrfCy/iE1asU6epdxJmZFiwuQP037SYw+ZqXiPbRjFmElzbMJAIEWZpv8jB/K+DHg/i1L9ip0naGA0Gbz2sd9SkWG98AadbUWUtAixEEzsYttcfM488C8M1VErVAQCAKY6E6Zmf9o3HcDvhyI6ZCsG0ZNUo+MeJGmxRNRQMVqHSRqO4gkkx8XX8cCcj4kY/FY6Css5uejGdrfUj3xpPiXO09NNTod9RGoqvKq6vgGw7TE3wAy3hdMw4qVEIANp6j9OsfkbnkC4V1Md/qZ4W+w4itw7Mu61VSg9U/FADEIu5ZtO143t62wa4Hx6IVlHuDH1w7ZPLjLc6BhTHxBenZljqJJ62J6nA3xB4YyprDNVHCZZRrrBbarSqpH8fSLxIF9JMBzLnpWFR4GjiSUqqE66lSPKBLBbuwj4AOxgGf5Z74OZTiq1KPm6lWFmoXaAB/GxMQJs3rB64znh3FKSivXVGRS5CKxMIsHSpaI1R7n3EnCxxjPM+hdZFIXUAEXEDbvAAn0GCxdEzEjt6/xAyZgPjND46iVsk2YVtVLU1JSbFnDuVdR1kuw1b6de0jFTw7mVo0PLkO7MKgOqwKQVB/2tqPbn7zi9mOCsnDctzLAVXaifiDMASVEwTqY266je16FTwu6ZapmahK+WAUpqAzsWaBqAPKL9TN+g36gwYDgY35hwPv1iU6nMMyr/xe/wB+068C5gPWqFdYXykVtdyGS1zsAQzsB7jpgt4rSUZ+qIR82j8BfFjwxlVpUlIRRqpy5CjmjeSN9wB6X64r8eJZdBG4Ln5gx9APvxxMz682qVooC0JZ8NZynTyVMOYPNETNzNu1j92GHgubWqWmo8gWXUbg9Ym/veMJfDcnrpCBLpoHW6nUD95Uz74OcN4ayl2LKGAGkbnfodrdxecdJceNsRY8yVncZAvaNeejTN4iGmTb1G52n1gjrgZRihUCqoNpkAkKWjr2Mx7DFmqz6VVIJMTqJNpNut7T9cURm21eRpg/anaIML6i5j5dwMJF1UOqM44nns2SGVAlCRqDEBiSdjckXjaLdR09HGoHMlh1pg6djEgsSpt3gz0i4PinFGA5qhZgfgvA+e30xzwHPMz+W3wvY+ltx69v+osTp3078Txz41+MeqyamO5vsPf7vbCTS4TT4o5c0tWk6GYs6ooFwDpIao/NMCPVhaWPxBmXD06SNoNRmDMN1QDmYdiJt6xgR4QdctmM7lgdCFhVpg9Aw6d4sPWMSY1G7TxJHEI5P/DrKq1Oqj1NVI6lUNCSDIsZYCbxqwF4ciU89mFAA1qrBTcQL/8A7AD/AG4bfDfEGaiRAJp2J7kffBidsZrxDPsMzVfzV8tT8NPVBkmAxaAW0oLiwJN8BnGtRXpNx8m43cYygrBVZrgGB2MqSPnA+mAnF+Gs9MVACxFmC7yIMgRBLBdjaZHXBMcRp+YF8xJXnmCI+e218J3CvGmfD1z+z0mDkw0kIoUQABMtdZ3vLd7QYumy5Gte0c2UIKMFU8pEhAv7wKEiA0EsCp7GQBq3MyTh98S8GTK5A+VUYOyADVEFVmeUiCSuo6f5uwwr8aroubAQXDpVAMBWuCyn1sTtECMayy5fOUYcaqdQSN5gj0uCCII7rjpY2tbMTk2PtMqy3iHy9DNlsvzAQ1IKrhgLroHM6k9B0PU4Y8rk2rUuSoy0yzKwAYAhWJgG2oR1MgzIsYwTo+BsvTCIHqMqmwJHUz6d+2GrK01p0xTpUkCAfCsfhA+s4SMN96+s1sg7RbFBAqqPgRb6okXuSPU/jhS4vQKUBRozEC+wIWACJ3lVUEjuehILvxLIU9WoyPcatJsdum4uMLHiriGhfKVQ1UkN/Kon4nMdf4epwlWdHqGAHEYvC1QfstFCpA0DSDIM9WDrvJJO0yWHpgyahUbsxHcAk+xGgT9cLfhpa7oaKgCmgnWTtqkjQBcsIIZTY7zJx54k4oMiEVZZqj6S0/ZALHR0EgfWJ6YuBJ3ktT7xM6O60mVvOqDnprUQMqGYdmVwQDEWv07Tk2b8O1qdB69Copy61WQFjBIU6S1hB5gR3gTHY1TzOazFfPZqkQoIA8080BEGlKQ6sx0mdhM7kY1PwjwTL5WjamoqPzVCeY3JYi+wWSIEC/c3YtISV2uePYGZHwXgz1Kc0qhPmJdjsIYkzbkgdLySRtcVMtl81SNGiisxIGmZYEd2U2UAN1xtL8DyYqNVVRTZxBCWWe+nbUSYtBMGZnEPBfCaqqVP2gkkL9gfw2Av0G39cYzEbruZtBtjsIv8M4IW0GsihlE6VmJJmb7KCLD63thio5cKP5u7bD27/wBzilxni1DLVfLNcTAJhSbnoYtMR1m4wCr8Vr1wDQJKAgFtOkg91JJDCPskLHcmBjnu5d/Pz6ygIQu3EK56SQN/lE/Lp7YC8IzAWu+VddSlddKeq6uan/xYBh2lY+EYvVK9YBQ9Go0gSyad7TbXN7/TCr48pMaSVqbEVKTapuhVesagPtabCSbemFpjJevWFY0zzj6DKUzk5WpTzGqqp0lfKhoVg2xa0EbCYPcoSpAILWk8/UG0/wC1fvP3Y07g+dp8TywWppWqhnsEqRAbY/u6gswgxAN9OPm4dTNKSg10zFVHADrUXSD5ZsNKLLkXNj87sGUY7B+fx/uA6eIt9xEPKVszQ5UrVFUCwBOnYzAkizEA+pwU8yrUp6nrVqh10wRqIUC0+ij0EXE4Jr4dFQjyKoKPHxGBIaW+GVuwEGBtEDFzh/hqvVbyKlN1ZSajB3UcshlFiRJX5jVi0dT04Ba/5kZw5TtUMcDY+TSRjby11WgQn6k/3GIq9YOxY3m0Dsd/oo+7EmaAShAu1QA/IfCo7D9cRU1ARmmwXTPfcn2lrfI44LNqex3M6SillnhCtTVhMEFhI6iLEehUzi1kOOUhTdHB1k7tfV2MjaJj/vFbgFbzKen7QEr6jePrJ+uCFPgILJXDGBfTHWCNx6zbF4yY0Uhvv2krhiwIlzgLMzairLpEGe/p8r/PEvGBOmqnMVsTuAJ3J2HX64vJk1KKbxtpHX3AxPQYatDIRbqCAR6T0wrHkJOqG9RK4rww1H8ymkKw1ACY9Yn8BtiDJ5crcbqQR8r4dHp6Q1NYN9S/mPp+GIEy4dTKDUGEjbUOskb3j6jHbw5iF3kL4wW2it4pfN1M5U8imzLTHlyIF7O0EkdGUG4+EYEPVzr52klem1J3BpqzryMLtEiNUXMTPrjRMlURqjoYlqjf/E/3/wAcQ+M9a5bzlM+SQ7L/ABaWXfrEj6E45yrY2lpftUTvDfFq1GvUoygZNeq3UFoCybKYX5N0jC9ns6S9dio/fG4ExM7j5z9cX+GZEiumYq1AHzOokLz/AB7NY8qiYEx8PXDhSpI1CmGGsCNMgGPe3cEYSbW742h2u1czPuNU2ULUuRGljf4h39SBMdsU+FB5Cx+7OosxE6ZkGD06274euM5FQwcoNHWQCLTcjYdTPoBgFRyzUKobSNBaVG4B3EyesFYnrvg8fUBOYD49Yg1mFZjVM7ASd5UCGHsZ+uGzw3nCq6NY+Ist7AsZIPZSfofngdwOlSNZ8vTFjLqT66CAfYgD64Yct4dWlqZnSkGEozEBbTqpvNvUEXA9sKYnV5RNJ2owvRzbuT5YJdPjQk6h7E2YehEj1wEynj2nVrGjSpeZUUxqTlC2J1NUHKVEQbD0nC5/6gpZigyAFmcGmo/ikEAwQLdDPpvgZwgHLFaCrp1HeCSQx3IgSxA0jYWBtBnQ3N3c94ZmhVKtaoisxBciSwB3joLSLxv0wGfKLBLanJMEt0NtoETfBDK5osXDTyGACI6bGD0BHX647SqiHzDSLSCAAQJ5YBE9LkfX2xGPxeYxu4FCDeJZnMotTydMlmdgbgxYwImBBNr3wk16dWpVSpmKqjUs6EXTCnuOhI7yYPScNPiDiivScNTUaysjVq2IExAg6RB/2g4RM9TqJXRWR9NRgEKAAnYEqACQ4nmSCLiIhcdDD5tgZO4KizNI8C1qaZQrUEF3disahAaBdZvCj9RiHxH42OXeFXUzzy3BA7mY37R1N7SYfD+VzJULVmig+EaRqMnb7Wkifi1SewwdpcKpLqKomomS7XJPrO34dsZkdQd95gUxSHizzL1fNU7yqwIvvcNHyw2eF+MLXy6RWJGgA2giRcG9p6+ltsDOL8HDrKjSYMi33+n0wh5FamXdYJWALjqI++2JlbVdbGP8MVNazrpWOp1UgREiYgQI9Yx8HAt22G0e/QYHcOzq1k1KYKiSv4wPz64vUlntH3z7dcSG7sxlVtJUIHtBOqPnbsPT8cL/AIzyRrZSsoBkDWAL/Df8JwxUayKQABAtAFh7D+/1+zDjfptEfl+WCDUdQPEyphvA+LnKuXQahpKkEkAgx2/HGkUs9Sq0WzIDNpTVU0gFqiIINju6AaWvdRPRsZ74p4YaNeqoWFJLKOwa8fLHfgzjhy9XQzlUc/F/A38V7QRYg2jewM9R0DgZF/0fzEXpNGHPDmYzNPynSmEpVa7VKesCNEgEKCdpNu5HocPA8h69SpVBepTUMVBceYBOpS4gSJUhdztG2A/GMlVzNSi1AWcikBstAoLq3ZFUFwf4QeqnFrKtSp06v7zWWqcrRdyD8cfZtIkbiJJN8TuRZeOxkgip9kkFWmAGAqqIZWBAAAENsPbaLW2OJqgVVKxIRSd5mxG/XrjnOZd8s6MzPFQfvVWJp7FdPdviYr10gb3wvZjh+ZyrACr5lFhYjmEGOYi9iCDqvbtFpfDvfg/f1j8el9ialrguaVBLVNA1AAkxBNhEkXk98PnhHxDTqF8sQ61EZoDLZgDB0kWie/yxnHFcqGQ0TpNZwtSmFMX8zTqUSTICk6OZmDGNMTi94c4VmK1egWc03oMEZiwK1E+IFCp5mBAWeoKnvPRxYVZCx5keYkNXaarmOJ0abik86iNRIFlBO7EbA4ttRQwYUjp19bHrOB+c4OlaopdAVAljO/ZfUTffpjvKcQJqGkUCosgH0H5Y8FBUERe8t57Kal5Y1LcQB9MC6R+AgxEyPc3Hytgolf8Ae6QZBHf3/T78Us6gpVJI5H7/AGW7/wB/lirC3YwHHeLPC2LVXa37uswPeNcD6KfuOD3F8q1XL1qW7MjR6mNvn+WFzhP/ANxmf91T7qgj6SfqcOFY2GFDaMMy3wjwIvS8p9SANdhGwa0XkH4VuLfSdGr8IQUVWkICCAAdx69Z6zvijkkAfMAAD94//wDE/jgvmr0qwO3lm3/HGtTcwRtFKuVYFJidrdeh67G/ywAyuYBbyTZgqwpDAm141El+lxO+C+dEMYt8O3rOBniRR5StHMtZdJ6jm6HpjnsAdjKV5g0ZV6T+chKsDaNx8jIwrcZGarsRmK9WpTRjCuxMXaDG03iSNjA2gaBT2X++2FXjaiR/xwWDKQahZEFSDN8IfL08tVDR5iagQbqynmFriLEHscFuA8NZ3WpmC7QTCOZmQCCJ2mYnsGv0JngiBqa6gDCpE3iUvHvixnGIV4J+E49kzG9MFR3k1bilKiG1MWcmWjcnf2GFfiPiqo0gIqjoTc/p/wB4H5jpj3gVMNXYMAwCyARMHuMEMahSx3nr3lmhwvMVVQMxhwWloAXYAGBJME2vth4yfD1Zw/ljWqhfMPQLA5RY9Oad4uTAxX4aZJm8bentgplPib2U/ON/uwtcpbYbTHWuZI6aWkGWG5Ow9v6b4rZ5i4HQghgT3HePp1N8TZs/F7frik5sPc/icJyOZ5ROM2g0N8V+1jPt1naDOBNDKU3Ca116UAHbbBTM7x0gfeb/AFwR/wAP8qj0edFaESNQBi79/YfQYFcRZtINRhbSLMVqeWNCr5iCUO4HY/Wf6YYUpQQdQYHaPbf1/C+Helw6iNqVP/wH6Y+p8PogQKVMCeiDv7Yq/wDjYjcxJzCI5Olt5EkgAbTvHz6+vTHWrTc9Pu/rhzPDqM/6VP8A8F/THo4fRn/Sp/8AgO3tgT0TXzN8YekzDjfDabVaVZ15dQDg+u39cIfjvhISv51NYpvEgbK3b0kCYx+h81wygwg0aZE7FFP5YrZ7gmWddL5eiwnZqakdOhGH4MGRGBvaC+RSKqZJ4B8Qcpy9adLroaDBKRuP5l3HcAjucMXCeCnLs9StDJRYGkRtVLCVZfQA6o7kDvhty3hvJq4ZcplwQbEUUB+unByrkKRpoppIVBMAqIHsItvg8nTWTUEZZm9LMCqStVgA5Gom8XtHt+WPcsVqa6YXTDt5IYyYOyk/zXYdmJH2jD0/CMvP+hS//Gv6YsLw2j/7NPb+Bf0wpekYCieYZyjkTLctwSg1RmqUi7kAQAFML1tBJuB3xY4Xkcxl6js1CrSy7tIXSxWlYAPYkSIv3BIvbGoPkqXMfLSSZJ0iSYNzbe+J+Gm8Ypx4Cp5mjMKNrcT+J5qs5FMgKF/1CDMxvHrYQf5geuOkr+Y9NSdMnS0Hp7+1vl64cHylPm5FuL8ov799sD63DqJ3pUzefgX9MNOIatotctIRPaGVpj4REbkmcS57K+ZTKH5YvUKKhRCgWHQYlVB2GBCUbiy1z//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6147" name="Picture 3" descr="C:\Users\Jancy Tom\Downloads\download (2).jpg"/>
          <p:cNvPicPr>
            <a:picLocks noChangeAspect="1" noChangeArrowheads="1"/>
          </p:cNvPicPr>
          <p:nvPr/>
        </p:nvPicPr>
        <p:blipFill>
          <a:blip r:embed="rId4" cstate="print"/>
          <a:srcRect/>
          <a:stretch>
            <a:fillRect/>
          </a:stretch>
        </p:blipFill>
        <p:spPr bwMode="auto">
          <a:xfrm>
            <a:off x="533400" y="3352800"/>
            <a:ext cx="4800600" cy="307433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78" name="Google Shape;78;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536</Words>
  <Application>Microsoft Office PowerPoint</Application>
  <PresentationFormat>On-screen Show (4:3)</PresentationFormat>
  <Paragraphs>41</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Unicode MS</vt:lpstr>
      <vt:lpstr>Calibri</vt:lpstr>
      <vt:lpstr>Calibri Light</vt:lpstr>
      <vt:lpstr>Century Gothic</vt:lpstr>
      <vt:lpstr>Office Theme</vt:lpstr>
      <vt:lpstr>PowerPoint Presentation</vt:lpstr>
      <vt:lpstr>      The Conquest of Bengal The province of Bengal included present day Bihar, Jharkhand and Odisha. It was one of the richest provinces of the Sub- Continent known for its textiles and silk. The Battle of Plassey   </vt:lpstr>
      <vt:lpstr>       The Battle of Buxar Reasons of the War In1763, Mir-Qasim went to Awadh and entered into an alliance with nawab Shujauddaula and the Mughal emperor Shah Alam, who was a refugee after the third battle of Panipat. In 1764, the combined forces of Mir-Qasim, Shujauddaula, and Shah Alam met the British at the Battle of Buxar.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Jancy Tom</dc:creator>
  <cp:lastModifiedBy>Jancy Tom</cp:lastModifiedBy>
  <cp:revision>8</cp:revision>
  <dcterms:created xsi:type="dcterms:W3CDTF">2006-08-16T00:00:00Z</dcterms:created>
  <dcterms:modified xsi:type="dcterms:W3CDTF">2021-04-28T05:40:08Z</dcterms:modified>
</cp:coreProperties>
</file>