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5143500" cx="9144000"/>
  <p:notesSz cx="9144000" cy="51435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http://customooxmlschemas.google.com/">
      <go:slidesCustomData xmlns:go="http://customooxmlschemas.google.com/" r:id="rId11" roundtripDataSignature="AMtx7mjdrwR7YwaOQMdSV70knKqKsmOXt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2443150"/>
            <a:ext cx="7315200" cy="23145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1: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1: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2: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2: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3:notes"/>
          <p:cNvSpPr txBox="1"/>
          <p:nvPr>
            <p:ph idx="1" type="body"/>
          </p:nvPr>
        </p:nvSpPr>
        <p:spPr>
          <a:xfrm>
            <a:off x="914400" y="2443150"/>
            <a:ext cx="7315200" cy="231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3:notes"/>
          <p:cNvSpPr/>
          <p:nvPr>
            <p:ph idx="2" type="sldImg"/>
          </p:nvPr>
        </p:nvSpPr>
        <p:spPr>
          <a:xfrm>
            <a:off x="1524300" y="385750"/>
            <a:ext cx="6096300" cy="19287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deb10a85f5_0_18:notes"/>
          <p:cNvSpPr/>
          <p:nvPr>
            <p:ph idx="2" type="sldImg"/>
          </p:nvPr>
        </p:nvSpPr>
        <p:spPr>
          <a:xfrm>
            <a:off x="1524300" y="385750"/>
            <a:ext cx="6096300" cy="1928700"/>
          </a:xfrm>
          <a:custGeom>
            <a:rect b="b" l="l" r="r" t="t"/>
            <a:pathLst>
              <a:path extrusionOk="0" h="120000" w="120000">
                <a:moveTo>
                  <a:pt x="0" y="0"/>
                </a:moveTo>
                <a:lnTo>
                  <a:pt x="120000" y="0"/>
                </a:lnTo>
                <a:lnTo>
                  <a:pt x="120000" y="120000"/>
                </a:lnTo>
                <a:lnTo>
                  <a:pt x="0" y="120000"/>
                </a:lnTo>
                <a:close/>
              </a:path>
            </a:pathLst>
          </a:custGeom>
        </p:spPr>
      </p:sp>
      <p:sp>
        <p:nvSpPr>
          <p:cNvPr id="68" name="Google Shape;68;gdeb10a85f5_0_18:notes"/>
          <p:cNvSpPr txBox="1"/>
          <p:nvPr>
            <p:ph idx="1" type="body"/>
          </p:nvPr>
        </p:nvSpPr>
        <p:spPr>
          <a:xfrm>
            <a:off x="914400" y="2443150"/>
            <a:ext cx="7315200" cy="231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5: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5: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7"/>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7"/>
          <p:cNvSpPr txBox="1"/>
          <p:nvPr>
            <p:ph idx="1" type="body"/>
          </p:nvPr>
        </p:nvSpPr>
        <p:spPr>
          <a:xfrm>
            <a:off x="650240" y="1572590"/>
            <a:ext cx="7843519" cy="167132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a:solidFill>
                  <a:schemeClr val="dk1"/>
                </a:solidFill>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 name="Google Shape;14;p7"/>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7"/>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7"/>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bg>
      <p:bgPr>
        <a:solidFill>
          <a:schemeClr val="lt1"/>
        </a:solidFill>
      </p:bgPr>
    </p:bg>
    <p:spTree>
      <p:nvGrpSpPr>
        <p:cNvPr id="17" name="Shape 17"/>
        <p:cNvGrpSpPr/>
        <p:nvPr/>
      </p:nvGrpSpPr>
      <p:grpSpPr>
        <a:xfrm>
          <a:off x="0" y="0"/>
          <a:ext cx="0" cy="0"/>
          <a:chOff x="0" y="0"/>
          <a:chExt cx="0" cy="0"/>
        </a:xfrm>
      </p:grpSpPr>
      <p:pic>
        <p:nvPicPr>
          <p:cNvPr id="18" name="Google Shape;18;p8"/>
          <p:cNvPicPr preferRelativeResize="0"/>
          <p:nvPr/>
        </p:nvPicPr>
        <p:blipFill rotWithShape="1">
          <a:blip r:embed="rId2">
            <a:alphaModFix/>
          </a:blip>
          <a:srcRect b="0" l="0" r="0" t="0"/>
          <a:stretch/>
        </p:blipFill>
        <p:spPr>
          <a:xfrm>
            <a:off x="7787513" y="4378871"/>
            <a:ext cx="1232522" cy="611873"/>
          </a:xfrm>
          <a:prstGeom prst="rect">
            <a:avLst/>
          </a:prstGeom>
          <a:noFill/>
          <a:ln>
            <a:noFill/>
          </a:ln>
        </p:spPr>
      </p:pic>
      <p:sp>
        <p:nvSpPr>
          <p:cNvPr id="19" name="Google Shape;19;p8"/>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8"/>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8"/>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8"/>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3" name="Shape 23"/>
        <p:cNvGrpSpPr/>
        <p:nvPr/>
      </p:nvGrpSpPr>
      <p:grpSpPr>
        <a:xfrm>
          <a:off x="0" y="0"/>
          <a:ext cx="0" cy="0"/>
          <a:chOff x="0" y="0"/>
          <a:chExt cx="0" cy="0"/>
        </a:xfrm>
      </p:grpSpPr>
      <p:sp>
        <p:nvSpPr>
          <p:cNvPr id="24" name="Google Shape;24;p9"/>
          <p:cNvSpPr txBox="1"/>
          <p:nvPr>
            <p:ph type="ctrTitle"/>
          </p:nvPr>
        </p:nvSpPr>
        <p:spPr>
          <a:xfrm>
            <a:off x="685800" y="1594485"/>
            <a:ext cx="7772400" cy="108013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9"/>
          <p:cNvSpPr txBox="1"/>
          <p:nvPr>
            <p:ph idx="1" type="subTitle"/>
          </p:nvPr>
        </p:nvSpPr>
        <p:spPr>
          <a:xfrm>
            <a:off x="1371600" y="2880360"/>
            <a:ext cx="6400800" cy="12858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9"/>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9"/>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9"/>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9" name="Shape 29"/>
        <p:cNvGrpSpPr/>
        <p:nvPr/>
      </p:nvGrpSpPr>
      <p:grpSpPr>
        <a:xfrm>
          <a:off x="0" y="0"/>
          <a:ext cx="0" cy="0"/>
          <a:chOff x="0" y="0"/>
          <a:chExt cx="0" cy="0"/>
        </a:xfrm>
      </p:grpSpPr>
      <p:sp>
        <p:nvSpPr>
          <p:cNvPr id="30" name="Google Shape;30;p10"/>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0"/>
          <p:cNvSpPr txBox="1"/>
          <p:nvPr>
            <p:ph idx="1" type="body"/>
          </p:nvPr>
        </p:nvSpPr>
        <p:spPr>
          <a:xfrm>
            <a:off x="457200" y="1183005"/>
            <a:ext cx="3977640" cy="33947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2" name="Google Shape;32;p10"/>
          <p:cNvSpPr txBox="1"/>
          <p:nvPr>
            <p:ph idx="2" type="body"/>
          </p:nvPr>
        </p:nvSpPr>
        <p:spPr>
          <a:xfrm>
            <a:off x="4709160" y="1183005"/>
            <a:ext cx="3977640" cy="33947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3" name="Google Shape;33;p10"/>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0"/>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0"/>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36" name="Shape 36"/>
        <p:cNvGrpSpPr/>
        <p:nvPr/>
      </p:nvGrpSpPr>
      <p:grpSpPr>
        <a:xfrm>
          <a:off x="0" y="0"/>
          <a:ext cx="0" cy="0"/>
          <a:chOff x="0" y="0"/>
          <a:chExt cx="0" cy="0"/>
        </a:xfrm>
      </p:grpSpPr>
      <p:sp>
        <p:nvSpPr>
          <p:cNvPr id="37" name="Google Shape;37;p11"/>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1"/>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1"/>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40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6"/>
          <p:cNvSpPr txBox="1"/>
          <p:nvPr>
            <p:ph idx="1" type="body"/>
          </p:nvPr>
        </p:nvSpPr>
        <p:spPr>
          <a:xfrm>
            <a:off x="650240" y="1572590"/>
            <a:ext cx="7843519" cy="1671320"/>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8" name="Google Shape;8;p6"/>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marR="0" rtl="0" algn="ctr">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6"/>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6"/>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marR="0" rtl="0" algn="r">
              <a:spcBef>
                <a:spcPts val="0"/>
              </a:spcBef>
              <a:buNone/>
              <a:defRPr b="0" i="0" sz="1800" u="none" cap="none" strike="noStrike">
                <a:solidFill>
                  <a:srgbClr val="888888"/>
                </a:solidFill>
                <a:latin typeface="Calibri"/>
                <a:ea typeface="Calibri"/>
                <a:cs typeface="Calibri"/>
                <a:sym typeface="Calibri"/>
              </a:defRPr>
            </a:lvl1pPr>
            <a:lvl2pPr indent="0" lvl="1" marL="0" marR="0" rtl="0" algn="r">
              <a:spcBef>
                <a:spcPts val="0"/>
              </a:spcBef>
              <a:buNone/>
              <a:defRPr b="0" i="0" sz="1800" u="none" cap="none" strike="noStrike">
                <a:solidFill>
                  <a:srgbClr val="888888"/>
                </a:solidFill>
                <a:latin typeface="Calibri"/>
                <a:ea typeface="Calibri"/>
                <a:cs typeface="Calibri"/>
                <a:sym typeface="Calibri"/>
              </a:defRPr>
            </a:lvl2pPr>
            <a:lvl3pPr indent="0" lvl="2" marL="0" marR="0" rtl="0" algn="r">
              <a:spcBef>
                <a:spcPts val="0"/>
              </a:spcBef>
              <a:buNone/>
              <a:defRPr b="0" i="0" sz="1800" u="none" cap="none" strike="noStrike">
                <a:solidFill>
                  <a:srgbClr val="888888"/>
                </a:solidFill>
                <a:latin typeface="Calibri"/>
                <a:ea typeface="Calibri"/>
                <a:cs typeface="Calibri"/>
                <a:sym typeface="Calibri"/>
              </a:defRPr>
            </a:lvl3pPr>
            <a:lvl4pPr indent="0" lvl="3" marL="0" marR="0" rtl="0" algn="r">
              <a:spcBef>
                <a:spcPts val="0"/>
              </a:spcBef>
              <a:buNone/>
              <a:defRPr b="0" i="0" sz="1800" u="none" cap="none" strike="noStrike">
                <a:solidFill>
                  <a:srgbClr val="888888"/>
                </a:solidFill>
                <a:latin typeface="Calibri"/>
                <a:ea typeface="Calibri"/>
                <a:cs typeface="Calibri"/>
                <a:sym typeface="Calibri"/>
              </a:defRPr>
            </a:lvl4pPr>
            <a:lvl5pPr indent="0" lvl="4" marL="0" marR="0" rtl="0" algn="r">
              <a:spcBef>
                <a:spcPts val="0"/>
              </a:spcBef>
              <a:buNone/>
              <a:defRPr b="0" i="0" sz="1800" u="none" cap="none" strike="noStrike">
                <a:solidFill>
                  <a:srgbClr val="888888"/>
                </a:solidFill>
                <a:latin typeface="Calibri"/>
                <a:ea typeface="Calibri"/>
                <a:cs typeface="Calibri"/>
                <a:sym typeface="Calibri"/>
              </a:defRPr>
            </a:lvl5pPr>
            <a:lvl6pPr indent="0" lvl="5" marL="0" marR="0" rtl="0" algn="r">
              <a:spcBef>
                <a:spcPts val="0"/>
              </a:spcBef>
              <a:buNone/>
              <a:defRPr b="0" i="0" sz="1800" u="none" cap="none" strike="noStrike">
                <a:solidFill>
                  <a:srgbClr val="888888"/>
                </a:solidFill>
                <a:latin typeface="Calibri"/>
                <a:ea typeface="Calibri"/>
                <a:cs typeface="Calibri"/>
                <a:sym typeface="Calibri"/>
              </a:defRPr>
            </a:lvl6pPr>
            <a:lvl7pPr indent="0" lvl="6" marL="0" marR="0" rtl="0" algn="r">
              <a:spcBef>
                <a:spcPts val="0"/>
              </a:spcBef>
              <a:buNone/>
              <a:defRPr b="0" i="0" sz="1800" u="none" cap="none" strike="noStrike">
                <a:solidFill>
                  <a:srgbClr val="888888"/>
                </a:solidFill>
                <a:latin typeface="Calibri"/>
                <a:ea typeface="Calibri"/>
                <a:cs typeface="Calibri"/>
                <a:sym typeface="Calibri"/>
              </a:defRPr>
            </a:lvl7pPr>
            <a:lvl8pPr indent="0" lvl="7" marL="0" marR="0" rtl="0" algn="r">
              <a:spcBef>
                <a:spcPts val="0"/>
              </a:spcBef>
              <a:buNone/>
              <a:defRPr b="0" i="0" sz="1800" u="none" cap="none" strike="noStrike">
                <a:solidFill>
                  <a:srgbClr val="888888"/>
                </a:solidFill>
                <a:latin typeface="Calibri"/>
                <a:ea typeface="Calibri"/>
                <a:cs typeface="Calibri"/>
                <a:sym typeface="Calibri"/>
              </a:defRPr>
            </a:lvl8pPr>
            <a:lvl9pPr indent="0" lvl="8" marL="0" marR="0" rtl="0" algn="r">
              <a:spcBef>
                <a:spcPts val="0"/>
              </a:spcBef>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2.png"/><Relationship Id="rId5"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6.png"/><Relationship Id="rId5"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3" name="Shape 43"/>
        <p:cNvGrpSpPr/>
        <p:nvPr/>
      </p:nvGrpSpPr>
      <p:grpSpPr>
        <a:xfrm>
          <a:off x="0" y="0"/>
          <a:ext cx="0" cy="0"/>
          <a:chOff x="0" y="0"/>
          <a:chExt cx="0" cy="0"/>
        </a:xfrm>
      </p:grpSpPr>
      <p:pic>
        <p:nvPicPr>
          <p:cNvPr id="44" name="Google Shape;44;p1"/>
          <p:cNvPicPr preferRelativeResize="0"/>
          <p:nvPr/>
        </p:nvPicPr>
        <p:blipFill rotWithShape="1">
          <a:blip r:embed="rId3">
            <a:alphaModFix/>
          </a:blip>
          <a:srcRect b="0" l="0" r="0" t="0"/>
          <a:stretch/>
        </p:blipFill>
        <p:spPr>
          <a:xfrm>
            <a:off x="0" y="4054362"/>
            <a:ext cx="9144000" cy="1089135"/>
          </a:xfrm>
          <a:prstGeom prst="rect">
            <a:avLst/>
          </a:prstGeom>
          <a:noFill/>
          <a:ln>
            <a:noFill/>
          </a:ln>
        </p:spPr>
      </p:pic>
      <p:pic>
        <p:nvPicPr>
          <p:cNvPr id="45" name="Google Shape;45;p1"/>
          <p:cNvPicPr preferRelativeResize="0"/>
          <p:nvPr/>
        </p:nvPicPr>
        <p:blipFill rotWithShape="1">
          <a:blip r:embed="rId4">
            <a:alphaModFix/>
          </a:blip>
          <a:srcRect b="0" l="0" r="0" t="0"/>
          <a:stretch/>
        </p:blipFill>
        <p:spPr>
          <a:xfrm>
            <a:off x="222669" y="214261"/>
            <a:ext cx="1578355" cy="783577"/>
          </a:xfrm>
          <a:prstGeom prst="rect">
            <a:avLst/>
          </a:prstGeom>
          <a:noFill/>
          <a:ln>
            <a:noFill/>
          </a:ln>
        </p:spPr>
      </p:pic>
      <p:sp>
        <p:nvSpPr>
          <p:cNvPr id="46" name="Google Shape;46;p1"/>
          <p:cNvSpPr txBox="1"/>
          <p:nvPr>
            <p:ph type="title"/>
          </p:nvPr>
        </p:nvSpPr>
        <p:spPr>
          <a:xfrm>
            <a:off x="2600705" y="1661286"/>
            <a:ext cx="4006850" cy="4826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3000">
                <a:solidFill>
                  <a:srgbClr val="FF0000"/>
                </a:solidFill>
                <a:latin typeface="Calibri"/>
                <a:ea typeface="Calibri"/>
                <a:cs typeface="Calibri"/>
                <a:sym typeface="Calibri"/>
              </a:rPr>
              <a:t>RURAL LIFE AND SOCIETY</a:t>
            </a:r>
            <a:endParaRPr sz="3000">
              <a:latin typeface="Calibri"/>
              <a:ea typeface="Calibri"/>
              <a:cs typeface="Calibri"/>
              <a:sym typeface="Calibri"/>
            </a:endParaRPr>
          </a:p>
        </p:txBody>
      </p:sp>
      <p:sp>
        <p:nvSpPr>
          <p:cNvPr id="47" name="Google Shape;47;p1"/>
          <p:cNvSpPr txBox="1"/>
          <p:nvPr/>
        </p:nvSpPr>
        <p:spPr>
          <a:xfrm>
            <a:off x="2301367" y="2639059"/>
            <a:ext cx="3611879" cy="756920"/>
          </a:xfrm>
          <a:prstGeom prst="rect">
            <a:avLst/>
          </a:prstGeom>
          <a:noFill/>
          <a:ln>
            <a:noFill/>
          </a:ln>
        </p:spPr>
        <p:txBody>
          <a:bodyPr anchorCtr="0" anchor="t" bIns="0" lIns="0" spcFirstLastPara="1" rIns="0" wrap="square" tIns="12050">
            <a:spAutoFit/>
          </a:bodyPr>
          <a:lstStyle/>
          <a:p>
            <a:pPr indent="0" lvl="0" marL="12700" marR="183515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SUBJECT : HISTORY  CHAPTER NUMBER:4</a:t>
            </a:r>
            <a:endParaRPr b="0" i="0" sz="1600" u="none" cap="none" strike="noStrike">
              <a:solidFill>
                <a:schemeClr val="dk1"/>
              </a:solidFill>
              <a:latin typeface="Calibri"/>
              <a:ea typeface="Calibri"/>
              <a:cs typeface="Calibri"/>
              <a:sym typeface="Calibri"/>
            </a:endParaRPr>
          </a:p>
          <a:p>
            <a:pPr indent="0" lvl="0" marL="1270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CHAPTER NAME :RURAL LIFE AND SOCIETY</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51" name="Shape 51"/>
        <p:cNvGrpSpPr/>
        <p:nvPr/>
      </p:nvGrpSpPr>
      <p:grpSpPr>
        <a:xfrm>
          <a:off x="0" y="0"/>
          <a:ext cx="0" cy="0"/>
          <a:chOff x="0" y="0"/>
          <a:chExt cx="0" cy="0"/>
        </a:xfrm>
      </p:grpSpPr>
      <p:sp>
        <p:nvSpPr>
          <p:cNvPr id="52" name="Google Shape;52;p2"/>
          <p:cNvSpPr txBox="1"/>
          <p:nvPr>
            <p:ph type="title"/>
          </p:nvPr>
        </p:nvSpPr>
        <p:spPr>
          <a:xfrm>
            <a:off x="99150" y="161125"/>
            <a:ext cx="4945200" cy="8742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1900">
                <a:solidFill>
                  <a:srgbClr val="FF0000"/>
                </a:solidFill>
                <a:latin typeface="Calibri"/>
                <a:ea typeface="Calibri"/>
                <a:cs typeface="Calibri"/>
                <a:sym typeface="Calibri"/>
              </a:rPr>
              <a:t>RURAL LIFE AND SOCIETY</a:t>
            </a:r>
            <a:endParaRPr sz="1900">
              <a:latin typeface="Calibri"/>
              <a:ea typeface="Calibri"/>
              <a:cs typeface="Calibri"/>
              <a:sym typeface="Calibri"/>
            </a:endParaRPr>
          </a:p>
          <a:p>
            <a:pPr indent="0" lvl="0" marL="12700" rtl="0" algn="l">
              <a:lnSpc>
                <a:spcPct val="100000"/>
              </a:lnSpc>
              <a:spcBef>
                <a:spcPts val="0"/>
              </a:spcBef>
              <a:spcAft>
                <a:spcPts val="0"/>
              </a:spcAft>
              <a:buNone/>
            </a:pPr>
            <a:r>
              <a:rPr lang="en-US" sz="1800">
                <a:latin typeface="Calibri"/>
                <a:ea typeface="Calibri"/>
                <a:cs typeface="Calibri"/>
                <a:sym typeface="Calibri"/>
              </a:rPr>
              <a:t>RYOTWARI SYSTEM</a:t>
            </a:r>
            <a:endParaRPr sz="1800">
              <a:latin typeface="Calibri"/>
              <a:ea typeface="Calibri"/>
              <a:cs typeface="Calibri"/>
              <a:sym typeface="Calibri"/>
            </a:endParaRPr>
          </a:p>
          <a:p>
            <a:pPr indent="0" lvl="0" marL="12700" rtl="0" algn="l">
              <a:lnSpc>
                <a:spcPct val="100000"/>
              </a:lnSpc>
              <a:spcBef>
                <a:spcPts val="0"/>
              </a:spcBef>
              <a:spcAft>
                <a:spcPts val="0"/>
              </a:spcAft>
              <a:buNone/>
            </a:pPr>
            <a:r>
              <a:t/>
            </a:r>
            <a:endParaRPr sz="1900">
              <a:latin typeface="Calibri"/>
              <a:ea typeface="Calibri"/>
              <a:cs typeface="Calibri"/>
              <a:sym typeface="Calibri"/>
            </a:endParaRPr>
          </a:p>
        </p:txBody>
      </p:sp>
      <p:sp>
        <p:nvSpPr>
          <p:cNvPr id="53" name="Google Shape;53;p2"/>
          <p:cNvSpPr txBox="1"/>
          <p:nvPr/>
        </p:nvSpPr>
        <p:spPr>
          <a:xfrm>
            <a:off x="99150" y="1035325"/>
            <a:ext cx="8254500" cy="2045400"/>
          </a:xfrm>
          <a:prstGeom prst="rect">
            <a:avLst/>
          </a:prstGeom>
          <a:noFill/>
          <a:ln>
            <a:noFill/>
          </a:ln>
        </p:spPr>
        <p:txBody>
          <a:bodyPr anchorCtr="0" anchor="t" bIns="0" lIns="0" spcFirstLastPara="1" rIns="0" wrap="square" tIns="12700">
            <a:spAutoFit/>
          </a:bodyPr>
          <a:lstStyle/>
          <a:p>
            <a:pPr indent="-355600" lvl="0" marL="355600" marR="110489" rtl="0" algn="l">
              <a:lnSpc>
                <a:spcPct val="150000"/>
              </a:lnSpc>
              <a:spcBef>
                <a:spcPts val="0"/>
              </a:spcBef>
              <a:spcAft>
                <a:spcPts val="0"/>
              </a:spcAft>
              <a:buClr>
                <a:srgbClr val="585858"/>
              </a:buClr>
              <a:buSzPts val="2000"/>
              <a:buFont typeface="Arial"/>
              <a:buChar char="●"/>
            </a:pPr>
            <a:r>
              <a:rPr b="0" i="0" lang="en-US" sz="1800" u="none" cap="none" strike="noStrike">
                <a:solidFill>
                  <a:schemeClr val="dk1"/>
                </a:solidFill>
                <a:latin typeface="Calibri"/>
                <a:ea typeface="Calibri"/>
                <a:cs typeface="Calibri"/>
                <a:sym typeface="Calibri"/>
              </a:rPr>
              <a:t>It was introduced in the Madras and Bombay Presidencies between 1792 and  1827.</a:t>
            </a:r>
            <a:endParaRPr b="0" i="0" sz="2550" u="none" cap="none" strike="noStrike">
              <a:solidFill>
                <a:schemeClr val="dk1"/>
              </a:solidFill>
              <a:latin typeface="Calibri"/>
              <a:ea typeface="Calibri"/>
              <a:cs typeface="Calibri"/>
              <a:sym typeface="Calibri"/>
            </a:endParaRPr>
          </a:p>
          <a:p>
            <a:pPr indent="-355600" lvl="0" marL="355600" marR="5080" rtl="0" algn="l">
              <a:lnSpc>
                <a:spcPct val="150000"/>
              </a:lnSpc>
              <a:spcBef>
                <a:spcPts val="5"/>
              </a:spcBef>
              <a:spcAft>
                <a:spcPts val="0"/>
              </a:spcAft>
              <a:buClr>
                <a:srgbClr val="585858"/>
              </a:buClr>
              <a:buSzPts val="2000"/>
              <a:buFont typeface="Arial"/>
              <a:buChar char="●"/>
            </a:pPr>
            <a:r>
              <a:rPr b="0" i="0" lang="en-US" sz="1800" u="none" cap="none" strike="noStrike">
                <a:solidFill>
                  <a:schemeClr val="dk1"/>
                </a:solidFill>
                <a:latin typeface="Calibri"/>
                <a:ea typeface="Calibri"/>
                <a:cs typeface="Calibri"/>
                <a:sym typeface="Calibri"/>
              </a:rPr>
              <a:t>According to this system the middlemen or the zamindars were removed and  settlement was made directly between the company and the cultivator (Ryot).  They had to pay the government about half the value of the crop. The revenue  amount was revised after 20-30 years depending on the fertility of the soil.</a:t>
            </a:r>
            <a:endParaRPr b="0" i="0" sz="1800" u="none" cap="none" strike="noStrike">
              <a:solidFill>
                <a:schemeClr val="dk1"/>
              </a:solidFill>
              <a:latin typeface="Calibri"/>
              <a:ea typeface="Calibri"/>
              <a:cs typeface="Calibri"/>
              <a:sym typeface="Calibri"/>
            </a:endParaRPr>
          </a:p>
        </p:txBody>
      </p:sp>
      <p:pic>
        <p:nvPicPr>
          <p:cNvPr id="54" name="Google Shape;54;p2"/>
          <p:cNvPicPr preferRelativeResize="0"/>
          <p:nvPr/>
        </p:nvPicPr>
        <p:blipFill rotWithShape="1">
          <a:blip r:embed="rId3">
            <a:alphaModFix/>
          </a:blip>
          <a:srcRect b="0" l="0" r="0" t="0"/>
          <a:stretch/>
        </p:blipFill>
        <p:spPr>
          <a:xfrm>
            <a:off x="7494270" y="4241230"/>
            <a:ext cx="1578355" cy="783577"/>
          </a:xfrm>
          <a:prstGeom prst="rect">
            <a:avLst/>
          </a:prstGeom>
          <a:noFill/>
          <a:ln>
            <a:noFill/>
          </a:ln>
        </p:spPr>
      </p:pic>
      <p:pic>
        <p:nvPicPr>
          <p:cNvPr id="55" name="Google Shape;55;p2"/>
          <p:cNvPicPr preferRelativeResize="0"/>
          <p:nvPr/>
        </p:nvPicPr>
        <p:blipFill>
          <a:blip r:embed="rId4">
            <a:alphaModFix/>
          </a:blip>
          <a:stretch>
            <a:fillRect/>
          </a:stretch>
        </p:blipFill>
        <p:spPr>
          <a:xfrm>
            <a:off x="189500" y="3222425"/>
            <a:ext cx="3305600" cy="1921075"/>
          </a:xfrm>
          <a:prstGeom prst="rect">
            <a:avLst/>
          </a:prstGeom>
          <a:noFill/>
          <a:ln>
            <a:noFill/>
          </a:ln>
        </p:spPr>
      </p:pic>
      <p:pic>
        <p:nvPicPr>
          <p:cNvPr id="56" name="Google Shape;56;p2"/>
          <p:cNvPicPr preferRelativeResize="0"/>
          <p:nvPr/>
        </p:nvPicPr>
        <p:blipFill>
          <a:blip r:embed="rId5">
            <a:alphaModFix/>
          </a:blip>
          <a:stretch>
            <a:fillRect/>
          </a:stretch>
        </p:blipFill>
        <p:spPr>
          <a:xfrm>
            <a:off x="3730575" y="3222425"/>
            <a:ext cx="3639880" cy="20451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0" name="Shape 60"/>
        <p:cNvGrpSpPr/>
        <p:nvPr/>
      </p:nvGrpSpPr>
      <p:grpSpPr>
        <a:xfrm>
          <a:off x="0" y="0"/>
          <a:ext cx="0" cy="0"/>
          <a:chOff x="0" y="0"/>
          <a:chExt cx="0" cy="0"/>
        </a:xfrm>
      </p:grpSpPr>
      <p:sp>
        <p:nvSpPr>
          <p:cNvPr id="61" name="Google Shape;61;p3"/>
          <p:cNvSpPr txBox="1"/>
          <p:nvPr>
            <p:ph type="title"/>
          </p:nvPr>
        </p:nvSpPr>
        <p:spPr>
          <a:xfrm>
            <a:off x="161125" y="123950"/>
            <a:ext cx="5131200" cy="5970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1900">
                <a:solidFill>
                  <a:srgbClr val="FF0000"/>
                </a:solidFill>
                <a:latin typeface="Calibri"/>
                <a:ea typeface="Calibri"/>
                <a:cs typeface="Calibri"/>
                <a:sym typeface="Calibri"/>
              </a:rPr>
              <a:t>RURAL LIFE AND SOCIETY</a:t>
            </a:r>
            <a:endParaRPr sz="1900">
              <a:latin typeface="Calibri"/>
              <a:ea typeface="Calibri"/>
              <a:cs typeface="Calibri"/>
              <a:sym typeface="Calibri"/>
            </a:endParaRPr>
          </a:p>
          <a:p>
            <a:pPr indent="0" lvl="0" marL="12700" rtl="0" algn="l">
              <a:lnSpc>
                <a:spcPct val="100000"/>
              </a:lnSpc>
              <a:spcBef>
                <a:spcPts val="0"/>
              </a:spcBef>
              <a:spcAft>
                <a:spcPts val="0"/>
              </a:spcAft>
              <a:buNone/>
            </a:pPr>
            <a:r>
              <a:rPr lang="en-US" sz="1900">
                <a:latin typeface="Calibri"/>
                <a:ea typeface="Calibri"/>
                <a:cs typeface="Calibri"/>
                <a:sym typeface="Calibri"/>
              </a:rPr>
              <a:t>The Mahalwari System</a:t>
            </a:r>
            <a:endParaRPr sz="1900">
              <a:latin typeface="Calibri"/>
              <a:ea typeface="Calibri"/>
              <a:cs typeface="Calibri"/>
              <a:sym typeface="Calibri"/>
            </a:endParaRPr>
          </a:p>
        </p:txBody>
      </p:sp>
      <p:sp>
        <p:nvSpPr>
          <p:cNvPr id="62" name="Google Shape;62;p3"/>
          <p:cNvSpPr txBox="1"/>
          <p:nvPr/>
        </p:nvSpPr>
        <p:spPr>
          <a:xfrm>
            <a:off x="74375" y="917150"/>
            <a:ext cx="8973300" cy="1953900"/>
          </a:xfrm>
          <a:prstGeom prst="rect">
            <a:avLst/>
          </a:prstGeom>
          <a:noFill/>
          <a:ln>
            <a:noFill/>
          </a:ln>
        </p:spPr>
        <p:txBody>
          <a:bodyPr anchorCtr="0" anchor="t" bIns="0" lIns="0" spcFirstLastPara="1" rIns="0" wrap="square" tIns="12700">
            <a:spAutoFit/>
          </a:bodyPr>
          <a:lstStyle/>
          <a:p>
            <a:pPr indent="-355600" lvl="0" marL="355600" marR="109220" rtl="0" algn="l">
              <a:lnSpc>
                <a:spcPct val="114999"/>
              </a:lnSpc>
              <a:spcBef>
                <a:spcPts val="0"/>
              </a:spcBef>
              <a:spcAft>
                <a:spcPts val="0"/>
              </a:spcAft>
              <a:buClr>
                <a:srgbClr val="585858"/>
              </a:buClr>
              <a:buSzPts val="2000"/>
              <a:buFont typeface="Arial"/>
              <a:buChar char="●"/>
            </a:pPr>
            <a:r>
              <a:rPr b="0" i="0" lang="en-US" sz="1800" u="none" cap="none" strike="noStrike">
                <a:solidFill>
                  <a:schemeClr val="dk1"/>
                </a:solidFill>
                <a:latin typeface="Calibri"/>
                <a:ea typeface="Calibri"/>
                <a:cs typeface="Calibri"/>
                <a:sym typeface="Calibri"/>
              </a:rPr>
              <a:t>It was </a:t>
            </a:r>
            <a:r>
              <a:rPr lang="en-US" sz="1800">
                <a:solidFill>
                  <a:schemeClr val="dk1"/>
                </a:solidFill>
                <a:latin typeface="Calibri"/>
                <a:ea typeface="Calibri"/>
                <a:cs typeface="Calibri"/>
                <a:sym typeface="Calibri"/>
              </a:rPr>
              <a:t>introduced</a:t>
            </a:r>
            <a:r>
              <a:rPr b="0" i="0" lang="en-US" sz="1800" u="none" cap="none" strike="noStrike">
                <a:solidFill>
                  <a:schemeClr val="dk1"/>
                </a:solidFill>
                <a:latin typeface="Calibri"/>
                <a:ea typeface="Calibri"/>
                <a:cs typeface="Calibri"/>
                <a:sym typeface="Calibri"/>
              </a:rPr>
              <a:t> in parts of Uttar Pradesh, parts of central India, the north west  province and parts of Punjab.</a:t>
            </a:r>
            <a:endParaRPr b="0" i="0" sz="2000" u="none" cap="none" strike="noStrike">
              <a:solidFill>
                <a:schemeClr val="dk1"/>
              </a:solidFill>
              <a:latin typeface="Calibri"/>
              <a:ea typeface="Calibri"/>
              <a:cs typeface="Calibri"/>
              <a:sym typeface="Calibri"/>
            </a:endParaRPr>
          </a:p>
          <a:p>
            <a:pPr indent="-355600" lvl="0" marL="355600" marR="5080" rtl="0" algn="l">
              <a:lnSpc>
                <a:spcPct val="114999"/>
              </a:lnSpc>
              <a:spcBef>
                <a:spcPts val="0"/>
              </a:spcBef>
              <a:spcAft>
                <a:spcPts val="0"/>
              </a:spcAft>
              <a:buClr>
                <a:srgbClr val="585858"/>
              </a:buClr>
              <a:buSzPts val="2000"/>
              <a:buFont typeface="Arial"/>
              <a:buChar char="●"/>
            </a:pPr>
            <a:r>
              <a:rPr b="0" i="0" lang="en-US" sz="1800" u="none" cap="none" strike="noStrike">
                <a:solidFill>
                  <a:schemeClr val="dk1"/>
                </a:solidFill>
                <a:latin typeface="Calibri"/>
                <a:ea typeface="Calibri"/>
                <a:cs typeface="Calibri"/>
                <a:sym typeface="Calibri"/>
              </a:rPr>
              <a:t>According to this system the settlement was made between landlords, village  headman and the government. The landlords and the village headman were  jointly responsible for the payment of the revenue to the company. The revenue  was fixed for a period of 20-30 years after which it was revised</a:t>
            </a:r>
            <a:r>
              <a:rPr b="1" i="0" lang="en-US" sz="1800" u="sng" cap="none" strike="noStrike">
                <a:solidFill>
                  <a:schemeClr val="dk1"/>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pic>
        <p:nvPicPr>
          <p:cNvPr id="63" name="Google Shape;63;p3"/>
          <p:cNvPicPr preferRelativeResize="0"/>
          <p:nvPr/>
        </p:nvPicPr>
        <p:blipFill rotWithShape="1">
          <a:blip r:embed="rId3">
            <a:alphaModFix/>
          </a:blip>
          <a:srcRect b="0" l="0" r="0" t="0"/>
          <a:stretch/>
        </p:blipFill>
        <p:spPr>
          <a:xfrm>
            <a:off x="7391400" y="4248150"/>
            <a:ext cx="1578355" cy="783577"/>
          </a:xfrm>
          <a:prstGeom prst="rect">
            <a:avLst/>
          </a:prstGeom>
          <a:noFill/>
          <a:ln>
            <a:noFill/>
          </a:ln>
        </p:spPr>
      </p:pic>
      <p:pic>
        <p:nvPicPr>
          <p:cNvPr id="64" name="Google Shape;64;p3"/>
          <p:cNvPicPr preferRelativeResize="0"/>
          <p:nvPr/>
        </p:nvPicPr>
        <p:blipFill>
          <a:blip r:embed="rId4">
            <a:alphaModFix/>
          </a:blip>
          <a:stretch>
            <a:fillRect/>
          </a:stretch>
        </p:blipFill>
        <p:spPr>
          <a:xfrm>
            <a:off x="152400" y="2933150"/>
            <a:ext cx="3094825" cy="2098575"/>
          </a:xfrm>
          <a:prstGeom prst="rect">
            <a:avLst/>
          </a:prstGeom>
          <a:noFill/>
          <a:ln>
            <a:noFill/>
          </a:ln>
        </p:spPr>
      </p:pic>
      <p:pic>
        <p:nvPicPr>
          <p:cNvPr id="65" name="Google Shape;65;p3"/>
          <p:cNvPicPr preferRelativeResize="0"/>
          <p:nvPr/>
        </p:nvPicPr>
        <p:blipFill>
          <a:blip r:embed="rId5">
            <a:alphaModFix/>
          </a:blip>
          <a:stretch>
            <a:fillRect/>
          </a:stretch>
        </p:blipFill>
        <p:spPr>
          <a:xfrm>
            <a:off x="3581850" y="2933150"/>
            <a:ext cx="3668650" cy="2144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gdeb10a85f5_0_18"/>
          <p:cNvSpPr txBox="1"/>
          <p:nvPr>
            <p:ph idx="1" type="body"/>
          </p:nvPr>
        </p:nvSpPr>
        <p:spPr>
          <a:xfrm>
            <a:off x="1041100" y="508150"/>
            <a:ext cx="6915900" cy="585000"/>
          </a:xfrm>
          <a:prstGeom prst="rect">
            <a:avLst/>
          </a:prstGeom>
        </p:spPr>
        <p:txBody>
          <a:bodyPr anchorCtr="0" anchor="t" bIns="0" lIns="0" spcFirstLastPara="1" rIns="0" wrap="square" tIns="0">
            <a:spAutoFit/>
          </a:bodyPr>
          <a:lstStyle/>
          <a:p>
            <a:pPr indent="0" lvl="0" marL="0" rtl="0" algn="ctr">
              <a:spcBef>
                <a:spcPts val="0"/>
              </a:spcBef>
              <a:spcAft>
                <a:spcPts val="0"/>
              </a:spcAft>
              <a:buNone/>
            </a:pPr>
            <a:r>
              <a:rPr lang="en-US" sz="2000">
                <a:solidFill>
                  <a:srgbClr val="FF0000"/>
                </a:solidFill>
              </a:rPr>
              <a:t>RURAL LIFE AND SOCIETY</a:t>
            </a:r>
            <a:endParaRPr sz="2000"/>
          </a:p>
          <a:p>
            <a:pPr indent="0" lvl="0" marL="0" rtl="0" algn="ctr">
              <a:spcBef>
                <a:spcPts val="0"/>
              </a:spcBef>
              <a:spcAft>
                <a:spcPts val="0"/>
              </a:spcAft>
              <a:buNone/>
            </a:pPr>
            <a:r>
              <a:rPr lang="en-US"/>
              <a:t>HOME ASSIGNMENT</a:t>
            </a:r>
            <a:endParaRPr/>
          </a:p>
        </p:txBody>
      </p:sp>
      <p:sp>
        <p:nvSpPr>
          <p:cNvPr id="71" name="Google Shape;71;gdeb10a85f5_0_18"/>
          <p:cNvSpPr txBox="1"/>
          <p:nvPr/>
        </p:nvSpPr>
        <p:spPr>
          <a:xfrm>
            <a:off x="463350" y="1412925"/>
            <a:ext cx="8217300" cy="212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100">
                <a:latin typeface="Calibri"/>
                <a:ea typeface="Calibri"/>
                <a:cs typeface="Calibri"/>
                <a:sym typeface="Calibri"/>
              </a:rPr>
              <a:t>1.What was Ryotwari System?</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2 . Who introduced Ryotwari System? Where was it introduced?</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3. What was Mahalwari System?</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4 Who introduced Mahalwari System? Where was it introduced?</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5 How was Ryotwari system differ from Permanent settlement System?</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p:txBody>
      </p:sp>
      <p:pic>
        <p:nvPicPr>
          <p:cNvPr id="72" name="Google Shape;72;gdeb10a85f5_0_18"/>
          <p:cNvPicPr preferRelativeResize="0"/>
          <p:nvPr/>
        </p:nvPicPr>
        <p:blipFill rotWithShape="1">
          <a:blip r:embed="rId3">
            <a:alphaModFix/>
          </a:blip>
          <a:srcRect b="0" l="0" r="0" t="0"/>
          <a:stretch/>
        </p:blipFill>
        <p:spPr>
          <a:xfrm>
            <a:off x="6891050" y="3941275"/>
            <a:ext cx="1995425" cy="10659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5"/>
          <p:cNvSpPr txBox="1"/>
          <p:nvPr>
            <p:ph type="title"/>
          </p:nvPr>
        </p:nvSpPr>
        <p:spPr>
          <a:xfrm>
            <a:off x="870762" y="1630893"/>
            <a:ext cx="7402474" cy="1428114"/>
          </a:xfrm>
          <a:prstGeom prst="rect">
            <a:avLst/>
          </a:prstGeom>
          <a:noFill/>
          <a:ln>
            <a:noFill/>
          </a:ln>
        </p:spPr>
        <p:txBody>
          <a:bodyPr anchorCtr="0" anchor="t" bIns="0" lIns="0" spcFirstLastPara="1" rIns="0" wrap="square" tIns="104125">
            <a:spAutoFit/>
          </a:bodyPr>
          <a:lstStyle/>
          <a:p>
            <a:pPr indent="0" lvl="0" marL="355600" rtl="0" algn="ctr">
              <a:lnSpc>
                <a:spcPct val="100000"/>
              </a:lnSpc>
              <a:spcBef>
                <a:spcPts val="0"/>
              </a:spcBef>
              <a:spcAft>
                <a:spcPts val="0"/>
              </a:spcAft>
              <a:buNone/>
            </a:pPr>
            <a:r>
              <a:rPr lang="en-US"/>
              <a:t>THANKING YOU</a:t>
            </a:r>
            <a:endParaRPr/>
          </a:p>
          <a:p>
            <a:pPr indent="0" lvl="0" marL="354965" rtl="0" algn="ctr">
              <a:lnSpc>
                <a:spcPct val="100000"/>
              </a:lnSpc>
              <a:spcBef>
                <a:spcPts val="725"/>
              </a:spcBef>
              <a:spcAft>
                <a:spcPts val="0"/>
              </a:spcAft>
              <a:buNone/>
            </a:pPr>
            <a:r>
              <a:rPr lang="en-US">
                <a:solidFill>
                  <a:srgbClr val="FF0000"/>
                </a:solidFill>
              </a:rPr>
              <a:t>ODM EDUCATIONAL GROUP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2021-03-27T07:28:02Z</dcterms:created>
  <dc:creator>Jancy Tom</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2020-09-27T00:00:00Z</vt:filetime>
  </property>
  <property fmtid="{D5CDD505-2E9C-101B-9397-08002B2CF9AE}" pid="3" name="Creator">
    <vt:lpwstr>Microsoft® Office PowerPoint® 2007</vt:lpwstr>
  </property>
  <property fmtid="{D5CDD505-2E9C-101B-9397-08002B2CF9AE}" pid="4" name="LastSaved">
    <vt:filetime>2021-03-27T00:00:00Z</vt:filetime>
  </property>
</Properties>
</file>