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Lst>
  <p:sldSz cy="5143500" cx="9144000"/>
  <p:notesSz cx="9144000" cy="51435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guide id="3" orient="horz" pos="576">
          <p15:clr>
            <a:srgbClr val="9AA0A6"/>
          </p15:clr>
        </p15:guide>
      </p15:sldGuideLst>
    </p:ext>
    <p:ext uri="http://customooxmlschemas.google.com/">
      <go:slidesCustomData xmlns:go="http://customooxmlschemas.google.com/" r:id="rId12" roundtripDataSignature="AMtx7mgrWvRN4M+WMiHNa94DPVN7WbnT2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 pos="576" orient="horz"/>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customschemas.google.com/relationships/presentationmetadata" Target="meta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14400" y="2443150"/>
            <a:ext cx="7315200" cy="23145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 name="Shape 40"/>
        <p:cNvGrpSpPr/>
        <p:nvPr/>
      </p:nvGrpSpPr>
      <p:grpSpPr>
        <a:xfrm>
          <a:off x="0" y="0"/>
          <a:ext cx="0" cy="0"/>
          <a:chOff x="0" y="0"/>
          <a:chExt cx="0" cy="0"/>
        </a:xfrm>
      </p:grpSpPr>
      <p:sp>
        <p:nvSpPr>
          <p:cNvPr id="41" name="Google Shape;41;p1: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1: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g106a7b3ddf0_0_0: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
        <p:nvSpPr>
          <p:cNvPr id="50" name="Google Shape;50;g106a7b3ddf0_0_0: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2: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2: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3: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3: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deb10a85f5_0_18:notes"/>
          <p:cNvSpPr/>
          <p:nvPr>
            <p:ph idx="2" type="sldImg"/>
          </p:nvPr>
        </p:nvSpPr>
        <p:spPr>
          <a:xfrm>
            <a:off x="1524300" y="385750"/>
            <a:ext cx="6096300" cy="1928700"/>
          </a:xfrm>
          <a:custGeom>
            <a:rect b="b" l="l" r="r" t="t"/>
            <a:pathLst>
              <a:path extrusionOk="0" h="120000" w="120000">
                <a:moveTo>
                  <a:pt x="0" y="0"/>
                </a:moveTo>
                <a:lnTo>
                  <a:pt x="120000" y="0"/>
                </a:lnTo>
                <a:lnTo>
                  <a:pt x="120000" y="120000"/>
                </a:lnTo>
                <a:lnTo>
                  <a:pt x="0" y="120000"/>
                </a:lnTo>
                <a:close/>
              </a:path>
            </a:pathLst>
          </a:custGeom>
        </p:spPr>
      </p:sp>
      <p:sp>
        <p:nvSpPr>
          <p:cNvPr id="75" name="Google Shape;75;gdeb10a85f5_0_18:notes"/>
          <p:cNvSpPr txBox="1"/>
          <p:nvPr>
            <p:ph idx="1" type="body"/>
          </p:nvPr>
        </p:nvSpPr>
        <p:spPr>
          <a:xfrm>
            <a:off x="914400" y="2443150"/>
            <a:ext cx="7315200" cy="2314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5:notes"/>
          <p:cNvSpPr txBox="1"/>
          <p:nvPr>
            <p:ph idx="1" type="body"/>
          </p:nvPr>
        </p:nvSpPr>
        <p:spPr>
          <a:xfrm>
            <a:off x="914400" y="2443150"/>
            <a:ext cx="7315200" cy="23145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5:notes"/>
          <p:cNvSpPr/>
          <p:nvPr>
            <p:ph idx="2" type="sldImg"/>
          </p:nvPr>
        </p:nvSpPr>
        <p:spPr>
          <a:xfrm>
            <a:off x="1524300" y="385750"/>
            <a:ext cx="6096300" cy="19288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 name="Shape 11"/>
        <p:cNvGrpSpPr/>
        <p:nvPr/>
      </p:nvGrpSpPr>
      <p:grpSpPr>
        <a:xfrm>
          <a:off x="0" y="0"/>
          <a:ext cx="0" cy="0"/>
          <a:chOff x="0" y="0"/>
          <a:chExt cx="0" cy="0"/>
        </a:xfrm>
      </p:grpSpPr>
      <p:sp>
        <p:nvSpPr>
          <p:cNvPr id="12" name="Google Shape;12;p7"/>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7"/>
          <p:cNvSpPr txBox="1"/>
          <p:nvPr>
            <p:ph idx="1" type="body"/>
          </p:nvPr>
        </p:nvSpPr>
        <p:spPr>
          <a:xfrm>
            <a:off x="650240" y="1572590"/>
            <a:ext cx="7843519" cy="167132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0" i="0">
                <a:solidFill>
                  <a:schemeClr val="dk1"/>
                </a:solidFil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14" name="Google Shape;14;p7"/>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7"/>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7"/>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p:cSld name="Title Only">
    <p:bg>
      <p:bgPr>
        <a:solidFill>
          <a:schemeClr val="lt1"/>
        </a:solidFill>
      </p:bgPr>
    </p:bg>
    <p:spTree>
      <p:nvGrpSpPr>
        <p:cNvPr id="17" name="Shape 17"/>
        <p:cNvGrpSpPr/>
        <p:nvPr/>
      </p:nvGrpSpPr>
      <p:grpSpPr>
        <a:xfrm>
          <a:off x="0" y="0"/>
          <a:ext cx="0" cy="0"/>
          <a:chOff x="0" y="0"/>
          <a:chExt cx="0" cy="0"/>
        </a:xfrm>
      </p:grpSpPr>
      <p:pic>
        <p:nvPicPr>
          <p:cNvPr id="18" name="Google Shape;18;p8"/>
          <p:cNvPicPr preferRelativeResize="0"/>
          <p:nvPr/>
        </p:nvPicPr>
        <p:blipFill rotWithShape="1">
          <a:blip r:embed="rId2">
            <a:alphaModFix/>
          </a:blip>
          <a:srcRect b="0" l="0" r="0" t="0"/>
          <a:stretch/>
        </p:blipFill>
        <p:spPr>
          <a:xfrm>
            <a:off x="7787513" y="4378871"/>
            <a:ext cx="1232522" cy="611873"/>
          </a:xfrm>
          <a:prstGeom prst="rect">
            <a:avLst/>
          </a:prstGeom>
          <a:noFill/>
          <a:ln>
            <a:noFill/>
          </a:ln>
        </p:spPr>
      </p:pic>
      <p:sp>
        <p:nvSpPr>
          <p:cNvPr id="19" name="Google Shape;19;p8"/>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8"/>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8"/>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3" name="Shape 23"/>
        <p:cNvGrpSpPr/>
        <p:nvPr/>
      </p:nvGrpSpPr>
      <p:grpSpPr>
        <a:xfrm>
          <a:off x="0" y="0"/>
          <a:ext cx="0" cy="0"/>
          <a:chOff x="0" y="0"/>
          <a:chExt cx="0" cy="0"/>
        </a:xfrm>
      </p:grpSpPr>
      <p:sp>
        <p:nvSpPr>
          <p:cNvPr id="24" name="Google Shape;24;p9"/>
          <p:cNvSpPr txBox="1"/>
          <p:nvPr>
            <p:ph type="ctrTitle"/>
          </p:nvPr>
        </p:nvSpPr>
        <p:spPr>
          <a:xfrm>
            <a:off x="685800" y="1594485"/>
            <a:ext cx="7772400" cy="108013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9"/>
          <p:cNvSpPr txBox="1"/>
          <p:nvPr>
            <p:ph idx="1" type="subTitle"/>
          </p:nvPr>
        </p:nvSpPr>
        <p:spPr>
          <a:xfrm>
            <a:off x="1371600" y="2880360"/>
            <a:ext cx="6400800" cy="12858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9"/>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9"/>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9" name="Shape 29"/>
        <p:cNvGrpSpPr/>
        <p:nvPr/>
      </p:nvGrpSpPr>
      <p:grpSpPr>
        <a:xfrm>
          <a:off x="0" y="0"/>
          <a:ext cx="0" cy="0"/>
          <a:chOff x="0" y="0"/>
          <a:chExt cx="0" cy="0"/>
        </a:xfrm>
      </p:grpSpPr>
      <p:sp>
        <p:nvSpPr>
          <p:cNvPr id="30" name="Google Shape;30;p10"/>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40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0"/>
          <p:cNvSpPr txBox="1"/>
          <p:nvPr>
            <p:ph idx="1" type="body"/>
          </p:nvPr>
        </p:nvSpPr>
        <p:spPr>
          <a:xfrm>
            <a:off x="45720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2" name="Google Shape;32;p10"/>
          <p:cNvSpPr txBox="1"/>
          <p:nvPr>
            <p:ph idx="2" type="body"/>
          </p:nvPr>
        </p:nvSpPr>
        <p:spPr>
          <a:xfrm>
            <a:off x="4709160" y="1183005"/>
            <a:ext cx="3977640" cy="339471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33" name="Google Shape;33;p10"/>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0"/>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0"/>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36" name="Shape 36"/>
        <p:cNvGrpSpPr/>
        <p:nvPr/>
      </p:nvGrpSpPr>
      <p:grpSpPr>
        <a:xfrm>
          <a:off x="0" y="0"/>
          <a:ext cx="0" cy="0"/>
          <a:chOff x="0" y="0"/>
          <a:chExt cx="0" cy="0"/>
        </a:xfrm>
      </p:grpSpPr>
      <p:sp>
        <p:nvSpPr>
          <p:cNvPr id="37" name="Google Shape;37;p11"/>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11"/>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11"/>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algn="r">
              <a:spcBef>
                <a:spcPts val="0"/>
              </a:spcBef>
              <a:buNone/>
              <a:defRPr>
                <a:solidFill>
                  <a:srgbClr val="888888"/>
                </a:solidFill>
              </a:defRPr>
            </a:lvl1pPr>
            <a:lvl2pPr indent="0" lvl="1" marL="0" algn="r">
              <a:spcBef>
                <a:spcPts val="0"/>
              </a:spcBef>
              <a:buNone/>
              <a:defRPr>
                <a:solidFill>
                  <a:srgbClr val="888888"/>
                </a:solidFill>
              </a:defRPr>
            </a:lvl2pPr>
            <a:lvl3pPr indent="0" lvl="2" marL="0" algn="r">
              <a:spcBef>
                <a:spcPts val="0"/>
              </a:spcBef>
              <a:buNone/>
              <a:defRPr>
                <a:solidFill>
                  <a:srgbClr val="888888"/>
                </a:solidFill>
              </a:defRPr>
            </a:lvl3pPr>
            <a:lvl4pPr indent="0" lvl="3" marL="0" algn="r">
              <a:spcBef>
                <a:spcPts val="0"/>
              </a:spcBef>
              <a:buNone/>
              <a:defRPr>
                <a:solidFill>
                  <a:srgbClr val="888888"/>
                </a:solidFill>
              </a:defRPr>
            </a:lvl4pPr>
            <a:lvl5pPr indent="0" lvl="4" marL="0" algn="r">
              <a:spcBef>
                <a:spcPts val="0"/>
              </a:spcBef>
              <a:buNone/>
              <a:defRPr>
                <a:solidFill>
                  <a:srgbClr val="888888"/>
                </a:solidFill>
              </a:defRPr>
            </a:lvl5pPr>
            <a:lvl6pPr indent="0" lvl="5" marL="0" algn="r">
              <a:spcBef>
                <a:spcPts val="0"/>
              </a:spcBef>
              <a:buNone/>
              <a:defRPr>
                <a:solidFill>
                  <a:srgbClr val="888888"/>
                </a:solidFill>
              </a:defRPr>
            </a:lvl6pPr>
            <a:lvl7pPr indent="0" lvl="6" marL="0" algn="r">
              <a:spcBef>
                <a:spcPts val="0"/>
              </a:spcBef>
              <a:buNone/>
              <a:defRPr>
                <a:solidFill>
                  <a:srgbClr val="888888"/>
                </a:solidFill>
              </a:defRPr>
            </a:lvl7pPr>
            <a:lvl8pPr indent="0" lvl="7" marL="0" algn="r">
              <a:spcBef>
                <a:spcPts val="0"/>
              </a:spcBef>
              <a:buNone/>
              <a:defRPr>
                <a:solidFill>
                  <a:srgbClr val="888888"/>
                </a:solidFill>
              </a:defRPr>
            </a:lvl8pPr>
            <a:lvl9pPr indent="0" lvl="8" marL="0" algn="r">
              <a:spcBef>
                <a:spcPts val="0"/>
              </a:spcBef>
              <a:buNone/>
              <a:defRPr>
                <a:solidFill>
                  <a:srgbClr val="888888"/>
                </a:solidFill>
              </a:defRPr>
            </a:lvl9pPr>
          </a:lstStyle>
          <a:p>
            <a:pPr indent="0" lvl="0" marL="0" rtl="0" algn="r">
              <a:spcBef>
                <a:spcPts val="0"/>
              </a:spcBef>
              <a:spcAft>
                <a:spcPts val="0"/>
              </a:spcAft>
              <a:buNone/>
            </a:pPr>
            <a:fld id="{00000000-1234-1234-1234-123412341234}" type="slidenum">
              <a:rPr lang="en-US"/>
              <a:t>‹#›</a:t>
            </a:fld>
            <a:endParaRPr b="0" i="0" sz="1800" u="none" cap="none" strike="noStrike">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870762" y="1630893"/>
            <a:ext cx="7402474" cy="1428114"/>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40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
          <p:cNvSpPr txBox="1"/>
          <p:nvPr>
            <p:ph idx="1" type="body"/>
          </p:nvPr>
        </p:nvSpPr>
        <p:spPr>
          <a:xfrm>
            <a:off x="650240" y="1572590"/>
            <a:ext cx="7843519" cy="1671320"/>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8" name="Google Shape;8;p6"/>
          <p:cNvSpPr txBox="1"/>
          <p:nvPr>
            <p:ph idx="11" type="ftr"/>
          </p:nvPr>
        </p:nvSpPr>
        <p:spPr>
          <a:xfrm>
            <a:off x="3108960" y="4783455"/>
            <a:ext cx="2926080" cy="257175"/>
          </a:xfrm>
          <a:prstGeom prst="rect">
            <a:avLst/>
          </a:prstGeom>
          <a:noFill/>
          <a:ln>
            <a:noFill/>
          </a:ln>
        </p:spPr>
        <p:txBody>
          <a:bodyPr anchorCtr="0" anchor="t" bIns="0" lIns="0" spcFirstLastPara="1" rIns="0" wrap="square" tIns="0">
            <a:sp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0" type="dt"/>
          </p:nvPr>
        </p:nvSpPr>
        <p:spPr>
          <a:xfrm>
            <a:off x="457200" y="4783455"/>
            <a:ext cx="2103120" cy="257175"/>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6583680" y="4783455"/>
            <a:ext cx="2103120" cy="257175"/>
          </a:xfrm>
          <a:prstGeom prst="rect">
            <a:avLst/>
          </a:prstGeom>
          <a:noFill/>
          <a:ln>
            <a:noFill/>
          </a:ln>
        </p:spPr>
        <p:txBody>
          <a:bodyPr anchorCtr="0" anchor="t" bIns="0" lIns="0" spcFirstLastPara="1" rIns="0" wrap="square" tIns="0">
            <a:spAutoFit/>
          </a:bodyPr>
          <a:lstStyle>
            <a:lvl1pPr indent="0" lvl="0" marL="0" marR="0" rtl="0" algn="r">
              <a:spcBef>
                <a:spcPts val="0"/>
              </a:spcBef>
              <a:buNone/>
              <a:defRPr b="0" i="0" sz="1800" u="none" cap="none" strike="noStrike">
                <a:solidFill>
                  <a:srgbClr val="888888"/>
                </a:solidFill>
                <a:latin typeface="Calibri"/>
                <a:ea typeface="Calibri"/>
                <a:cs typeface="Calibri"/>
                <a:sym typeface="Calibri"/>
              </a:defRPr>
            </a:lvl1pPr>
            <a:lvl2pPr indent="0" lvl="1" marL="0" marR="0" rtl="0" algn="r">
              <a:spcBef>
                <a:spcPts val="0"/>
              </a:spcBef>
              <a:buNone/>
              <a:defRPr b="0" i="0" sz="1800" u="none" cap="none" strike="noStrike">
                <a:solidFill>
                  <a:srgbClr val="888888"/>
                </a:solidFill>
                <a:latin typeface="Calibri"/>
                <a:ea typeface="Calibri"/>
                <a:cs typeface="Calibri"/>
                <a:sym typeface="Calibri"/>
              </a:defRPr>
            </a:lvl2pPr>
            <a:lvl3pPr indent="0" lvl="2" marL="0" marR="0" rtl="0" algn="r">
              <a:spcBef>
                <a:spcPts val="0"/>
              </a:spcBef>
              <a:buNone/>
              <a:defRPr b="0" i="0" sz="1800" u="none" cap="none" strike="noStrike">
                <a:solidFill>
                  <a:srgbClr val="888888"/>
                </a:solidFill>
                <a:latin typeface="Calibri"/>
                <a:ea typeface="Calibri"/>
                <a:cs typeface="Calibri"/>
                <a:sym typeface="Calibri"/>
              </a:defRPr>
            </a:lvl3pPr>
            <a:lvl4pPr indent="0" lvl="3" marL="0" marR="0" rtl="0" algn="r">
              <a:spcBef>
                <a:spcPts val="0"/>
              </a:spcBef>
              <a:buNone/>
              <a:defRPr b="0" i="0" sz="1800" u="none" cap="none" strike="noStrike">
                <a:solidFill>
                  <a:srgbClr val="888888"/>
                </a:solidFill>
                <a:latin typeface="Calibri"/>
                <a:ea typeface="Calibri"/>
                <a:cs typeface="Calibri"/>
                <a:sym typeface="Calibri"/>
              </a:defRPr>
            </a:lvl4pPr>
            <a:lvl5pPr indent="0" lvl="4" marL="0" marR="0" rtl="0" algn="r">
              <a:spcBef>
                <a:spcPts val="0"/>
              </a:spcBef>
              <a:buNone/>
              <a:defRPr b="0" i="0" sz="1800" u="none" cap="none" strike="noStrike">
                <a:solidFill>
                  <a:srgbClr val="888888"/>
                </a:solidFill>
                <a:latin typeface="Calibri"/>
                <a:ea typeface="Calibri"/>
                <a:cs typeface="Calibri"/>
                <a:sym typeface="Calibri"/>
              </a:defRPr>
            </a:lvl5pPr>
            <a:lvl6pPr indent="0" lvl="5" marL="0" marR="0" rtl="0" algn="r">
              <a:spcBef>
                <a:spcPts val="0"/>
              </a:spcBef>
              <a:buNone/>
              <a:defRPr b="0" i="0" sz="1800" u="none" cap="none" strike="noStrike">
                <a:solidFill>
                  <a:srgbClr val="888888"/>
                </a:solidFill>
                <a:latin typeface="Calibri"/>
                <a:ea typeface="Calibri"/>
                <a:cs typeface="Calibri"/>
                <a:sym typeface="Calibri"/>
              </a:defRPr>
            </a:lvl6pPr>
            <a:lvl7pPr indent="0" lvl="6" marL="0" marR="0" rtl="0" algn="r">
              <a:spcBef>
                <a:spcPts val="0"/>
              </a:spcBef>
              <a:buNone/>
              <a:defRPr b="0" i="0" sz="1800" u="none" cap="none" strike="noStrike">
                <a:solidFill>
                  <a:srgbClr val="888888"/>
                </a:solidFill>
                <a:latin typeface="Calibri"/>
                <a:ea typeface="Calibri"/>
                <a:cs typeface="Calibri"/>
                <a:sym typeface="Calibri"/>
              </a:defRPr>
            </a:lvl7pPr>
            <a:lvl8pPr indent="0" lvl="7" marL="0" marR="0" rtl="0" algn="r">
              <a:spcBef>
                <a:spcPts val="0"/>
              </a:spcBef>
              <a:buNone/>
              <a:defRPr b="0" i="0" sz="1800" u="none" cap="none" strike="noStrike">
                <a:solidFill>
                  <a:srgbClr val="888888"/>
                </a:solidFill>
                <a:latin typeface="Calibri"/>
                <a:ea typeface="Calibri"/>
                <a:cs typeface="Calibri"/>
                <a:sym typeface="Calibri"/>
              </a:defRPr>
            </a:lvl8pPr>
            <a:lvl9pPr indent="0" lvl="8" marL="0" marR="0" rtl="0" algn="r">
              <a:spcBef>
                <a:spcPts val="0"/>
              </a:spcBef>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7.png"/><Relationship Id="rId5"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3" name="Shape 43"/>
        <p:cNvGrpSpPr/>
        <p:nvPr/>
      </p:nvGrpSpPr>
      <p:grpSpPr>
        <a:xfrm>
          <a:off x="0" y="0"/>
          <a:ext cx="0" cy="0"/>
          <a:chOff x="0" y="0"/>
          <a:chExt cx="0" cy="0"/>
        </a:xfrm>
      </p:grpSpPr>
      <p:pic>
        <p:nvPicPr>
          <p:cNvPr id="44" name="Google Shape;44;p1"/>
          <p:cNvPicPr preferRelativeResize="0"/>
          <p:nvPr/>
        </p:nvPicPr>
        <p:blipFill rotWithShape="1">
          <a:blip r:embed="rId3">
            <a:alphaModFix/>
          </a:blip>
          <a:srcRect b="0" l="0" r="0" t="0"/>
          <a:stretch/>
        </p:blipFill>
        <p:spPr>
          <a:xfrm>
            <a:off x="0" y="4054362"/>
            <a:ext cx="9144000" cy="1089135"/>
          </a:xfrm>
          <a:prstGeom prst="rect">
            <a:avLst/>
          </a:prstGeom>
          <a:noFill/>
          <a:ln>
            <a:noFill/>
          </a:ln>
        </p:spPr>
      </p:pic>
      <p:pic>
        <p:nvPicPr>
          <p:cNvPr id="45" name="Google Shape;45;p1"/>
          <p:cNvPicPr preferRelativeResize="0"/>
          <p:nvPr/>
        </p:nvPicPr>
        <p:blipFill rotWithShape="1">
          <a:blip r:embed="rId4">
            <a:alphaModFix/>
          </a:blip>
          <a:srcRect b="0" l="0" r="0" t="0"/>
          <a:stretch/>
        </p:blipFill>
        <p:spPr>
          <a:xfrm>
            <a:off x="7248975" y="88025"/>
            <a:ext cx="1732800" cy="937675"/>
          </a:xfrm>
          <a:prstGeom prst="rect">
            <a:avLst/>
          </a:prstGeom>
          <a:noFill/>
          <a:ln>
            <a:noFill/>
          </a:ln>
        </p:spPr>
      </p:pic>
      <p:sp>
        <p:nvSpPr>
          <p:cNvPr id="46" name="Google Shape;46;p1"/>
          <p:cNvSpPr txBox="1"/>
          <p:nvPr>
            <p:ph type="title"/>
          </p:nvPr>
        </p:nvSpPr>
        <p:spPr>
          <a:xfrm>
            <a:off x="2600705" y="1661286"/>
            <a:ext cx="4006850" cy="4826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3000">
                <a:solidFill>
                  <a:srgbClr val="FF0000"/>
                </a:solidFill>
                <a:latin typeface="Calibri"/>
                <a:ea typeface="Calibri"/>
                <a:cs typeface="Calibri"/>
                <a:sym typeface="Calibri"/>
              </a:rPr>
              <a:t>RURAL LIFE AND SOCIETY</a:t>
            </a:r>
            <a:endParaRPr sz="3000">
              <a:latin typeface="Calibri"/>
              <a:ea typeface="Calibri"/>
              <a:cs typeface="Calibri"/>
              <a:sym typeface="Calibri"/>
            </a:endParaRPr>
          </a:p>
        </p:txBody>
      </p:sp>
      <p:sp>
        <p:nvSpPr>
          <p:cNvPr id="47" name="Google Shape;47;p1"/>
          <p:cNvSpPr txBox="1"/>
          <p:nvPr/>
        </p:nvSpPr>
        <p:spPr>
          <a:xfrm>
            <a:off x="2301367" y="2639059"/>
            <a:ext cx="3611879" cy="756920"/>
          </a:xfrm>
          <a:prstGeom prst="rect">
            <a:avLst/>
          </a:prstGeom>
          <a:noFill/>
          <a:ln>
            <a:noFill/>
          </a:ln>
        </p:spPr>
        <p:txBody>
          <a:bodyPr anchorCtr="0" anchor="t" bIns="0" lIns="0" spcFirstLastPara="1" rIns="0" wrap="square" tIns="12050">
            <a:spAutoFit/>
          </a:bodyPr>
          <a:lstStyle/>
          <a:p>
            <a:pPr indent="0" lvl="0" marL="12700" marR="183515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SUBJECT : HISTORY  CHAPTER NUMBER:4</a:t>
            </a:r>
            <a:endParaRPr b="0" i="0" sz="1600" u="none" cap="none" strike="noStrike">
              <a:solidFill>
                <a:schemeClr val="dk1"/>
              </a:solidFill>
              <a:latin typeface="Calibri"/>
              <a:ea typeface="Calibri"/>
              <a:cs typeface="Calibri"/>
              <a:sym typeface="Calibri"/>
            </a:endParaRPr>
          </a:p>
          <a:p>
            <a:pPr indent="0" lvl="0" marL="12700" marR="0" rtl="0" algn="l">
              <a:lnSpc>
                <a:spcPct val="100000"/>
              </a:lnSpc>
              <a:spcBef>
                <a:spcPts val="0"/>
              </a:spcBef>
              <a:spcAft>
                <a:spcPts val="0"/>
              </a:spcAft>
              <a:buNone/>
            </a:pPr>
            <a:r>
              <a:rPr b="1" i="0" lang="en-US" sz="1600" u="none" cap="none" strike="noStrike">
                <a:solidFill>
                  <a:schemeClr val="dk1"/>
                </a:solidFill>
                <a:latin typeface="Calibri"/>
                <a:ea typeface="Calibri"/>
                <a:cs typeface="Calibri"/>
                <a:sym typeface="Calibri"/>
              </a:rPr>
              <a:t>CHAPTER NAME :RURAL LIFE AND SOCIETY</a:t>
            </a:r>
            <a:endParaRPr b="0" i="0" sz="16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g106a7b3ddf0_0_0"/>
          <p:cNvSpPr txBox="1"/>
          <p:nvPr>
            <p:ph type="title"/>
          </p:nvPr>
        </p:nvSpPr>
        <p:spPr>
          <a:xfrm>
            <a:off x="125275" y="1120350"/>
            <a:ext cx="8761800" cy="4217400"/>
          </a:xfrm>
          <a:prstGeom prst="rect">
            <a:avLst/>
          </a:prstGeom>
        </p:spPr>
        <p:txBody>
          <a:bodyPr anchorCtr="0" anchor="t" bIns="0" lIns="0" spcFirstLastPara="1" rIns="0" wrap="square" tIns="0">
            <a:spAutoFit/>
          </a:bodyPr>
          <a:lstStyle/>
          <a:p>
            <a:pPr indent="0" lvl="0" marL="0" rtl="0" algn="l">
              <a:spcBef>
                <a:spcPts val="0"/>
              </a:spcBef>
              <a:spcAft>
                <a:spcPts val="0"/>
              </a:spcAft>
              <a:buClr>
                <a:schemeClr val="dk1"/>
              </a:buClr>
              <a:buSzPts val="1100"/>
              <a:buFont typeface="Arial"/>
              <a:buNone/>
            </a:pPr>
            <a:r>
              <a:rPr b="0" lang="en-US" sz="1800"/>
              <a:t>1.Who introduced Patta system in India?</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2.Name three land revenue policies  which was introduced by  British?</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3.Who introduced Permanent Settlement System of Bengal?</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4. Mention the advantages of British  from the Permanent Settlement of Bengal?</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5. Mention the disadvantages of  permanent settlement for the Farmers?</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6 Name the provinces where the Permanent Settlement policy was introduced?</a:t>
            </a:r>
            <a:endParaRPr b="0" sz="1800"/>
          </a:p>
          <a:p>
            <a:pPr indent="0" lvl="0" marL="0" rtl="0" algn="l">
              <a:spcBef>
                <a:spcPts val="0"/>
              </a:spcBef>
              <a:spcAft>
                <a:spcPts val="0"/>
              </a:spcAft>
              <a:buClr>
                <a:schemeClr val="dk1"/>
              </a:buClr>
              <a:buSzPts val="1100"/>
              <a:buFont typeface="Arial"/>
              <a:buNone/>
            </a:pPr>
            <a:r>
              <a:t/>
            </a:r>
            <a:endParaRPr b="0" sz="1800"/>
          </a:p>
          <a:p>
            <a:pPr indent="0" lvl="0" marL="0" rtl="0" algn="l">
              <a:spcBef>
                <a:spcPts val="0"/>
              </a:spcBef>
              <a:spcAft>
                <a:spcPts val="0"/>
              </a:spcAft>
              <a:buClr>
                <a:schemeClr val="dk1"/>
              </a:buClr>
              <a:buSzPts val="1100"/>
              <a:buFont typeface="Arial"/>
              <a:buNone/>
            </a:pPr>
            <a:r>
              <a:rPr b="0" lang="en-US" sz="1800"/>
              <a:t>7. Name the revenue policy which introduced by Lord Cornwallis and Explain it ?</a:t>
            </a:r>
            <a:endParaRPr b="0" sz="1800"/>
          </a:p>
          <a:p>
            <a:pPr indent="0" lvl="0" marL="0" rtl="0" algn="l">
              <a:spcBef>
                <a:spcPts val="0"/>
              </a:spcBef>
              <a:spcAft>
                <a:spcPts val="0"/>
              </a:spcAft>
              <a:buNone/>
            </a:pPr>
            <a:r>
              <a:t/>
            </a:r>
            <a:endParaRPr/>
          </a:p>
        </p:txBody>
      </p:sp>
      <p:sp>
        <p:nvSpPr>
          <p:cNvPr id="53" name="Google Shape;53;g106a7b3ddf0_0_0"/>
          <p:cNvSpPr txBox="1"/>
          <p:nvPr>
            <p:ph idx="1" type="body"/>
          </p:nvPr>
        </p:nvSpPr>
        <p:spPr>
          <a:xfrm>
            <a:off x="545065" y="236740"/>
            <a:ext cx="7843500" cy="338700"/>
          </a:xfrm>
          <a:prstGeom prst="rect">
            <a:avLst/>
          </a:prstGeom>
        </p:spPr>
        <p:txBody>
          <a:bodyPr anchorCtr="0" anchor="t" bIns="0" lIns="0" spcFirstLastPara="1" rIns="0" wrap="square" tIns="0">
            <a:spAutoFit/>
          </a:bodyPr>
          <a:lstStyle/>
          <a:p>
            <a:pPr indent="0" lvl="0" marL="0" rtl="0" algn="l">
              <a:spcBef>
                <a:spcPts val="0"/>
              </a:spcBef>
              <a:spcAft>
                <a:spcPts val="0"/>
              </a:spcAft>
              <a:buNone/>
            </a:pPr>
            <a:r>
              <a:rPr lang="en-US"/>
              <a:t>  </a:t>
            </a:r>
            <a:r>
              <a:rPr lang="en-US" sz="2200">
                <a:solidFill>
                  <a:srgbClr val="FF0000"/>
                </a:solidFill>
              </a:rPr>
              <a:t> RECAPITULATION</a:t>
            </a:r>
            <a:endParaRPr sz="2200">
              <a:solidFill>
                <a:srgbClr val="FF0000"/>
              </a:solidFill>
            </a:endParaRPr>
          </a:p>
        </p:txBody>
      </p:sp>
      <p:pic>
        <p:nvPicPr>
          <p:cNvPr id="54" name="Google Shape;54;g106a7b3ddf0_0_0"/>
          <p:cNvPicPr preferRelativeResize="0"/>
          <p:nvPr/>
        </p:nvPicPr>
        <p:blipFill rotWithShape="1">
          <a:blip r:embed="rId3">
            <a:alphaModFix/>
          </a:blip>
          <a:srcRect b="0" l="0" r="0" t="0"/>
          <a:stretch/>
        </p:blipFill>
        <p:spPr>
          <a:xfrm>
            <a:off x="7277775" y="54900"/>
            <a:ext cx="1742250" cy="8025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8" name="Shape 58"/>
        <p:cNvGrpSpPr/>
        <p:nvPr/>
      </p:nvGrpSpPr>
      <p:grpSpPr>
        <a:xfrm>
          <a:off x="0" y="0"/>
          <a:ext cx="0" cy="0"/>
          <a:chOff x="0" y="0"/>
          <a:chExt cx="0" cy="0"/>
        </a:xfrm>
      </p:grpSpPr>
      <p:sp>
        <p:nvSpPr>
          <p:cNvPr id="59" name="Google Shape;59;p2"/>
          <p:cNvSpPr txBox="1"/>
          <p:nvPr>
            <p:ph type="title"/>
          </p:nvPr>
        </p:nvSpPr>
        <p:spPr>
          <a:xfrm>
            <a:off x="99150" y="161125"/>
            <a:ext cx="4945200" cy="8742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900">
                <a:solidFill>
                  <a:srgbClr val="FF0000"/>
                </a:solidFill>
                <a:latin typeface="Calibri"/>
                <a:ea typeface="Calibri"/>
                <a:cs typeface="Calibri"/>
                <a:sym typeface="Calibri"/>
              </a:rPr>
              <a:t>RURAL LIFE AND SOCIETY</a:t>
            </a:r>
            <a:endParaRPr sz="1900">
              <a:latin typeface="Calibri"/>
              <a:ea typeface="Calibri"/>
              <a:cs typeface="Calibri"/>
              <a:sym typeface="Calibri"/>
            </a:endParaRPr>
          </a:p>
          <a:p>
            <a:pPr indent="0" lvl="0" marL="12700" rtl="0" algn="l">
              <a:lnSpc>
                <a:spcPct val="100000"/>
              </a:lnSpc>
              <a:spcBef>
                <a:spcPts val="0"/>
              </a:spcBef>
              <a:spcAft>
                <a:spcPts val="0"/>
              </a:spcAft>
              <a:buNone/>
            </a:pPr>
            <a:r>
              <a:rPr lang="en-US" sz="1800">
                <a:latin typeface="Calibri"/>
                <a:ea typeface="Calibri"/>
                <a:cs typeface="Calibri"/>
                <a:sym typeface="Calibri"/>
              </a:rPr>
              <a:t>RYOTWARI SYSTEM</a:t>
            </a:r>
            <a:endParaRPr sz="1800">
              <a:latin typeface="Calibri"/>
              <a:ea typeface="Calibri"/>
              <a:cs typeface="Calibri"/>
              <a:sym typeface="Calibri"/>
            </a:endParaRPr>
          </a:p>
          <a:p>
            <a:pPr indent="0" lvl="0" marL="12700" rtl="0" algn="l">
              <a:lnSpc>
                <a:spcPct val="100000"/>
              </a:lnSpc>
              <a:spcBef>
                <a:spcPts val="0"/>
              </a:spcBef>
              <a:spcAft>
                <a:spcPts val="0"/>
              </a:spcAft>
              <a:buNone/>
            </a:pPr>
            <a:r>
              <a:t/>
            </a:r>
            <a:endParaRPr sz="1900">
              <a:latin typeface="Calibri"/>
              <a:ea typeface="Calibri"/>
              <a:cs typeface="Calibri"/>
              <a:sym typeface="Calibri"/>
            </a:endParaRPr>
          </a:p>
        </p:txBody>
      </p:sp>
      <p:sp>
        <p:nvSpPr>
          <p:cNvPr id="60" name="Google Shape;60;p2"/>
          <p:cNvSpPr txBox="1"/>
          <p:nvPr/>
        </p:nvSpPr>
        <p:spPr>
          <a:xfrm>
            <a:off x="99150" y="1035325"/>
            <a:ext cx="8254500" cy="2045400"/>
          </a:xfrm>
          <a:prstGeom prst="rect">
            <a:avLst/>
          </a:prstGeom>
          <a:noFill/>
          <a:ln>
            <a:noFill/>
          </a:ln>
        </p:spPr>
        <p:txBody>
          <a:bodyPr anchorCtr="0" anchor="t" bIns="0" lIns="0" spcFirstLastPara="1" rIns="0" wrap="square" tIns="12700">
            <a:spAutoFit/>
          </a:bodyPr>
          <a:lstStyle/>
          <a:p>
            <a:pPr indent="-355600" lvl="0" marL="355600" marR="110489" rtl="0" algn="l">
              <a:lnSpc>
                <a:spcPct val="150000"/>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It was introduced in the Madras and Bombay Presidencies between 1792 and  1827.</a:t>
            </a:r>
            <a:endParaRPr b="0" i="0" sz="2550" u="none" cap="none" strike="noStrike">
              <a:solidFill>
                <a:schemeClr val="dk1"/>
              </a:solidFill>
              <a:latin typeface="Calibri"/>
              <a:ea typeface="Calibri"/>
              <a:cs typeface="Calibri"/>
              <a:sym typeface="Calibri"/>
            </a:endParaRPr>
          </a:p>
          <a:p>
            <a:pPr indent="-355600" lvl="0" marL="355600" marR="5080" rtl="0" algn="l">
              <a:lnSpc>
                <a:spcPct val="150000"/>
              </a:lnSpc>
              <a:spcBef>
                <a:spcPts val="5"/>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According to this system the middlemen or the zamindars were removed and  settlement was made directly between the company and the cultivator (Ryot).  They had to pay the government about half the value of the crop. The revenue  amount was revised after 20-30 years depending on the fertility of the soil.</a:t>
            </a:r>
            <a:endParaRPr b="0" i="0" sz="1800" u="none" cap="none" strike="noStrike">
              <a:solidFill>
                <a:schemeClr val="dk1"/>
              </a:solidFill>
              <a:latin typeface="Calibri"/>
              <a:ea typeface="Calibri"/>
              <a:cs typeface="Calibri"/>
              <a:sym typeface="Calibri"/>
            </a:endParaRPr>
          </a:p>
        </p:txBody>
      </p:sp>
      <p:pic>
        <p:nvPicPr>
          <p:cNvPr id="61" name="Google Shape;61;p2"/>
          <p:cNvPicPr preferRelativeResize="0"/>
          <p:nvPr/>
        </p:nvPicPr>
        <p:blipFill rotWithShape="1">
          <a:blip r:embed="rId3">
            <a:alphaModFix/>
          </a:blip>
          <a:srcRect b="0" l="0" r="0" t="0"/>
          <a:stretch/>
        </p:blipFill>
        <p:spPr>
          <a:xfrm>
            <a:off x="7277775" y="54900"/>
            <a:ext cx="1742250" cy="980425"/>
          </a:xfrm>
          <a:prstGeom prst="rect">
            <a:avLst/>
          </a:prstGeom>
          <a:noFill/>
          <a:ln>
            <a:noFill/>
          </a:ln>
        </p:spPr>
      </p:pic>
      <p:pic>
        <p:nvPicPr>
          <p:cNvPr id="62" name="Google Shape;62;p2"/>
          <p:cNvPicPr preferRelativeResize="0"/>
          <p:nvPr/>
        </p:nvPicPr>
        <p:blipFill>
          <a:blip r:embed="rId4">
            <a:alphaModFix/>
          </a:blip>
          <a:stretch>
            <a:fillRect/>
          </a:stretch>
        </p:blipFill>
        <p:spPr>
          <a:xfrm>
            <a:off x="189500" y="3222425"/>
            <a:ext cx="3827575" cy="1921075"/>
          </a:xfrm>
          <a:prstGeom prst="rect">
            <a:avLst/>
          </a:prstGeom>
          <a:noFill/>
          <a:ln>
            <a:noFill/>
          </a:ln>
        </p:spPr>
      </p:pic>
      <p:pic>
        <p:nvPicPr>
          <p:cNvPr id="63" name="Google Shape;63;p2"/>
          <p:cNvPicPr preferRelativeResize="0"/>
          <p:nvPr/>
        </p:nvPicPr>
        <p:blipFill>
          <a:blip r:embed="rId5">
            <a:alphaModFix/>
          </a:blip>
          <a:stretch>
            <a:fillRect/>
          </a:stretch>
        </p:blipFill>
        <p:spPr>
          <a:xfrm>
            <a:off x="4406250" y="3098100"/>
            <a:ext cx="4123225" cy="20454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67" name="Shape 67"/>
        <p:cNvGrpSpPr/>
        <p:nvPr/>
      </p:nvGrpSpPr>
      <p:grpSpPr>
        <a:xfrm>
          <a:off x="0" y="0"/>
          <a:ext cx="0" cy="0"/>
          <a:chOff x="0" y="0"/>
          <a:chExt cx="0" cy="0"/>
        </a:xfrm>
      </p:grpSpPr>
      <p:sp>
        <p:nvSpPr>
          <p:cNvPr id="68" name="Google Shape;68;p3"/>
          <p:cNvSpPr txBox="1"/>
          <p:nvPr>
            <p:ph type="title"/>
          </p:nvPr>
        </p:nvSpPr>
        <p:spPr>
          <a:xfrm>
            <a:off x="161125" y="123950"/>
            <a:ext cx="5131200" cy="597000"/>
          </a:xfrm>
          <a:prstGeom prst="rect">
            <a:avLst/>
          </a:prstGeom>
          <a:noFill/>
          <a:ln>
            <a:noFill/>
          </a:ln>
        </p:spPr>
        <p:txBody>
          <a:bodyPr anchorCtr="0" anchor="t" bIns="0" lIns="0" spcFirstLastPara="1" rIns="0" wrap="square" tIns="12050">
            <a:spAutoFit/>
          </a:bodyPr>
          <a:lstStyle/>
          <a:p>
            <a:pPr indent="0" lvl="0" marL="12700" rtl="0" algn="l">
              <a:lnSpc>
                <a:spcPct val="100000"/>
              </a:lnSpc>
              <a:spcBef>
                <a:spcPts val="0"/>
              </a:spcBef>
              <a:spcAft>
                <a:spcPts val="0"/>
              </a:spcAft>
              <a:buNone/>
            </a:pPr>
            <a:r>
              <a:rPr lang="en-US" sz="1900">
                <a:solidFill>
                  <a:srgbClr val="FF0000"/>
                </a:solidFill>
                <a:latin typeface="Calibri"/>
                <a:ea typeface="Calibri"/>
                <a:cs typeface="Calibri"/>
                <a:sym typeface="Calibri"/>
              </a:rPr>
              <a:t>RURAL LIFE AND SOCIETY</a:t>
            </a:r>
            <a:endParaRPr sz="1900">
              <a:latin typeface="Calibri"/>
              <a:ea typeface="Calibri"/>
              <a:cs typeface="Calibri"/>
              <a:sym typeface="Calibri"/>
            </a:endParaRPr>
          </a:p>
          <a:p>
            <a:pPr indent="0" lvl="0" marL="12700" rtl="0" algn="l">
              <a:lnSpc>
                <a:spcPct val="100000"/>
              </a:lnSpc>
              <a:spcBef>
                <a:spcPts val="0"/>
              </a:spcBef>
              <a:spcAft>
                <a:spcPts val="0"/>
              </a:spcAft>
              <a:buNone/>
            </a:pPr>
            <a:r>
              <a:rPr lang="en-US" sz="1900">
                <a:latin typeface="Calibri"/>
                <a:ea typeface="Calibri"/>
                <a:cs typeface="Calibri"/>
                <a:sym typeface="Calibri"/>
              </a:rPr>
              <a:t>The Mahalwari System</a:t>
            </a:r>
            <a:endParaRPr sz="1900">
              <a:latin typeface="Calibri"/>
              <a:ea typeface="Calibri"/>
              <a:cs typeface="Calibri"/>
              <a:sym typeface="Calibri"/>
            </a:endParaRPr>
          </a:p>
        </p:txBody>
      </p:sp>
      <p:sp>
        <p:nvSpPr>
          <p:cNvPr id="69" name="Google Shape;69;p3"/>
          <p:cNvSpPr txBox="1"/>
          <p:nvPr/>
        </p:nvSpPr>
        <p:spPr>
          <a:xfrm>
            <a:off x="74375" y="917150"/>
            <a:ext cx="8973300" cy="1953900"/>
          </a:xfrm>
          <a:prstGeom prst="rect">
            <a:avLst/>
          </a:prstGeom>
          <a:noFill/>
          <a:ln>
            <a:noFill/>
          </a:ln>
        </p:spPr>
        <p:txBody>
          <a:bodyPr anchorCtr="0" anchor="t" bIns="0" lIns="0" spcFirstLastPara="1" rIns="0" wrap="square" tIns="12700">
            <a:spAutoFit/>
          </a:bodyPr>
          <a:lstStyle/>
          <a:p>
            <a:pPr indent="-355600" lvl="0" marL="355600" marR="109220" rtl="0" algn="l">
              <a:lnSpc>
                <a:spcPct val="114999"/>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It was </a:t>
            </a:r>
            <a:r>
              <a:rPr lang="en-US" sz="1800">
                <a:solidFill>
                  <a:schemeClr val="dk1"/>
                </a:solidFill>
                <a:latin typeface="Calibri"/>
                <a:ea typeface="Calibri"/>
                <a:cs typeface="Calibri"/>
                <a:sym typeface="Calibri"/>
              </a:rPr>
              <a:t>introduced</a:t>
            </a:r>
            <a:r>
              <a:rPr b="0" i="0" lang="en-US" sz="1800" u="none" cap="none" strike="noStrike">
                <a:solidFill>
                  <a:schemeClr val="dk1"/>
                </a:solidFill>
                <a:latin typeface="Calibri"/>
                <a:ea typeface="Calibri"/>
                <a:cs typeface="Calibri"/>
                <a:sym typeface="Calibri"/>
              </a:rPr>
              <a:t> in parts of Uttar Pradesh, parts of central India, the north west  province and parts of Punjab.</a:t>
            </a:r>
            <a:endParaRPr b="0" i="0" sz="2000" u="none" cap="none" strike="noStrike">
              <a:solidFill>
                <a:schemeClr val="dk1"/>
              </a:solidFill>
              <a:latin typeface="Calibri"/>
              <a:ea typeface="Calibri"/>
              <a:cs typeface="Calibri"/>
              <a:sym typeface="Calibri"/>
            </a:endParaRPr>
          </a:p>
          <a:p>
            <a:pPr indent="-355600" lvl="0" marL="355600" marR="5080" rtl="0" algn="l">
              <a:lnSpc>
                <a:spcPct val="114999"/>
              </a:lnSpc>
              <a:spcBef>
                <a:spcPts val="0"/>
              </a:spcBef>
              <a:spcAft>
                <a:spcPts val="0"/>
              </a:spcAft>
              <a:buClr>
                <a:srgbClr val="585858"/>
              </a:buClr>
              <a:buSzPts val="2000"/>
              <a:buFont typeface="Arial"/>
              <a:buChar char="●"/>
            </a:pPr>
            <a:r>
              <a:rPr b="0" i="0" lang="en-US" sz="1800" u="none" cap="none" strike="noStrike">
                <a:solidFill>
                  <a:schemeClr val="dk1"/>
                </a:solidFill>
                <a:latin typeface="Calibri"/>
                <a:ea typeface="Calibri"/>
                <a:cs typeface="Calibri"/>
                <a:sym typeface="Calibri"/>
              </a:rPr>
              <a:t>According to this system the settlement was made between landlords, village  headman and the government. The landlords and the village headman were  jointly responsible for the payment of the revenue to the company. The revenue  was fixed for a period of 20-30 years after which it was revised</a:t>
            </a:r>
            <a:r>
              <a:rPr b="1" i="0" lang="en-US" sz="1800" u="sng" cap="none" strike="noStrike">
                <a:solidFill>
                  <a:schemeClr val="dk1"/>
                </a:solidFill>
                <a:latin typeface="Calibri"/>
                <a:ea typeface="Calibri"/>
                <a:cs typeface="Calibri"/>
                <a:sym typeface="Calibri"/>
              </a:rPr>
              <a:t>.</a:t>
            </a:r>
            <a:endParaRPr b="0" i="0" sz="1800" u="none" cap="none" strike="noStrike">
              <a:solidFill>
                <a:schemeClr val="dk1"/>
              </a:solidFill>
              <a:latin typeface="Calibri"/>
              <a:ea typeface="Calibri"/>
              <a:cs typeface="Calibri"/>
              <a:sym typeface="Calibri"/>
            </a:endParaRPr>
          </a:p>
        </p:txBody>
      </p:sp>
      <p:pic>
        <p:nvPicPr>
          <p:cNvPr id="70" name="Google Shape;70;p3"/>
          <p:cNvPicPr preferRelativeResize="0"/>
          <p:nvPr/>
        </p:nvPicPr>
        <p:blipFill rotWithShape="1">
          <a:blip r:embed="rId3">
            <a:alphaModFix/>
          </a:blip>
          <a:srcRect b="0" l="0" r="0" t="0"/>
          <a:stretch/>
        </p:blipFill>
        <p:spPr>
          <a:xfrm>
            <a:off x="7250500" y="123950"/>
            <a:ext cx="1797175" cy="862650"/>
          </a:xfrm>
          <a:prstGeom prst="rect">
            <a:avLst/>
          </a:prstGeom>
          <a:noFill/>
          <a:ln>
            <a:noFill/>
          </a:ln>
        </p:spPr>
      </p:pic>
      <p:pic>
        <p:nvPicPr>
          <p:cNvPr id="71" name="Google Shape;71;p3"/>
          <p:cNvPicPr preferRelativeResize="0"/>
          <p:nvPr/>
        </p:nvPicPr>
        <p:blipFill>
          <a:blip r:embed="rId4">
            <a:alphaModFix/>
          </a:blip>
          <a:stretch>
            <a:fillRect/>
          </a:stretch>
        </p:blipFill>
        <p:spPr>
          <a:xfrm>
            <a:off x="152400" y="2933150"/>
            <a:ext cx="3843650" cy="2098575"/>
          </a:xfrm>
          <a:prstGeom prst="rect">
            <a:avLst/>
          </a:prstGeom>
          <a:noFill/>
          <a:ln>
            <a:noFill/>
          </a:ln>
        </p:spPr>
      </p:pic>
      <p:pic>
        <p:nvPicPr>
          <p:cNvPr id="72" name="Google Shape;72;p3"/>
          <p:cNvPicPr preferRelativeResize="0"/>
          <p:nvPr/>
        </p:nvPicPr>
        <p:blipFill>
          <a:blip r:embed="rId5">
            <a:alphaModFix/>
          </a:blip>
          <a:stretch>
            <a:fillRect/>
          </a:stretch>
        </p:blipFill>
        <p:spPr>
          <a:xfrm>
            <a:off x="4848025" y="2933150"/>
            <a:ext cx="3912850" cy="21441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6" name="Shape 76"/>
        <p:cNvGrpSpPr/>
        <p:nvPr/>
      </p:nvGrpSpPr>
      <p:grpSpPr>
        <a:xfrm>
          <a:off x="0" y="0"/>
          <a:ext cx="0" cy="0"/>
          <a:chOff x="0" y="0"/>
          <a:chExt cx="0" cy="0"/>
        </a:xfrm>
      </p:grpSpPr>
      <p:sp>
        <p:nvSpPr>
          <p:cNvPr id="77" name="Google Shape;77;gdeb10a85f5_0_18"/>
          <p:cNvSpPr txBox="1"/>
          <p:nvPr>
            <p:ph idx="1" type="body"/>
          </p:nvPr>
        </p:nvSpPr>
        <p:spPr>
          <a:xfrm>
            <a:off x="1041100" y="508150"/>
            <a:ext cx="6915900" cy="585000"/>
          </a:xfrm>
          <a:prstGeom prst="rect">
            <a:avLst/>
          </a:prstGeom>
        </p:spPr>
        <p:txBody>
          <a:bodyPr anchorCtr="0" anchor="t" bIns="0" lIns="0" spcFirstLastPara="1" rIns="0" wrap="square" tIns="0">
            <a:spAutoFit/>
          </a:bodyPr>
          <a:lstStyle/>
          <a:p>
            <a:pPr indent="0" lvl="0" marL="0" rtl="0" algn="ctr">
              <a:spcBef>
                <a:spcPts val="0"/>
              </a:spcBef>
              <a:spcAft>
                <a:spcPts val="0"/>
              </a:spcAft>
              <a:buNone/>
            </a:pPr>
            <a:r>
              <a:rPr lang="en-US" sz="2000">
                <a:solidFill>
                  <a:srgbClr val="FF0000"/>
                </a:solidFill>
              </a:rPr>
              <a:t>RURAL LIFE AND SOCIETY</a:t>
            </a:r>
            <a:endParaRPr sz="2000"/>
          </a:p>
          <a:p>
            <a:pPr indent="0" lvl="0" marL="0" rtl="0" algn="ctr">
              <a:spcBef>
                <a:spcPts val="0"/>
              </a:spcBef>
              <a:spcAft>
                <a:spcPts val="0"/>
              </a:spcAft>
              <a:buNone/>
            </a:pPr>
            <a:r>
              <a:rPr lang="en-US"/>
              <a:t>HOME ASSIGNMENT</a:t>
            </a:r>
            <a:endParaRPr/>
          </a:p>
        </p:txBody>
      </p:sp>
      <p:sp>
        <p:nvSpPr>
          <p:cNvPr id="78" name="Google Shape;78;gdeb10a85f5_0_18"/>
          <p:cNvSpPr txBox="1"/>
          <p:nvPr/>
        </p:nvSpPr>
        <p:spPr>
          <a:xfrm>
            <a:off x="463350" y="1146925"/>
            <a:ext cx="8402700" cy="341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sz="2100">
                <a:latin typeface="Calibri"/>
                <a:ea typeface="Calibri"/>
                <a:cs typeface="Calibri"/>
                <a:sym typeface="Calibri"/>
              </a:rPr>
              <a:t>1.What was Ryotwari System?</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2 . Who introduced Ryotwari System? Where was it introduced?</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3. What was Mahalwari System?</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4 Who introduced Mahalwari System? Where was it introduced?</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a:p>
            <a:pPr indent="0" lvl="0" marL="0" rtl="0" algn="l">
              <a:spcBef>
                <a:spcPts val="0"/>
              </a:spcBef>
              <a:spcAft>
                <a:spcPts val="0"/>
              </a:spcAft>
              <a:buNone/>
            </a:pPr>
            <a:r>
              <a:rPr lang="en-US" sz="2100">
                <a:latin typeface="Calibri"/>
                <a:ea typeface="Calibri"/>
                <a:cs typeface="Calibri"/>
                <a:sym typeface="Calibri"/>
              </a:rPr>
              <a:t>5 How was Ryotwari system differ from Permanent settlement System?</a:t>
            </a:r>
            <a:endParaRPr sz="2100">
              <a:latin typeface="Calibri"/>
              <a:ea typeface="Calibri"/>
              <a:cs typeface="Calibri"/>
              <a:sym typeface="Calibri"/>
            </a:endParaRPr>
          </a:p>
          <a:p>
            <a:pPr indent="0" lvl="0" marL="0" rtl="0" algn="l">
              <a:spcBef>
                <a:spcPts val="0"/>
              </a:spcBef>
              <a:spcAft>
                <a:spcPts val="0"/>
              </a:spcAft>
              <a:buNone/>
            </a:pPr>
            <a:r>
              <a:t/>
            </a:r>
            <a:endParaRPr sz="2100">
              <a:latin typeface="Calibri"/>
              <a:ea typeface="Calibri"/>
              <a:cs typeface="Calibri"/>
              <a:sym typeface="Calibri"/>
            </a:endParaRPr>
          </a:p>
        </p:txBody>
      </p:sp>
      <p:pic>
        <p:nvPicPr>
          <p:cNvPr id="79" name="Google Shape;79;gdeb10a85f5_0_18"/>
          <p:cNvPicPr preferRelativeResize="0"/>
          <p:nvPr/>
        </p:nvPicPr>
        <p:blipFill rotWithShape="1">
          <a:blip r:embed="rId3">
            <a:alphaModFix/>
          </a:blip>
          <a:srcRect b="0" l="0" r="0" t="0"/>
          <a:stretch/>
        </p:blipFill>
        <p:spPr>
          <a:xfrm>
            <a:off x="7038300" y="81025"/>
            <a:ext cx="1995425" cy="106590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5"/>
          <p:cNvSpPr txBox="1"/>
          <p:nvPr>
            <p:ph type="title"/>
          </p:nvPr>
        </p:nvSpPr>
        <p:spPr>
          <a:xfrm>
            <a:off x="870762" y="1630893"/>
            <a:ext cx="7402474" cy="1428114"/>
          </a:xfrm>
          <a:prstGeom prst="rect">
            <a:avLst/>
          </a:prstGeom>
          <a:noFill/>
          <a:ln>
            <a:noFill/>
          </a:ln>
        </p:spPr>
        <p:txBody>
          <a:bodyPr anchorCtr="0" anchor="t" bIns="0" lIns="0" spcFirstLastPara="1" rIns="0" wrap="square" tIns="104125">
            <a:spAutoFit/>
          </a:bodyPr>
          <a:lstStyle/>
          <a:p>
            <a:pPr indent="0" lvl="0" marL="355600" rtl="0" algn="ctr">
              <a:lnSpc>
                <a:spcPct val="100000"/>
              </a:lnSpc>
              <a:spcBef>
                <a:spcPts val="0"/>
              </a:spcBef>
              <a:spcAft>
                <a:spcPts val="0"/>
              </a:spcAft>
              <a:buNone/>
            </a:pPr>
            <a:r>
              <a:rPr lang="en-US"/>
              <a:t>THANKING YOU</a:t>
            </a:r>
            <a:endParaRPr/>
          </a:p>
          <a:p>
            <a:pPr indent="0" lvl="0" marL="354965" rtl="0" algn="ctr">
              <a:lnSpc>
                <a:spcPct val="100000"/>
              </a:lnSpc>
              <a:spcBef>
                <a:spcPts val="725"/>
              </a:spcBef>
              <a:spcAft>
                <a:spcPts val="0"/>
              </a:spcAft>
              <a:buNone/>
            </a:pPr>
            <a:r>
              <a:rPr lang="en-US">
                <a:solidFill>
                  <a:srgbClr val="FF0000"/>
                </a:solidFill>
              </a:rPr>
              <a:t>ODM EDUCATIONAL GROUP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2021-03-27T07:28:02Z</dcterms:created>
  <dc:creator>Jancy Tom</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2020-09-27T00:00:00Z</vt:filetime>
  </property>
  <property fmtid="{D5CDD505-2E9C-101B-9397-08002B2CF9AE}" pid="3" name="Creator">
    <vt:lpwstr>Microsoft® Office PowerPoint® 2007</vt:lpwstr>
  </property>
  <property fmtid="{D5CDD505-2E9C-101B-9397-08002B2CF9AE}" pid="4" name="LastSaved">
    <vt:filetime>2021-03-27T00:00:00Z</vt:filetime>
  </property>
</Properties>
</file>