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gXMehwvghSY7FFgnrV5R6xHjHc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hi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0" name="Google Shape;18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:notes"/>
          <p:cNvSpPr/>
          <p:nvPr>
            <p:ph idx="2" type="sldImg"/>
          </p:nvPr>
        </p:nvSpPr>
        <p:spPr>
          <a:xfrm>
            <a:off x="457200" y="720725"/>
            <a:ext cx="64008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1.jp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54174"/>
            <a:ext cx="9144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xresdefault.jpg" id="93" name="Google Shape;9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35299"/>
            <a:ext cx="4400550" cy="43426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4879683" y="2103964"/>
            <a:ext cx="4156813" cy="360821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</a:t>
            </a:r>
            <a:r>
              <a:rPr b="1" i="0" lang="hi-I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</a:t>
            </a:r>
            <a:r>
              <a:rPr b="1" i="0" lang="hi-I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r>
              <a:rPr b="1" i="0" lang="hi-IN" sz="248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HINDI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</a:t>
            </a:r>
            <a:r>
              <a:rPr b="1" i="0" lang="hi-I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</a:t>
            </a:r>
            <a:r>
              <a:rPr b="1" i="0" lang="hi-I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1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b="1" i="0" lang="hi-I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भाषा और व्याकरण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TOPIC: भाषा के रूप और बोली – </a:t>
            </a:r>
            <a:r>
              <a:rPr b="1" i="0" lang="hi-IN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विश्लेषण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b="1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hi-I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89"/>
              <a:buFont typeface="Arial"/>
              <a:buNone/>
            </a:pPr>
            <a:r>
              <a:rPr b="1" i="0" lang="hi-IN" sz="2489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208318" y="172752"/>
            <a:ext cx="369030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i-I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i-I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i-I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i-IN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163433" y="80417"/>
            <a:ext cx="5385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i-I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i="0" lang="hi-IN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पाठ-1 भाषा और व्याकरण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hi-I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b="1" i="0" lang="hi-IN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भाषा के रूप और बोली </a:t>
            </a:r>
            <a:br>
              <a:rPr b="1" i="0" lang="hi-IN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97" name="Google Shape;9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VE_20210423_084745.jpg" id="182" name="Google Shape;182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0"/>
          <p:cNvSpPr/>
          <p:nvPr/>
        </p:nvSpPr>
        <p:spPr>
          <a:xfrm>
            <a:off x="2339752" y="2132856"/>
            <a:ext cx="2808312" cy="79208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hi-IN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बोली 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419872" y="3068960"/>
            <a:ext cx="648072" cy="792088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1691680" y="4005064"/>
            <a:ext cx="5472608" cy="1872208"/>
          </a:xfrm>
          <a:prstGeom prst="flowChartAlternateProcess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छोटे क्षेत्रों  में बोली जाने वाली भाषा को बोली कहते हैं । यह भाषा क मौखिक रूप  है।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86" name="Google Shape;18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VE_20210425_115104.jpg" id="191" name="Google Shape;191;p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/>
          <p:nvPr/>
        </p:nvSpPr>
        <p:spPr>
          <a:xfrm>
            <a:off x="1907704" y="1052736"/>
            <a:ext cx="35283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hi-IN" sz="36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कुछ प्रमुख बातें </a:t>
            </a:r>
            <a:endParaRPr b="1" i="0" sz="36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11"/>
          <p:cNvSpPr txBox="1"/>
          <p:nvPr/>
        </p:nvSpPr>
        <p:spPr>
          <a:xfrm>
            <a:off x="1043608" y="1916832"/>
            <a:ext cx="554461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⮚"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भारत की राष्ट्र भाषा तथा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राजभाषा हिन्दी है।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611560" y="2996952"/>
            <a:ext cx="648072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3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"/>
              <a:buChar char="⮚"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भारतीय संविधान में २२ भाषाओं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को मान्यता प्राप्त है।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95" name="Google Shape;19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 txBox="1"/>
          <p:nvPr>
            <p:ph type="title"/>
          </p:nvPr>
        </p:nvSpPr>
        <p:spPr>
          <a:xfrm>
            <a:off x="0" y="0"/>
            <a:ext cx="9144000" cy="980728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hi-I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शिक्षण प्रतिफल </a:t>
            </a:r>
            <a:endParaRPr b="1" sz="3600"/>
          </a:p>
        </p:txBody>
      </p:sp>
      <p:pic>
        <p:nvPicPr>
          <p:cNvPr descr="SAVE_20210421_192522.jpg" id="201" name="Google Shape;201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980728"/>
            <a:ext cx="9144000" cy="587727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 txBox="1"/>
          <p:nvPr/>
        </p:nvSpPr>
        <p:spPr>
          <a:xfrm>
            <a:off x="1403648" y="2708920"/>
            <a:ext cx="5328592" cy="1569660"/>
          </a:xfrm>
          <a:prstGeom prst="rect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छात्र भाषा के विविध रूप तथा बोलियों  से परिचित हो पाएंगे ।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203" name="Google Shape;20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"/>
          <p:cNvSpPr txBox="1"/>
          <p:nvPr/>
        </p:nvSpPr>
        <p:spPr>
          <a:xfrm>
            <a:off x="621425" y="991333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hi-IN" sz="53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i="0" sz="533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hi-IN" sz="5333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i="0" sz="5333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209" name="Google Shape;2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/>
          <p:nvPr>
            <p:ph type="title"/>
          </p:nvPr>
        </p:nvSpPr>
        <p:spPr>
          <a:xfrm>
            <a:off x="0" y="1"/>
            <a:ext cx="9144000" cy="908720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lang="hi-IN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lang="hi-I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</a:t>
            </a:r>
            <a:r>
              <a:rPr b="1" lang="hi-I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hi-IN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उद्देश्य</a:t>
            </a:r>
            <a:endParaRPr sz="3600"/>
          </a:p>
        </p:txBody>
      </p:sp>
      <p:sp>
        <p:nvSpPr>
          <p:cNvPr id="103" name="Google Shape;103;p2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8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AVE_20210423_084650.jpg" id="104" name="Google Shape;10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3347864" y="2924944"/>
            <a:ext cx="52345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भाषा </a:t>
            </a:r>
            <a:r>
              <a:rPr b="1" i="0" lang="hi-IN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संबंधित</a:t>
            </a:r>
            <a:r>
              <a:rPr b="1" i="0" lang="hi-IN" sz="3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ज्ञान प्राप्त होना </a:t>
            </a:r>
            <a:endParaRPr b="1" i="0" sz="32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311700" y="116632"/>
            <a:ext cx="8520600" cy="597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8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AVE_20210425_115110.jpg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mScanner 04-25-2021 18.20.15_2.jpg"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576" y="476672"/>
            <a:ext cx="7812360" cy="4968552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https://lh5.googleusercontent.com/hLHhfe4ALYgQhEeOXXh8J9W1c2HnmXHpY5Lc3p3iqRwPevXmCN7oogBY3M5j6p_UMi2TqJsrHpsyzOBsL_FQV-ZHfehHQoq0grLW6uVfD_SYsB20HX-j6h-vYvfBkrv7GwkiEZLTdV8" id="114" name="Google Shape;11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/>
          <p:nvPr>
            <p:ph type="title"/>
          </p:nvPr>
        </p:nvSpPr>
        <p:spPr>
          <a:xfrm>
            <a:off x="0" y="1"/>
            <a:ext cx="9144000" cy="908720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1" lang="hi-I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परिभाषा </a:t>
            </a:r>
            <a:endParaRPr b="1" sz="3600"/>
          </a:p>
        </p:txBody>
      </p:sp>
      <p:sp>
        <p:nvSpPr>
          <p:cNvPr id="120" name="Google Shape;120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8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AVE_20210425_115104.jpg"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683568" y="2852936"/>
            <a:ext cx="763284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भाषा वह साधन है जिसके द्वारा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हम अपने भावों तथा विचारों को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एक-दूसरे तक पहुँचाते हैं  । </a:t>
            </a:r>
            <a:endParaRPr b="1" i="0" sz="3200" u="none" cap="none" strike="noStrik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23" name="Google Shape;12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188" lvl="0" marL="60958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SAVE_20210425_115245.jpg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2411760" y="1268760"/>
            <a:ext cx="26709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hi-I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भाषा के रूप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1907704" y="2852936"/>
            <a:ext cx="3024336" cy="1944216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hi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मौखिक भाषा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5148064" y="2780928"/>
            <a:ext cx="2952328" cy="2016224"/>
          </a:xfrm>
          <a:prstGeom prst="ellipse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hi-I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लिखित भाषा 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>
            <a:off x="4644008" y="1916832"/>
            <a:ext cx="1512168" cy="72008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  <p:cxnSp>
        <p:nvCxnSpPr>
          <p:cNvPr id="134" name="Google Shape;134;p5"/>
          <p:cNvCxnSpPr/>
          <p:nvPr/>
        </p:nvCxnSpPr>
        <p:spPr>
          <a:xfrm flipH="1">
            <a:off x="3275856" y="1988840"/>
            <a:ext cx="648072" cy="72008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  <p:pic>
        <p:nvPicPr>
          <p:cNvPr descr="https://lh5.googleusercontent.com/hLHhfe4ALYgQhEeOXXh8J9W1c2HnmXHpY5Lc3p3iqRwPevXmCN7oogBY3M5j6p_UMi2TqJsrHpsyzOBsL_FQV-ZHfehHQoq0grLW6uVfD_SYsB20HX-j6h-vYvfBkrv7GwkiEZLTdV8" id="135" name="Google Shape;13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VE_20210425_115038.jpg" id="140" name="Google Shape;140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/>
          <p:nvPr/>
        </p:nvSpPr>
        <p:spPr>
          <a:xfrm>
            <a:off x="2627784" y="1124744"/>
            <a:ext cx="4464496" cy="57606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hi-I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मौखिक  भाषा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1979712" y="1844824"/>
            <a:ext cx="5760640" cy="2592288"/>
          </a:xfrm>
          <a:prstGeom prst="cloud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भाव तथा विचारों को बोलकर प्रकट करने को मौखिक भाषा कहते हैं।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43" name="Google Shape;14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VE_20210425_115038.jpg" id="148" name="Google Shape;148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7"/>
          <p:cNvSpPr/>
          <p:nvPr/>
        </p:nvSpPr>
        <p:spPr>
          <a:xfrm>
            <a:off x="2051720" y="836712"/>
            <a:ext cx="5328592" cy="864096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hi-IN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लिखित भाषा </a:t>
            </a:r>
            <a:endParaRPr b="1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2123728" y="1844824"/>
            <a:ext cx="5400600" cy="2376264"/>
          </a:xfrm>
          <a:prstGeom prst="cloud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भाव तथा विचारों को लिखकर प्रकट करने को लिखित भाषा कहते हैं ।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51" name="Google Shape;15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"/>
          <p:cNvSpPr txBox="1"/>
          <p:nvPr>
            <p:ph type="title"/>
          </p:nvPr>
        </p:nvSpPr>
        <p:spPr>
          <a:xfrm>
            <a:off x="0" y="0"/>
            <a:ext cx="9144000" cy="841248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cap="flat" cmpd="sng" w="9525">
            <a:solidFill>
              <a:srgbClr val="BD4B4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hi-IN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भाषा के चार मुख्य कौशल </a:t>
            </a:r>
            <a:endParaRPr b="1" sz="3600"/>
          </a:p>
        </p:txBody>
      </p:sp>
      <p:pic>
        <p:nvPicPr>
          <p:cNvPr descr="SAVE_20210421_192515 copy .jpg" id="157" name="Google Shape;157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8"/>
          <p:cNvSpPr/>
          <p:nvPr/>
        </p:nvSpPr>
        <p:spPr>
          <a:xfrm>
            <a:off x="1475656" y="3068960"/>
            <a:ext cx="2304256" cy="936104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सुनना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995936" y="3068960"/>
            <a:ext cx="2448272" cy="936104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बोलना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475656" y="4437112"/>
            <a:ext cx="2304256" cy="936104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पढ़ना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4067944" y="4437112"/>
            <a:ext cx="2520280" cy="864096"/>
          </a:xfrm>
          <a:prstGeom prst="homePlate">
            <a:avLst>
              <a:gd fmla="val 50000" name="adj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686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लिखना </a:t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62" name="Google Shape;16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AVE_20210423_084745.jpg" id="167" name="Google Shape;167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/>
          <p:nvPr/>
        </p:nvSpPr>
        <p:spPr>
          <a:xfrm>
            <a:off x="0" y="1844825"/>
            <a:ext cx="2520300" cy="151230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मातृ भाषा</a:t>
            </a:r>
            <a:r>
              <a:rPr b="1" i="0" lang="hi-IN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107504" y="3356992"/>
            <a:ext cx="2520280" cy="1584176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राष्ट्रभाषा</a:t>
            </a:r>
            <a:r>
              <a:rPr b="0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p9"/>
          <p:cNvCxnSpPr/>
          <p:nvPr/>
        </p:nvCxnSpPr>
        <p:spPr>
          <a:xfrm>
            <a:off x="2483768" y="2636912"/>
            <a:ext cx="648072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  <p:sp>
        <p:nvSpPr>
          <p:cNvPr id="171" name="Google Shape;171;p9"/>
          <p:cNvSpPr/>
          <p:nvPr/>
        </p:nvSpPr>
        <p:spPr>
          <a:xfrm>
            <a:off x="3131840" y="1916832"/>
            <a:ext cx="6012160" cy="108012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hi-I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बालक जो भाषा अपनी माँ तथा परिवार जनों से सीखता है 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2" name="Google Shape;172;p9"/>
          <p:cNvCxnSpPr/>
          <p:nvPr/>
        </p:nvCxnSpPr>
        <p:spPr>
          <a:xfrm>
            <a:off x="2699792" y="3861048"/>
            <a:ext cx="50405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  <p:sp>
        <p:nvSpPr>
          <p:cNvPr id="173" name="Google Shape;173;p9"/>
          <p:cNvSpPr/>
          <p:nvPr/>
        </p:nvSpPr>
        <p:spPr>
          <a:xfrm>
            <a:off x="3347864" y="3284984"/>
            <a:ext cx="5796136" cy="93610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hi-I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एक राष्ट्र के अधिकतर लोगों के द्वारा प्रयोग की जाने वाली भाषा 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107504" y="5085184"/>
            <a:ext cx="2592288" cy="1440160"/>
          </a:xfrm>
          <a:prstGeom prst="ellipse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hi-IN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राज भाषा 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9"/>
          <p:cNvCxnSpPr/>
          <p:nvPr/>
        </p:nvCxnSpPr>
        <p:spPr>
          <a:xfrm>
            <a:off x="2771800" y="5517232"/>
            <a:ext cx="504056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  <a:effectLst>
            <a:outerShdw blurRad="40000" rotWithShape="0" dir="5400000" dist="23000">
              <a:srgbClr val="000000">
                <a:alpha val="34117"/>
              </a:srgbClr>
            </a:outerShdw>
          </a:effectLst>
        </p:spPr>
      </p:cxnSp>
      <p:sp>
        <p:nvSpPr>
          <p:cNvPr id="176" name="Google Shape;176;p9"/>
          <p:cNvSpPr/>
          <p:nvPr/>
        </p:nvSpPr>
        <p:spPr>
          <a:xfrm>
            <a:off x="3347864" y="4581128"/>
            <a:ext cx="5796136" cy="1296144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hi-IN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जिस भाषा क प्रयोग देश के सरकारी तथा गयी सरकारी दफ्तरों में काम काज के लिए होता है। </a:t>
            </a:r>
            <a:endParaRPr b="1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hLHhfe4ALYgQhEeOXXh8J9W1c2HnmXHpY5Lc3p3iqRwPevXmCN7oogBY3M5j6p_UMi2TqJsrHpsyzOBsL_FQV-ZHfehHQoq0grLW6uVfD_SYsB20HX-j6h-vYvfBkrv7GwkiEZLTdV8" id="177" name="Google Shape;1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8675" y="172750"/>
            <a:ext cx="158227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2021-04-24T07:34:53Z</dcterms:created>
  <dc:creator>star</dc:creator>
</cp:coreProperties>
</file>