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E564A-48B8-403A-82C9-49E6FF5A9AC9}" type="datetimeFigureOut">
              <a:rPr lang="en-IN" smtClean="0"/>
              <a:t>22-02-2021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7D002-4A90-44B3-8FE7-F2FEB6DC1098}"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8D820FB-F7EC-47A2-A5DE-F14BBD49EFB5}"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watch?v=7-3A9f3vfE0&amp;feature=youtu.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cstate="print">
            <a:alphaModFix/>
          </a:blip>
          <a:srcRect/>
          <a:stretch/>
        </p:blipFill>
        <p:spPr>
          <a:xfrm>
            <a:off x="0" y="5036853"/>
            <a:ext cx="9144000" cy="1821147"/>
          </a:xfrm>
          <a:prstGeom prst="rect">
            <a:avLst/>
          </a:prstGeom>
          <a:noFill/>
          <a:ln>
            <a:noFill/>
          </a:ln>
        </p:spPr>
      </p:pic>
      <p:pic>
        <p:nvPicPr>
          <p:cNvPr id="55" name="Google Shape;55;p13"/>
          <p:cNvPicPr preferRelativeResize="0"/>
          <p:nvPr/>
        </p:nvPicPr>
        <p:blipFill rotWithShape="1">
          <a:blip r:embed="rId4" cstate="print">
            <a:alphaModFix/>
          </a:blip>
          <a:srcRect/>
          <a:stretch/>
        </p:blipFill>
        <p:spPr>
          <a:xfrm>
            <a:off x="222676" y="285634"/>
            <a:ext cx="1578401" cy="1044767"/>
          </a:xfrm>
          <a:prstGeom prst="rect">
            <a:avLst/>
          </a:prstGeom>
          <a:noFill/>
          <a:ln>
            <a:noFill/>
          </a:ln>
        </p:spPr>
      </p:pic>
      <p:sp>
        <p:nvSpPr>
          <p:cNvPr id="56" name="Google Shape;56;p13"/>
          <p:cNvSpPr txBox="1"/>
          <p:nvPr/>
        </p:nvSpPr>
        <p:spPr>
          <a:xfrm>
            <a:off x="222675" y="2141800"/>
            <a:ext cx="8763000" cy="257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000" b="1" i="0" u="none" strike="noStrike" cap="none" dirty="0" smtClean="0">
                <a:solidFill>
                  <a:srgbClr val="FF0000"/>
                </a:solidFill>
                <a:latin typeface="Calibri"/>
                <a:ea typeface="Calibri"/>
                <a:cs typeface="Calibri"/>
                <a:sym typeface="Calibri"/>
              </a:rPr>
              <a:t>THE ESTABLISHMENT OF COMPANY POWER</a:t>
            </a:r>
            <a:endParaRPr sz="29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b="0" i="0" u="none" strike="noStrike" cap="none" dirty="0" smtClean="0">
                <a:solidFill>
                  <a:srgbClr val="000000"/>
                </a:solidFill>
                <a:latin typeface="Calibri"/>
                <a:ea typeface="Calibri"/>
                <a:cs typeface="Calibri"/>
                <a:sym typeface="Calibri"/>
              </a:rPr>
              <a:t>VOYAGES OF  DISCOVERY, THE BRITISH EAST INDIA</a:t>
            </a:r>
            <a:endParaRPr sz="2500" b="0"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5874275" y="131167"/>
            <a:ext cx="3176100" cy="16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524000" y="3428984"/>
            <a:ext cx="6172199" cy="1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HISTORY</a:t>
            </a:r>
            <a:endParaRPr b="1" dirty="0"/>
          </a:p>
          <a:p>
            <a:pPr marL="0" lvl="0" indent="0" algn="l" rtl="0">
              <a:spcBef>
                <a:spcPts val="0"/>
              </a:spcBef>
              <a:spcAft>
                <a:spcPts val="0"/>
              </a:spcAft>
              <a:buNone/>
            </a:pPr>
            <a:r>
              <a:rPr lang="en" b="1" dirty="0"/>
              <a:t>CHAPTER </a:t>
            </a:r>
            <a:r>
              <a:rPr lang="en" b="1" dirty="0" smtClean="0"/>
              <a:t>NUMBER:2</a:t>
            </a:r>
            <a:endParaRPr b="1" dirty="0"/>
          </a:p>
          <a:p>
            <a:pPr marL="0" lvl="0" indent="0" algn="l" rtl="0">
              <a:spcBef>
                <a:spcPts val="0"/>
              </a:spcBef>
              <a:spcAft>
                <a:spcPts val="0"/>
              </a:spcAft>
              <a:buNone/>
            </a:pPr>
            <a:r>
              <a:rPr lang="en" b="1" dirty="0"/>
              <a:t>CHAPTER NAME </a:t>
            </a:r>
            <a:r>
              <a:rPr lang="en" b="1" dirty="0" smtClean="0"/>
              <a:t>:THE ESTABLISHMENT OF COMPANY POWER</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980729"/>
            <a:ext cx="7200800" cy="5078313"/>
          </a:xfrm>
          <a:prstGeom prst="rect">
            <a:avLst/>
          </a:prstGeom>
        </p:spPr>
        <p:txBody>
          <a:bodyPr wrap="square">
            <a:spAutoFit/>
          </a:bodyPr>
          <a:lstStyle/>
          <a:p>
            <a:pPr algn="r"/>
            <a:endParaRPr lang="en-US" sz="2800" dirty="0" smtClean="0">
              <a:solidFill>
                <a:srgbClr val="000000"/>
              </a:solidFill>
              <a:latin typeface="Century Gothic" pitchFamily="34" charset="0"/>
              <a:ea typeface="Roboto" pitchFamily="2" charset="0"/>
              <a:cs typeface="Roboto" pitchFamily="2" charset="0"/>
            </a:endParaRPr>
          </a:p>
          <a:p>
            <a:pPr algn="r"/>
            <a:r>
              <a:rPr lang="en-US" sz="2800" dirty="0" smtClean="0">
                <a:solidFill>
                  <a:srgbClr val="000000"/>
                </a:solidFill>
                <a:latin typeface="Century Gothic" pitchFamily="34" charset="0"/>
                <a:ea typeface="Roboto" pitchFamily="2" charset="0"/>
                <a:cs typeface="Roboto" pitchFamily="2" charset="0"/>
              </a:rPr>
              <a:t>The British came to India only for trade.</a:t>
            </a:r>
          </a:p>
          <a:p>
            <a:pPr algn="r"/>
            <a:endParaRPr lang="en-US" sz="2800" dirty="0" smtClean="0">
              <a:solidFill>
                <a:srgbClr val="000000"/>
              </a:solidFill>
              <a:latin typeface="Century Gothic" pitchFamily="34" charset="0"/>
              <a:ea typeface="Roboto" pitchFamily="2" charset="0"/>
              <a:cs typeface="Roboto" pitchFamily="2" charset="0"/>
            </a:endParaRPr>
          </a:p>
          <a:p>
            <a:pPr algn="r"/>
            <a:endParaRPr lang="en-US" sz="2800" dirty="0" smtClean="0">
              <a:solidFill>
                <a:srgbClr val="000000"/>
              </a:solidFill>
              <a:latin typeface="Century Gothic" pitchFamily="34" charset="0"/>
              <a:ea typeface="Roboto" pitchFamily="2" charset="0"/>
              <a:cs typeface="Roboto" pitchFamily="2" charset="0"/>
            </a:endParaRPr>
          </a:p>
          <a:p>
            <a:pPr algn="r"/>
            <a:endParaRPr lang="en-US" sz="2800" dirty="0" smtClean="0">
              <a:solidFill>
                <a:srgbClr val="000000"/>
              </a:solidFill>
              <a:latin typeface="Century Gothic" pitchFamily="34" charset="0"/>
              <a:ea typeface="Roboto" pitchFamily="2" charset="0"/>
              <a:cs typeface="Roboto" pitchFamily="2" charset="0"/>
            </a:endParaRPr>
          </a:p>
          <a:p>
            <a:pPr algn="r"/>
            <a:endParaRPr lang="en-US" sz="2800" dirty="0" smtClean="0">
              <a:solidFill>
                <a:srgbClr val="000000"/>
              </a:solidFill>
              <a:latin typeface="Century Gothic" pitchFamily="34" charset="0"/>
              <a:ea typeface="Roboto" pitchFamily="2" charset="0"/>
              <a:cs typeface="Roboto" pitchFamily="2" charset="0"/>
            </a:endParaRPr>
          </a:p>
          <a:p>
            <a:pPr algn="r"/>
            <a:endParaRPr lang="en-US" sz="2800" dirty="0" smtClean="0">
              <a:solidFill>
                <a:srgbClr val="000000"/>
              </a:solidFill>
              <a:latin typeface="Century Gothic" pitchFamily="34" charset="0"/>
              <a:ea typeface="Roboto" pitchFamily="2" charset="0"/>
              <a:cs typeface="Roboto" pitchFamily="2" charset="0"/>
            </a:endParaRPr>
          </a:p>
          <a:p>
            <a:pPr algn="r"/>
            <a:endParaRPr lang="en-US" sz="2800" dirty="0" smtClean="0">
              <a:solidFill>
                <a:srgbClr val="000000"/>
              </a:solidFill>
              <a:latin typeface="Century Gothic" pitchFamily="34" charset="0"/>
              <a:ea typeface="Roboto" pitchFamily="2" charset="0"/>
              <a:cs typeface="Roboto" pitchFamily="2" charset="0"/>
            </a:endParaRPr>
          </a:p>
          <a:p>
            <a:pPr algn="r"/>
            <a:endParaRPr lang="en-US" sz="2800" dirty="0" smtClean="0">
              <a:solidFill>
                <a:srgbClr val="000000"/>
              </a:solidFill>
              <a:latin typeface="Century Gothic" pitchFamily="34" charset="0"/>
              <a:ea typeface="Roboto" pitchFamily="2" charset="0"/>
              <a:cs typeface="Roboto" pitchFamily="2" charset="0"/>
            </a:endParaRPr>
          </a:p>
          <a:p>
            <a:pPr algn="r"/>
            <a:endParaRPr lang="en-US" sz="2800" dirty="0" smtClean="0">
              <a:solidFill>
                <a:srgbClr val="000000"/>
              </a:solidFill>
              <a:latin typeface="Century Gothic" pitchFamily="34" charset="0"/>
              <a:ea typeface="Roboto" pitchFamily="2" charset="0"/>
              <a:cs typeface="Roboto" pitchFamily="2" charset="0"/>
            </a:endParaRPr>
          </a:p>
          <a:p>
            <a:r>
              <a:rPr lang="en-US" sz="2000" dirty="0" smtClean="0">
                <a:solidFill>
                  <a:srgbClr val="000000"/>
                </a:solidFill>
                <a:latin typeface="Century Gothic" pitchFamily="34" charset="0"/>
                <a:ea typeface="Roboto" pitchFamily="2" charset="0"/>
                <a:cs typeface="Roboto" pitchFamily="2" charset="0"/>
              </a:rPr>
              <a:t>Their Trade Company was known as                                         </a:t>
            </a:r>
            <a:r>
              <a:rPr lang="en-US" sz="2400" b="1" u="sng" dirty="0" smtClean="0">
                <a:solidFill>
                  <a:srgbClr val="000000"/>
                </a:solidFill>
                <a:latin typeface="Century Gothic" pitchFamily="34" charset="0"/>
                <a:ea typeface="Roboto" pitchFamily="2" charset="0"/>
                <a:cs typeface="Roboto" pitchFamily="2" charset="0"/>
              </a:rPr>
              <a:t>British East India Company</a:t>
            </a:r>
            <a:endParaRPr lang="en-IN" sz="2400" b="1" dirty="0">
              <a:latin typeface="Century Gothic" pitchFamily="34" charset="0"/>
            </a:endParaRPr>
          </a:p>
        </p:txBody>
      </p:sp>
      <p:sp>
        <p:nvSpPr>
          <p:cNvPr id="5" name="Rectangle 4"/>
          <p:cNvSpPr/>
          <p:nvPr/>
        </p:nvSpPr>
        <p:spPr>
          <a:xfrm>
            <a:off x="3563888" y="548680"/>
            <a:ext cx="4752528" cy="1015663"/>
          </a:xfrm>
          <a:prstGeom prst="rect">
            <a:avLst/>
          </a:prstGeom>
        </p:spPr>
        <p:txBody>
          <a:bodyPr wrap="square">
            <a:spAutoFit/>
          </a:bodyPr>
          <a:lstStyle/>
          <a:p>
            <a:pPr algn="r"/>
            <a:r>
              <a:rPr lang="en-US" sz="6000" dirty="0" smtClean="0">
                <a:ln w="50800"/>
                <a:latin typeface="Arial Unicode MS" pitchFamily="34" charset="-128"/>
                <a:ea typeface="Arial Unicode MS" pitchFamily="34" charset="-128"/>
                <a:cs typeface="Arial Unicode MS" pitchFamily="34" charset="-128"/>
              </a:rPr>
              <a:t>Introduction</a:t>
            </a:r>
            <a:endParaRPr lang="en-IN" sz="6000" dirty="0">
              <a:latin typeface="Arial Unicode MS" pitchFamily="34" charset="-128"/>
              <a:ea typeface="Arial Unicode MS" pitchFamily="34" charset="-128"/>
              <a:cs typeface="Arial Unicode MS" pitchFamily="34" charset="-128"/>
            </a:endParaRPr>
          </a:p>
        </p:txBody>
      </p:sp>
      <p:pic>
        <p:nvPicPr>
          <p:cNvPr id="6" name="Picture 5" descr="continents-map.png"/>
          <p:cNvPicPr>
            <a:picLocks noChangeAspect="1"/>
          </p:cNvPicPr>
          <p:nvPr/>
        </p:nvPicPr>
        <p:blipFill>
          <a:blip r:embed="rId2" cstate="print"/>
          <a:stretch>
            <a:fillRect/>
          </a:stretch>
        </p:blipFill>
        <p:spPr>
          <a:xfrm>
            <a:off x="1447800" y="1828800"/>
            <a:ext cx="7084640" cy="3120086"/>
          </a:xfrm>
          <a:prstGeom prst="rect">
            <a:avLst/>
          </a:prstGeom>
        </p:spPr>
      </p:pic>
      <p:sp>
        <p:nvSpPr>
          <p:cNvPr id="7" name="Google Shape;64;p14"/>
          <p:cNvSpPr txBox="1"/>
          <p:nvPr/>
        </p:nvSpPr>
        <p:spPr>
          <a:xfrm>
            <a:off x="0" y="18864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dirty="0" smtClean="0">
                <a:solidFill>
                  <a:srgbClr val="FF0000"/>
                </a:solidFill>
                <a:latin typeface="+mj-lt"/>
              </a:rPr>
              <a:t>THE ESTABLISHMENT OF COMPANY POWER</a:t>
            </a:r>
            <a:endParaRPr sz="2200" b="1" i="0" u="none" strike="noStrike" cap="none" dirty="0">
              <a:solidFill>
                <a:srgbClr val="FF0000"/>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smtClean="0">
                <a:solidFill>
                  <a:srgbClr val="000000"/>
                </a:solidFill>
                <a:latin typeface="+mj-lt"/>
                <a:ea typeface="Arial"/>
                <a:cs typeface="Arial"/>
                <a:sym typeface="Arial"/>
              </a:rPr>
              <a:t>INTRODUCTION</a:t>
            </a:r>
            <a:endParaRPr sz="1800" b="1" i="0" u="none" strike="noStrike" cap="none" dirty="0">
              <a:solidFill>
                <a:srgbClr val="000000"/>
              </a:solidFill>
              <a:latin typeface="+mj-lt"/>
              <a:ea typeface="Arial"/>
              <a:cs typeface="Arial"/>
              <a:sym typeface="Arial"/>
            </a:endParaRPr>
          </a:p>
        </p:txBody>
      </p:sp>
      <p:sp>
        <p:nvSpPr>
          <p:cNvPr id="8" name="TextBox 7"/>
          <p:cNvSpPr txBox="1"/>
          <p:nvPr/>
        </p:nvSpPr>
        <p:spPr>
          <a:xfrm>
            <a:off x="533400" y="6096000"/>
            <a:ext cx="8153400" cy="369332"/>
          </a:xfrm>
          <a:prstGeom prst="rect">
            <a:avLst/>
          </a:prstGeom>
          <a:noFill/>
        </p:spPr>
        <p:txBody>
          <a:bodyPr wrap="square" rtlCol="0">
            <a:spAutoFit/>
          </a:bodyPr>
          <a:lstStyle/>
          <a:p>
            <a:endParaRPr lang="en-IN" dirty="0"/>
          </a:p>
        </p:txBody>
      </p:sp>
      <p:pic>
        <p:nvPicPr>
          <p:cNvPr id="9" name="Google Shape;55;p13"/>
          <p:cNvPicPr preferRelativeResize="0"/>
          <p:nvPr/>
        </p:nvPicPr>
        <p:blipFill rotWithShape="1">
          <a:blip r:embed="rId3" cstate="print">
            <a:alphaModFix/>
          </a:blip>
          <a:srcRect/>
          <a:stretch/>
        </p:blipFill>
        <p:spPr>
          <a:xfrm>
            <a:off x="7315200" y="5562600"/>
            <a:ext cx="1578401" cy="104476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46119"/>
            <a:ext cx="80772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IN" sz="3200" u="sng" dirty="0" smtClean="0">
              <a:latin typeface="Arial Unicode MS" pitchFamily="34" charset="-128"/>
              <a:ea typeface="Arial Unicode MS" pitchFamily="34" charset="-128"/>
              <a:cs typeface="Arial Unicode MS" pitchFamily="34" charset="-128"/>
            </a:endParaRPr>
          </a:p>
          <a:p>
            <a:pPr algn="ctr"/>
            <a:r>
              <a:rPr lang="en-IN" sz="3200" dirty="0" smtClean="0">
                <a:latin typeface="Arial Unicode MS" pitchFamily="34" charset="-128"/>
                <a:ea typeface="Arial Unicode MS" pitchFamily="34" charset="-128"/>
                <a:cs typeface="Arial Unicode MS" pitchFamily="34" charset="-128"/>
              </a:rPr>
              <a:t>Voyages </a:t>
            </a:r>
            <a:r>
              <a:rPr lang="en-IN" sz="3200" dirty="0">
                <a:latin typeface="Arial Unicode MS" pitchFamily="34" charset="-128"/>
                <a:ea typeface="Arial Unicode MS" pitchFamily="34" charset="-128"/>
                <a:cs typeface="Arial Unicode MS" pitchFamily="34" charset="-128"/>
              </a:rPr>
              <a:t>of </a:t>
            </a:r>
            <a:r>
              <a:rPr lang="en-IN" sz="3200" dirty="0" smtClean="0">
                <a:latin typeface="Arial Unicode MS" pitchFamily="34" charset="-128"/>
                <a:ea typeface="Arial Unicode MS" pitchFamily="34" charset="-128"/>
                <a:cs typeface="Arial Unicode MS" pitchFamily="34" charset="-128"/>
              </a:rPr>
              <a:t>discovery</a:t>
            </a:r>
            <a:endParaRPr lang="en-IN" sz="1600" dirty="0"/>
          </a:p>
          <a:p>
            <a:pPr>
              <a:buFont typeface="Arial" pitchFamily="34" charset="0"/>
              <a:buChar char="•"/>
            </a:pPr>
            <a:r>
              <a:rPr lang="en-IN" dirty="0">
                <a:latin typeface="Century Gothic" pitchFamily="34" charset="0"/>
              </a:rPr>
              <a:t>Between 7</a:t>
            </a:r>
            <a:r>
              <a:rPr lang="en-IN" baseline="30000" dirty="0">
                <a:latin typeface="Century Gothic" pitchFamily="34" charset="0"/>
              </a:rPr>
              <a:t>th</a:t>
            </a:r>
            <a:r>
              <a:rPr lang="en-IN" dirty="0">
                <a:latin typeface="Century Gothic" pitchFamily="34" charset="0"/>
              </a:rPr>
              <a:t> and 14</a:t>
            </a:r>
            <a:r>
              <a:rPr lang="en-IN" baseline="30000" dirty="0">
                <a:latin typeface="Century Gothic" pitchFamily="34" charset="0"/>
              </a:rPr>
              <a:t>th</a:t>
            </a:r>
            <a:r>
              <a:rPr lang="en-IN" dirty="0">
                <a:latin typeface="Century Gothic" pitchFamily="34" charset="0"/>
              </a:rPr>
              <a:t> centuries Arab traders dominated the trade between the East and the West. </a:t>
            </a:r>
            <a:endParaRPr lang="en-IN" dirty="0" smtClean="0">
              <a:latin typeface="Century Gothic" pitchFamily="34" charset="0"/>
            </a:endParaRPr>
          </a:p>
          <a:p>
            <a:pPr>
              <a:buFont typeface="Arial" pitchFamily="34" charset="0"/>
              <a:buChar char="•"/>
            </a:pPr>
            <a:r>
              <a:rPr lang="en-IN" dirty="0" smtClean="0">
                <a:latin typeface="Century Gothic" pitchFamily="34" charset="0"/>
              </a:rPr>
              <a:t>It became essential to </a:t>
            </a:r>
            <a:r>
              <a:rPr lang="en-IN" dirty="0">
                <a:latin typeface="Century Gothic" pitchFamily="34" charset="0"/>
              </a:rPr>
              <a:t>find a direct sea route to the </a:t>
            </a:r>
            <a:r>
              <a:rPr lang="en-IN" dirty="0" smtClean="0">
                <a:latin typeface="Century Gothic" pitchFamily="34" charset="0"/>
              </a:rPr>
              <a:t>East. For this purpose a series of voyages were undertaken by European Explorers. </a:t>
            </a:r>
          </a:p>
          <a:p>
            <a:pPr>
              <a:buFont typeface="Arial" pitchFamily="34" charset="0"/>
              <a:buChar char="•"/>
            </a:pPr>
            <a:endParaRPr lang="en-US" dirty="0" smtClean="0">
              <a:latin typeface="Century Gothic" pitchFamily="34" charset="0"/>
            </a:endParaRPr>
          </a:p>
          <a:p>
            <a:pPr>
              <a:buFont typeface="Arial" pitchFamily="34" charset="0"/>
              <a:buChar char="•"/>
            </a:pPr>
            <a:endParaRPr lang="en-IN" dirty="0" smtClean="0">
              <a:latin typeface="Century Gothic" pitchFamily="34" charset="0"/>
            </a:endParaRPr>
          </a:p>
          <a:p>
            <a:pPr>
              <a:buFont typeface="Arial" pitchFamily="34" charset="0"/>
              <a:buChar char="•"/>
            </a:pPr>
            <a:endParaRPr lang="en-US" dirty="0" smtClean="0">
              <a:latin typeface="Century Gothic" pitchFamily="34" charset="0"/>
            </a:endParaRPr>
          </a:p>
          <a:p>
            <a:pPr>
              <a:buFont typeface="Arial" pitchFamily="34" charset="0"/>
              <a:buChar char="•"/>
            </a:pPr>
            <a:endParaRPr lang="en-US" dirty="0" smtClean="0">
              <a:latin typeface="Century Gothic" pitchFamily="34" charset="0"/>
            </a:endParaRPr>
          </a:p>
          <a:p>
            <a:pPr>
              <a:buFont typeface="Arial" pitchFamily="34" charset="0"/>
              <a:buChar char="•"/>
            </a:pPr>
            <a:endParaRPr lang="en-US" dirty="0" smtClean="0">
              <a:latin typeface="Century Gothic" pitchFamily="34" charset="0"/>
            </a:endParaRPr>
          </a:p>
          <a:p>
            <a:pPr>
              <a:buFont typeface="Arial" pitchFamily="34" charset="0"/>
              <a:buChar char="•"/>
            </a:pPr>
            <a:endParaRPr lang="en-US" dirty="0" smtClean="0">
              <a:latin typeface="Century Gothic" pitchFamily="34" charset="0"/>
            </a:endParaRPr>
          </a:p>
          <a:p>
            <a:pPr>
              <a:buFont typeface="Arial" pitchFamily="34" charset="0"/>
              <a:buChar char="•"/>
            </a:pPr>
            <a:endParaRPr lang="en-US" dirty="0" smtClean="0">
              <a:latin typeface="Century Gothic" pitchFamily="34" charset="0"/>
            </a:endParaRPr>
          </a:p>
          <a:p>
            <a:pPr>
              <a:buFont typeface="Arial" pitchFamily="34" charset="0"/>
              <a:buChar char="•"/>
            </a:pPr>
            <a:endParaRPr lang="en-US" dirty="0" smtClean="0">
              <a:latin typeface="Century Gothic" pitchFamily="34" charset="0"/>
            </a:endParaRPr>
          </a:p>
          <a:p>
            <a:pPr>
              <a:buFont typeface="Arial" pitchFamily="34" charset="0"/>
              <a:buChar char="•"/>
            </a:pPr>
            <a:endParaRPr lang="en-IN" dirty="0" smtClean="0">
              <a:latin typeface="Century Gothic" pitchFamily="34" charset="0"/>
            </a:endParaRPr>
          </a:p>
          <a:p>
            <a:endParaRPr lang="en-IN" dirty="0" smtClean="0">
              <a:latin typeface="Century Gothic" pitchFamily="34" charset="0"/>
            </a:endParaRPr>
          </a:p>
          <a:p>
            <a:pPr>
              <a:buFont typeface="Arial" pitchFamily="34" charset="0"/>
              <a:buChar char="•"/>
            </a:pPr>
            <a:endParaRPr lang="en-IN" dirty="0" smtClean="0">
              <a:latin typeface="Century Gothic" pitchFamily="34" charset="0"/>
            </a:endParaRPr>
          </a:p>
          <a:p>
            <a:pPr>
              <a:buFont typeface="Arial" pitchFamily="34" charset="0"/>
              <a:buChar char="•"/>
            </a:pPr>
            <a:r>
              <a:rPr lang="en-IN" dirty="0" smtClean="0">
                <a:latin typeface="Century Gothic" pitchFamily="34" charset="0"/>
              </a:rPr>
              <a:t>The </a:t>
            </a:r>
            <a:r>
              <a:rPr lang="en-IN" dirty="0">
                <a:latin typeface="Century Gothic" pitchFamily="34" charset="0"/>
              </a:rPr>
              <a:t>Arab domination of the Indian Ocean was replaced by the Portuguese who were the first Europeans to establish a trade base in India.  Followed by them, the Dutch, the British, and the French reached India for trade.</a:t>
            </a:r>
            <a:endParaRPr kumimoji="0" lang="en-US"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3" name="Picture 2" descr="0913_vasco_crop.jpg"/>
          <p:cNvPicPr/>
          <p:nvPr/>
        </p:nvPicPr>
        <p:blipFill>
          <a:blip r:embed="rId2" cstate="print"/>
          <a:stretch>
            <a:fillRect/>
          </a:stretch>
        </p:blipFill>
        <p:spPr>
          <a:xfrm>
            <a:off x="228600" y="2362200"/>
            <a:ext cx="3886200" cy="2667000"/>
          </a:xfrm>
          <a:prstGeom prst="rect">
            <a:avLst/>
          </a:prstGeom>
        </p:spPr>
      </p:pic>
      <p:pic>
        <p:nvPicPr>
          <p:cNvPr id="4" name="Picture 3" descr="da_gama_royal_museums_greenwich_fb_1495024163_725x725.jpg"/>
          <p:cNvPicPr/>
          <p:nvPr/>
        </p:nvPicPr>
        <p:blipFill>
          <a:blip r:embed="rId3" cstate="print"/>
          <a:stretch>
            <a:fillRect/>
          </a:stretch>
        </p:blipFill>
        <p:spPr>
          <a:xfrm>
            <a:off x="4572000" y="2362200"/>
            <a:ext cx="3962400" cy="2667000"/>
          </a:xfrm>
          <a:prstGeom prst="rect">
            <a:avLst/>
          </a:prstGeom>
        </p:spPr>
      </p:pic>
      <p:pic>
        <p:nvPicPr>
          <p:cNvPr id="5" name="Google Shape;55;p13"/>
          <p:cNvPicPr preferRelativeResize="0"/>
          <p:nvPr/>
        </p:nvPicPr>
        <p:blipFill rotWithShape="1">
          <a:blip r:embed="rId4" cstate="print">
            <a:alphaModFix/>
          </a:blip>
          <a:srcRect/>
          <a:stretch/>
        </p:blipFill>
        <p:spPr>
          <a:xfrm>
            <a:off x="7315200" y="5562600"/>
            <a:ext cx="1578401" cy="1044767"/>
          </a:xfrm>
          <a:prstGeom prst="rect">
            <a:avLst/>
          </a:prstGeom>
          <a:noFill/>
          <a:ln>
            <a:noFill/>
          </a:ln>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latin typeface="Arial Unicode MS" pitchFamily="34" charset="-128"/>
                <a:ea typeface="Arial Unicode MS" pitchFamily="34" charset="-128"/>
                <a:cs typeface="Arial Unicode MS" pitchFamily="34" charset="-128"/>
              </a:rPr>
              <a:t>Vasco da Gama’s Voyage</a:t>
            </a:r>
            <a:endParaRPr lang="en-IN" dirty="0">
              <a:solidFill>
                <a:schemeClr val="tx1"/>
              </a:solidFill>
              <a:latin typeface="Arial Unicode MS" pitchFamily="34" charset="-128"/>
              <a:ea typeface="Arial Unicode MS" pitchFamily="34" charset="-128"/>
              <a:cs typeface="Arial Unicode MS" pitchFamily="34" charset="-128"/>
            </a:endParaRPr>
          </a:p>
        </p:txBody>
      </p:sp>
      <p:sp>
        <p:nvSpPr>
          <p:cNvPr id="7" name="Text Placeholder 6"/>
          <p:cNvSpPr>
            <a:spLocks noGrp="1"/>
          </p:cNvSpPr>
          <p:nvPr>
            <p:ph type="body" idx="1"/>
          </p:nvPr>
        </p:nvSpPr>
        <p:spPr>
          <a:xfrm>
            <a:off x="2514600" y="1295400"/>
            <a:ext cx="4040188" cy="639762"/>
          </a:xfrm>
        </p:spPr>
        <p:txBody>
          <a:bodyPr/>
          <a:lstStyle/>
          <a:p>
            <a:r>
              <a:rPr lang="en-US" sz="2800" dirty="0" smtClean="0">
                <a:solidFill>
                  <a:schemeClr val="tx1"/>
                </a:solidFill>
                <a:latin typeface="Arial Unicode MS" pitchFamily="34" charset="-128"/>
                <a:ea typeface="Arial Unicode MS" pitchFamily="34" charset="-128"/>
                <a:cs typeface="Arial Unicode MS" pitchFamily="34" charset="-128"/>
              </a:rPr>
              <a:t>Sea Route to India</a:t>
            </a:r>
            <a:endParaRPr lang="en-IN" sz="2800" dirty="0">
              <a:solidFill>
                <a:schemeClr val="tx1"/>
              </a:solidFill>
              <a:latin typeface="Arial Unicode MS" pitchFamily="34" charset="-128"/>
              <a:ea typeface="Arial Unicode MS" pitchFamily="34" charset="-128"/>
              <a:cs typeface="Arial Unicode MS" pitchFamily="34" charset="-128"/>
            </a:endParaRPr>
          </a:p>
        </p:txBody>
      </p:sp>
      <p:pic>
        <p:nvPicPr>
          <p:cNvPr id="13" name="Content Placeholder 12" descr="da gama Map AD.jpg"/>
          <p:cNvPicPr>
            <a:picLocks noGrp="1" noChangeAspect="1"/>
          </p:cNvPicPr>
          <p:nvPr>
            <p:ph sz="half" idx="2"/>
          </p:nvPr>
        </p:nvPicPr>
        <p:blipFill>
          <a:blip r:embed="rId3" cstate="print"/>
          <a:stretch>
            <a:fillRect/>
          </a:stretch>
        </p:blipFill>
        <p:spPr>
          <a:xfrm>
            <a:off x="1066800" y="2057400"/>
            <a:ext cx="6858000" cy="3581400"/>
          </a:xfrm>
        </p:spPr>
      </p:pic>
      <p:pic>
        <p:nvPicPr>
          <p:cNvPr id="8" name="Google Shape;55;p13"/>
          <p:cNvPicPr preferRelativeResize="0"/>
          <p:nvPr/>
        </p:nvPicPr>
        <p:blipFill rotWithShape="1">
          <a:blip r:embed="rId4" cstate="print">
            <a:alphaModFix/>
          </a:blip>
          <a:srcRect/>
          <a:stretch/>
        </p:blipFill>
        <p:spPr>
          <a:xfrm>
            <a:off x="7315200" y="5562600"/>
            <a:ext cx="1578401" cy="104476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5;p13"/>
          <p:cNvPicPr preferRelativeResize="0"/>
          <p:nvPr/>
        </p:nvPicPr>
        <p:blipFill rotWithShape="1">
          <a:blip r:embed="rId2" cstate="print">
            <a:alphaModFix/>
          </a:blip>
          <a:srcRect/>
          <a:stretch/>
        </p:blipFill>
        <p:spPr>
          <a:xfrm>
            <a:off x="7315200" y="5562600"/>
            <a:ext cx="1578401" cy="1044767"/>
          </a:xfrm>
          <a:prstGeom prst="rect">
            <a:avLst/>
          </a:prstGeom>
          <a:noFill/>
          <a:ln>
            <a:noFill/>
          </a:ln>
        </p:spPr>
      </p:pic>
      <p:sp>
        <p:nvSpPr>
          <p:cNvPr id="12290" name="Rectangle 2"/>
          <p:cNvSpPr>
            <a:spLocks noChangeArrowheads="1"/>
          </p:cNvSpPr>
          <p:nvPr/>
        </p:nvSpPr>
        <p:spPr bwMode="auto">
          <a:xfrm>
            <a:off x="0" y="314989"/>
            <a:ext cx="9144000" cy="27776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Formation </a:t>
            </a:r>
            <a:r>
              <a:rPr kumimoji="0" lang="en-US"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of European Trading Companies in India</a:t>
            </a:r>
            <a:endParaRPr kumimoji="0" lang="en-US" sz="600" i="0" strike="noStrike" cap="none" normalizeH="0" baseline="0" dirty="0" smtClean="0">
              <a:ln>
                <a:noFill/>
              </a:ln>
              <a:solidFill>
                <a:schemeClr val="tx1"/>
              </a:solidFill>
              <a:effectLst/>
              <a:latin typeface="Calibri Light" pitchFamily="34" charset="0"/>
              <a:ea typeface="Roboto"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The Portuguese had trade settlements at Goa, Daman and Diu. Salsette, Bassein and Santhome near Chennai.   (Salsette is an island in the state of Maharashtra on India’s west coast. Bassein is situated at about 70 kms North of Bombay in the Arabian Sea.)</a:t>
            </a:r>
          </a:p>
          <a:p>
            <a:pPr marL="0" marR="0" lvl="0" indent="0" algn="l" defTabSz="914400" rtl="0" eaLnBrk="0" fontAlgn="base" latinLnBrk="0" hangingPunct="0">
              <a:lnSpc>
                <a:spcPct val="100000"/>
              </a:lnSpc>
              <a:spcBef>
                <a:spcPct val="0"/>
              </a:spcBef>
              <a:spcAft>
                <a:spcPct val="0"/>
              </a:spcAft>
              <a:buClrTx/>
              <a:buSzTx/>
              <a:tabLst/>
            </a:pPr>
            <a:endParaRPr kumimoji="0" lang="en-US" sz="100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The Dutch East India Company was formed in 1602 and established factories in Masulipatnam (Andhra Pradesh), Surat and Cochin.</a:t>
            </a:r>
          </a:p>
          <a:p>
            <a:pPr marL="0" marR="0" lvl="0" indent="0" algn="l" defTabSz="914400" rtl="0" eaLnBrk="0" fontAlgn="base" latinLnBrk="0" hangingPunct="0">
              <a:lnSpc>
                <a:spcPct val="100000"/>
              </a:lnSpc>
              <a:spcBef>
                <a:spcPct val="0"/>
              </a:spcBef>
              <a:spcAft>
                <a:spcPct val="0"/>
              </a:spcAft>
              <a:buClrTx/>
              <a:buSzTx/>
              <a:tabLst/>
            </a:pPr>
            <a:endParaRPr kumimoji="0" lang="en-US" sz="105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The French were the last European power to enter India. The first French factory came up at Surat in 1668. They also acquired Mahe in Malabar on the west coast in 1724</a:t>
            </a:r>
            <a:r>
              <a:rPr kumimoji="0" lang="en-US" sz="140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a:latin typeface="Calibri Light" pitchFamily="34" charset="0"/>
              <a:ea typeface="Roboto"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Light" pitchFamily="34" charset="0"/>
              <a:ea typeface="Roboto"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Jancy Tom\Downloads\d5fe37ccf1f6ccfe6f6ab225f6a8b26b.jpeg"/>
          <p:cNvPicPr>
            <a:picLocks noChangeAspect="1" noChangeArrowheads="1"/>
          </p:cNvPicPr>
          <p:nvPr/>
        </p:nvPicPr>
        <p:blipFill>
          <a:blip r:embed="rId3" cstate="print"/>
          <a:srcRect/>
          <a:stretch>
            <a:fillRect/>
          </a:stretch>
        </p:blipFill>
        <p:spPr bwMode="auto">
          <a:xfrm>
            <a:off x="228600" y="2590800"/>
            <a:ext cx="6096000" cy="4069080"/>
          </a:xfrm>
          <a:prstGeom prst="rect">
            <a:avLst/>
          </a:prstGeom>
          <a:noFill/>
        </p:spPr>
      </p:pic>
      <p:sp>
        <p:nvSpPr>
          <p:cNvPr id="6" name="Rectangle 5"/>
          <p:cNvSpPr/>
          <p:nvPr/>
        </p:nvSpPr>
        <p:spPr>
          <a:xfrm>
            <a:off x="6477000" y="2743200"/>
            <a:ext cx="2667000" cy="1969770"/>
          </a:xfrm>
          <a:prstGeom prst="rect">
            <a:avLst/>
          </a:prstGeom>
        </p:spPr>
        <p:txBody>
          <a:bodyPr wrap="square">
            <a:spAutoFit/>
          </a:bodyPr>
          <a:lstStyle/>
          <a:p>
            <a:pPr lvl="0" eaLnBrk="0" fontAlgn="base" hangingPunct="0">
              <a:spcBef>
                <a:spcPct val="0"/>
              </a:spcBef>
              <a:spcAft>
                <a:spcPct val="0"/>
              </a:spcAft>
              <a:buFont typeface="Arial" pitchFamily="34" charset="0"/>
              <a:buChar char="•"/>
            </a:pPr>
            <a:endParaRPr lang="en-US" sz="1400" dirty="0" smtClean="0">
              <a:latin typeface="Century Gothic" pitchFamily="34" charset="0"/>
              <a:ea typeface="Roboto" pitchFamily="2" charset="0"/>
              <a:cs typeface="Roboto" pitchFamily="2" charset="0"/>
            </a:endParaRPr>
          </a:p>
          <a:p>
            <a:pPr lvl="0" eaLnBrk="0" fontAlgn="base" hangingPunct="0">
              <a:spcBef>
                <a:spcPct val="0"/>
              </a:spcBef>
              <a:spcAft>
                <a:spcPct val="0"/>
              </a:spcAft>
              <a:buFont typeface="Arial" pitchFamily="34" charset="0"/>
              <a:buChar char="•"/>
            </a:pPr>
            <a:endParaRPr lang="en-US" dirty="0" smtClean="0">
              <a:latin typeface="Century Gothic" pitchFamily="34" charset="0"/>
              <a:ea typeface="Roboto" pitchFamily="2" charset="0"/>
              <a:cs typeface="Roboto" pitchFamily="2" charset="0"/>
            </a:endParaRPr>
          </a:p>
          <a:p>
            <a:pPr lvl="0" eaLnBrk="0" fontAlgn="base" hangingPunct="0">
              <a:spcBef>
                <a:spcPct val="0"/>
              </a:spcBef>
              <a:spcAft>
                <a:spcPct val="0"/>
              </a:spcAft>
            </a:pPr>
            <a:r>
              <a:rPr lang="en-US" dirty="0" smtClean="0">
                <a:latin typeface="Century Gothic" pitchFamily="34" charset="0"/>
                <a:ea typeface="Roboto" pitchFamily="2" charset="0"/>
                <a:cs typeface="Roboto" pitchFamily="2" charset="0"/>
              </a:rPr>
              <a:t>Video Link:  </a:t>
            </a:r>
            <a:r>
              <a:rPr lang="en-US" dirty="0" smtClean="0">
                <a:latin typeface="Century Gothic" pitchFamily="34" charset="0"/>
                <a:ea typeface="Roboto" pitchFamily="2" charset="0"/>
                <a:cs typeface="Roboto" pitchFamily="2" charset="0"/>
                <a:hlinkClick r:id="rId4"/>
              </a:rPr>
              <a:t>https://www.youtube.com/watch?v=7-3A9f3vfE0&amp;feature=youtu.be</a:t>
            </a:r>
            <a:endParaRPr lang="en-US" dirty="0" smtClean="0">
              <a:latin typeface="Century Gothic" pitchFamily="34" charset="0"/>
              <a:ea typeface="Roboto" pitchFamily="2" charset="0"/>
              <a:cs typeface="Roboto"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47536"/>
          </a:xfrm>
          <a:prstGeom prst="rect">
            <a:avLst/>
          </a:prstGeom>
        </p:spPr>
        <p:txBody>
          <a:bodyPr wrap="square">
            <a:spAutoFit/>
          </a:bodyPr>
          <a:lstStyle/>
          <a:p>
            <a:pPr algn="ctr"/>
            <a:endParaRPr lang="en-US" b="1" u="sng" dirty="0" smtClean="0"/>
          </a:p>
          <a:p>
            <a:pPr algn="ctr"/>
            <a:r>
              <a:rPr lang="en-IN" sz="3200" dirty="0" smtClean="0">
                <a:latin typeface="Arial Unicode MS" pitchFamily="34" charset="-128"/>
                <a:ea typeface="Arial Unicode MS" pitchFamily="34" charset="-128"/>
                <a:cs typeface="Arial Unicode MS" pitchFamily="34" charset="-128"/>
              </a:rPr>
              <a:t>The British East India Company</a:t>
            </a:r>
            <a:endParaRPr lang="en-IN" sz="2400" dirty="0" smtClean="0">
              <a:latin typeface="Arial Unicode MS" pitchFamily="34" charset="-128"/>
              <a:ea typeface="Arial Unicode MS" pitchFamily="34" charset="-128"/>
              <a:cs typeface="Arial Unicode MS" pitchFamily="34" charset="-128"/>
            </a:endParaRPr>
          </a:p>
          <a:p>
            <a:pPr algn="ctr"/>
            <a:endParaRPr lang="en-IN" sz="2000" dirty="0" smtClean="0">
              <a:latin typeface="Century Gothic" pitchFamily="34" charset="0"/>
            </a:endParaRPr>
          </a:p>
          <a:p>
            <a:pPr algn="ctr"/>
            <a:endParaRPr lang="en-US" b="1" dirty="0" smtClean="0"/>
          </a:p>
          <a:p>
            <a:pPr lvl="0" algn="ctr" fontAlgn="base">
              <a:spcBef>
                <a:spcPct val="0"/>
              </a:spcBef>
              <a:spcAft>
                <a:spcPct val="0"/>
              </a:spcAft>
            </a:pPr>
            <a:endParaRPr lang="en-US" sz="2800" dirty="0" smtClean="0">
              <a:latin typeface="Arial Unicode MS" pitchFamily="34" charset="-128"/>
              <a:ea typeface="Arial Unicode MS" pitchFamily="34" charset="-128"/>
              <a:cs typeface="Arial Unicode MS" pitchFamily="34" charset="-128"/>
            </a:endParaRPr>
          </a:p>
          <a:p>
            <a:pPr lvl="0" algn="ctr" fontAlgn="base">
              <a:spcBef>
                <a:spcPct val="0"/>
              </a:spcBef>
              <a:spcAft>
                <a:spcPct val="0"/>
              </a:spcAft>
            </a:pPr>
            <a:endParaRPr lang="en-US" sz="2800" dirty="0" smtClean="0">
              <a:latin typeface="Arial Unicode MS" pitchFamily="34" charset="-128"/>
              <a:ea typeface="Arial Unicode MS" pitchFamily="34" charset="-128"/>
              <a:cs typeface="Arial Unicode MS" pitchFamily="34" charset="-128"/>
            </a:endParaRPr>
          </a:p>
          <a:p>
            <a:pPr lvl="0" algn="ctr" fontAlgn="base">
              <a:spcBef>
                <a:spcPct val="0"/>
              </a:spcBef>
              <a:spcAft>
                <a:spcPct val="0"/>
              </a:spcAft>
            </a:pPr>
            <a:endParaRPr lang="en-US" sz="2800" dirty="0" smtClean="0">
              <a:latin typeface="Arial Unicode MS" pitchFamily="34" charset="-128"/>
              <a:ea typeface="Arial Unicode MS" pitchFamily="34" charset="-128"/>
              <a:cs typeface="Arial Unicode MS" pitchFamily="34" charset="-128"/>
            </a:endParaRPr>
          </a:p>
          <a:p>
            <a:pPr lvl="0" algn="ctr" fontAlgn="base">
              <a:spcBef>
                <a:spcPct val="0"/>
              </a:spcBef>
              <a:spcAft>
                <a:spcPct val="0"/>
              </a:spcAft>
            </a:pPr>
            <a:endParaRPr lang="en-US" sz="2800" dirty="0" smtClean="0">
              <a:latin typeface="Arial Unicode MS" pitchFamily="34" charset="-128"/>
              <a:ea typeface="Arial Unicode MS" pitchFamily="34" charset="-128"/>
              <a:cs typeface="Arial Unicode MS" pitchFamily="34" charset="-128"/>
            </a:endParaRPr>
          </a:p>
          <a:p>
            <a:pPr lvl="0" algn="ctr" fontAlgn="base">
              <a:spcBef>
                <a:spcPct val="0"/>
              </a:spcBef>
              <a:spcAft>
                <a:spcPct val="0"/>
              </a:spcAft>
            </a:pPr>
            <a:endParaRPr lang="en-US" sz="2800" dirty="0" smtClean="0">
              <a:latin typeface="Arial Unicode MS" pitchFamily="34" charset="-128"/>
              <a:ea typeface="Arial Unicode MS" pitchFamily="34" charset="-128"/>
              <a:cs typeface="Arial Unicode MS" pitchFamily="34" charset="-128"/>
            </a:endParaRPr>
          </a:p>
          <a:p>
            <a:pPr lvl="0" algn="ctr" fontAlgn="base">
              <a:spcBef>
                <a:spcPct val="0"/>
              </a:spcBef>
              <a:spcAft>
                <a:spcPct val="0"/>
              </a:spcAft>
            </a:pPr>
            <a:endParaRPr lang="en-US" sz="2800" dirty="0" smtClean="0">
              <a:latin typeface="Arial Unicode MS" pitchFamily="34" charset="-128"/>
              <a:ea typeface="Arial Unicode MS" pitchFamily="34" charset="-128"/>
              <a:cs typeface="Arial Unicode MS" pitchFamily="34" charset="-128"/>
            </a:endParaRPr>
          </a:p>
          <a:p>
            <a:pPr algn="ctr"/>
            <a:endParaRPr lang="en-IN" dirty="0" smtClean="0"/>
          </a:p>
          <a:p>
            <a:pPr algn="ctr"/>
            <a:endParaRPr lang="en-US" sz="2400" dirty="0" smtClean="0"/>
          </a:p>
          <a:p>
            <a:pPr algn="ctr"/>
            <a:endParaRPr lang="en-IN" sz="2400" dirty="0"/>
          </a:p>
        </p:txBody>
      </p:sp>
      <p:sp>
        <p:nvSpPr>
          <p:cNvPr id="3" name="Rectangle 2"/>
          <p:cNvSpPr/>
          <p:nvPr/>
        </p:nvSpPr>
        <p:spPr>
          <a:xfrm>
            <a:off x="5029200" y="1052736"/>
            <a:ext cx="3886200" cy="1815882"/>
          </a:xfrm>
          <a:prstGeom prst="rect">
            <a:avLst/>
          </a:prstGeom>
        </p:spPr>
        <p:txBody>
          <a:bodyPr wrap="square">
            <a:spAutoFit/>
          </a:bodyPr>
          <a:lstStyle/>
          <a:p>
            <a:pPr algn="ctr"/>
            <a:r>
              <a:rPr lang="en-IN" sz="1600" dirty="0" smtClean="0">
                <a:latin typeface="Century Gothic" pitchFamily="34" charset="0"/>
              </a:rPr>
              <a:t>The British East India Company was found in 1600 by a group of enterprising businessmen. On   31 December 1600, Queen Elizabeth 1 gave permission to the company to trade with India, in return for a share of its profits.</a:t>
            </a:r>
          </a:p>
        </p:txBody>
      </p:sp>
      <p:pic>
        <p:nvPicPr>
          <p:cNvPr id="5" name="Picture 4" descr="1800.jpg"/>
          <p:cNvPicPr>
            <a:picLocks noChangeAspect="1"/>
          </p:cNvPicPr>
          <p:nvPr/>
        </p:nvPicPr>
        <p:blipFill>
          <a:blip r:embed="rId2" cstate="print"/>
          <a:stretch>
            <a:fillRect/>
          </a:stretch>
        </p:blipFill>
        <p:spPr>
          <a:xfrm>
            <a:off x="193607" y="980728"/>
            <a:ext cx="4717859" cy="3057872"/>
          </a:xfrm>
          <a:prstGeom prst="rect">
            <a:avLst/>
          </a:prstGeom>
        </p:spPr>
      </p:pic>
      <p:pic>
        <p:nvPicPr>
          <p:cNvPr id="6" name="Google Shape;55;p13"/>
          <p:cNvPicPr preferRelativeResize="0"/>
          <p:nvPr/>
        </p:nvPicPr>
        <p:blipFill rotWithShape="1">
          <a:blip r:embed="rId3" cstate="print">
            <a:alphaModFix/>
          </a:blip>
          <a:srcRect/>
          <a:stretch/>
        </p:blipFill>
        <p:spPr>
          <a:xfrm>
            <a:off x="7467600" y="5638800"/>
            <a:ext cx="1426001" cy="968567"/>
          </a:xfrm>
          <a:prstGeom prst="rect">
            <a:avLst/>
          </a:prstGeom>
          <a:noFill/>
          <a:ln>
            <a:noFill/>
          </a:ln>
          <a:effectLst>
            <a:outerShdw blurRad="1270000" dist="50800" dir="5400000" algn="ctr" rotWithShape="0">
              <a:srgbClr val="000000">
                <a:alpha val="0"/>
              </a:srgbClr>
            </a:outerShdw>
          </a:effectLst>
        </p:spPr>
      </p:pic>
      <p:sp>
        <p:nvSpPr>
          <p:cNvPr id="7" name="Rectangle 6"/>
          <p:cNvSpPr/>
          <p:nvPr/>
        </p:nvSpPr>
        <p:spPr>
          <a:xfrm>
            <a:off x="228600" y="4267200"/>
            <a:ext cx="5029200" cy="2369880"/>
          </a:xfrm>
          <a:prstGeom prst="rect">
            <a:avLst/>
          </a:prstGeom>
        </p:spPr>
        <p:txBody>
          <a:bodyPr wrap="square">
            <a:spAutoFit/>
          </a:bodyPr>
          <a:lstStyle/>
          <a:p>
            <a:pPr lvl="0" algn="ctr" fontAlgn="base">
              <a:spcBef>
                <a:spcPct val="0"/>
              </a:spcBef>
              <a:spcAft>
                <a:spcPct val="0"/>
              </a:spcAft>
            </a:pPr>
            <a:r>
              <a:rPr lang="en-US" sz="2000" dirty="0" smtClean="0">
                <a:latin typeface="Arial Unicode MS" pitchFamily="34" charset="-128"/>
                <a:ea typeface="Arial Unicode MS" pitchFamily="34" charset="-128"/>
                <a:cs typeface="Arial Unicode MS" pitchFamily="34" charset="-128"/>
              </a:rPr>
              <a:t>From Trading post to Presidency</a:t>
            </a:r>
            <a:endParaRPr lang="en-US" sz="1400" dirty="0" smtClean="0">
              <a:latin typeface="Century Gothic" pitchFamily="34" charset="0"/>
              <a:cs typeface="Arial" pitchFamily="34" charset="0"/>
            </a:endParaRPr>
          </a:p>
          <a:p>
            <a:pPr lvl="0" algn="ctr" eaLnBrk="0" fontAlgn="base" hangingPunct="0">
              <a:spcBef>
                <a:spcPct val="0"/>
              </a:spcBef>
              <a:spcAft>
                <a:spcPct val="0"/>
              </a:spcAft>
            </a:pPr>
            <a:r>
              <a:rPr lang="en-US" sz="1600" dirty="0" smtClean="0">
                <a:latin typeface="Century Gothic" pitchFamily="34" charset="0"/>
                <a:ea typeface="Roboto" pitchFamily="2" charset="0"/>
                <a:cs typeface="Roboto" pitchFamily="2" charset="0"/>
              </a:rPr>
              <a:t>The European trading companies used to come by ships, and the captains of the ships asked permission to the local rulers for trade. If trade proved profitable the captains set up trading posts which came to known as Factories. </a:t>
            </a:r>
          </a:p>
          <a:p>
            <a:pPr lvl="0" algn="ctr" eaLnBrk="0" fontAlgn="base" hangingPunct="0">
              <a:spcBef>
                <a:spcPct val="0"/>
              </a:spcBef>
              <a:spcAft>
                <a:spcPct val="0"/>
              </a:spcAft>
              <a:buFont typeface="Arial" pitchFamily="34" charset="0"/>
              <a:buChar char="•"/>
            </a:pPr>
            <a:r>
              <a:rPr lang="en-US" sz="1600" dirty="0" smtClean="0">
                <a:latin typeface="Century Gothic" pitchFamily="34" charset="0"/>
                <a:ea typeface="Roboto" pitchFamily="2" charset="0"/>
                <a:cs typeface="Roboto" pitchFamily="2" charset="0"/>
              </a:rPr>
              <a:t>Groups of factories developed came to known as Settlements. And the developed settlements came to known as Presidencies</a:t>
            </a:r>
            <a:r>
              <a:rPr lang="en-US" sz="1400" dirty="0" smtClean="0">
                <a:latin typeface="Century Gothic" pitchFamily="34" charset="0"/>
                <a:ea typeface="Roboto" pitchFamily="2" charset="0"/>
                <a:cs typeface="Roboto" pitchFamily="2" charset="0"/>
              </a:rPr>
              <a:t>.</a:t>
            </a:r>
            <a:endParaRPr lang="en-US" sz="1400" dirty="0" smtClean="0">
              <a:latin typeface="Century Gothic" pitchFamily="34" charset="0"/>
              <a:cs typeface="Arial" pitchFamily="34" charset="0"/>
            </a:endParaRPr>
          </a:p>
        </p:txBody>
      </p:sp>
      <p:sp>
        <p:nvSpPr>
          <p:cNvPr id="7170" name="AutoShape 2" descr="data:image/jpeg;base64,/9j/4AAQSkZJRgABAQAAAQABAAD/2wCEAAkGBxMTEhUTExIVFRUXGBsYFxgYFx4bGBogGhgbHxgXGBgaHiggGB0lIBgYIjIhJSkrLi4uGiAzODMtNygtLisBCgoKDg0OGhAQGy0lICYvLS8tNS0uLS0tLS0tLS0tLS0tLS8tLS0tLS0tLS0tLS0tLS0tLS0tLS0wLS0tLy0tLf/AABEIAKsBJwMBIgACEQEDEQH/xAAbAAABBQEBAAAAAAAAAAAAAAAFAQIDBAYAB//EAEAQAAICAQIEBAMHAgQFAwUBAAECAxESACEEBSIxBhNBUTJhcSNCgZGhsfAUUjPB0fEHYnKC4RWy0iRDkqLCFv/EABkBAAMBAQEAAAAAAAAAAAAAAAECAwAEBf/EAC4RAAICAgEDAQcEAgMAAAAAAAABAhEDIRIEMUFREyIyM2Fx8CM0gaGx4RSRwf/aAAwDAQACEQMRAD8A8a4sHI/r+OomWu/f+fz8dT8wPWfoP21Xc6Rdi0u40nSaU6boijhrVcnYNEl9xY7jvYpjtZ+Q+lHvWT1ovD69Baroja9logk1+X6fhHOvdOvonWSgpxyxW2Si77/j67fT9ND3aL0T5d9W+Pouxy9fb21DHw63eR/LU12EknyZDxUaEWIwDse22hci16D8v/Gj00I7ZV/PrqkeCQHd7/D+fz66ZMRgs8S3YAD8K/bTBmT2OjUXDxXZN/t/P9NJOFUUCb/HTc16A4sDOje2oCNFJK9/r6f76Hz99PGViyVEnB3mt3/vt/nonIB97Y/roTwXxr9dFuNhBBK9+/8Av+ehLuZEJIH3/wAgflpnnA9xqkyMDudEOUcMZ5Eij3d2Cj23IFnbYWdbiaxOH4aSVwkakkmgAO+38/XWgXwdxOIOUe65AeYrHe8CQDsjUSH3WhZIG+tz4d8IrGigpg27GT43awFxvEbWDSfMXicsiPOEibCMsoVFdgSBkFWIjsNySAiGjR3v0BnKaQ8YNnlB8NzM0YVS6tjcqqSgskE7gGhQ+uw7sND+c8OUlZDG0WJpUZSGA+6WB3JI3J7EkkbVr3leCjSJbQKSmLWOwkCM6DsBYWqDD4R7VrI+JvDMWPwBKCqZBVAKKd1FjBQTHa2NmYhe50VkXYHFnkUi1/tqblP+JV90cf8A6E/5al4rhmGxFn139vT+e2o+Tp9uorvkK/7G1S7ixH3Iplr+fzbUIGjfM4wMaHoLH4fn31T6a7b6CkM0Uk08be35adKulEBPcitNYBKsdx+WlVdL/T197f2HfSf07X2/XQMWIHr3/ny1bglHz/Ov99VouBf1pR8yPpoxwXh2VvvLQHcb/h3+f76V0EK+FzZYdJsKRYs7NuR7fFdn0vfWL5ntK4vbNq/PfW+5RyYRsHDZbqDXbubrYd+nf56xPP0AneiLv9997Arv8tRx/Okvojrm76aP0bKAiGxv8K3/APOmFRrrPt+OlHf329/lrqOQkrH4dvr+uu0t5dt9h3+Xz7+v6aTWNsXix1mxQ/8AG2qurHMBUjD6f+0agGsuwG9iVpNOI03RAztHuRnp3WxtZJoA5dx77fz2A6N8jBxvesluvSyP3x7fL5anl+Ev0vzBvF8YS7D/AJm/c6jbiW+v560g5NE5s7En19d/5+WpxyyMA9I/A/56kpIEovkzIGZvz1BLK3udafmPKRsRft6b/wCnrodLyj5/ga/nrp1NCuLAvmHS5HRCbl+P09/T5emmHhxpuSBTKcZ0x0OpyteuobHbTIVknCoQ6/P/AE0TlnZQfn76HcOvWu47+vb1762X/wDmn8tmkYRkIZEzBIkUfDiewB6qJ22rbvpJtXsMYt9jHomR9hr0n/hjylcJGKuCzYMrLsaKkUe4KnIla9RsbrWV5bwXUGdbUEk9OwoHcjvQON7eutly/iEWUkIFjxVpVHSu0eIfY0WLWbHqBqM8yXkvDDJ7o10PGqrWZAtLRU5AkethiCSAKuh9T31n+X8xWfjc/LbChgWNhgFsmhtscD2AUhhuaOseOZP51ysjZhUbzX8sMA4ZszXVa9ORPS361IOYotvECrru7KmUlbm1OS7fCCLBt2JHTWkUWyriofn08Hs07MDliLPqCoPcWLNsw7eg30F8WcSDA0wclFrqjH9zLkdkbMXjZUr8NXiRY/lvHcRMmRCJghkKtiWY0mK2DfU0tL2sC+q2GqXiHj5Eh83GKIygBGcmnRbFRqephRbY9/TuCHh3Iyjo875vxSeayJkVKr8TBirYjIWBR+lCjsAABqjytqmQ+1/+06qcVOXZnbuxs/U9zqXl/wDiL9a/TXS1SOewhzDieo/P5aHFjozzfhNgwI7e/wAh+ehOOljVDCj20xrHvpzSa4TD1B/TR2Ygs3pyysOx1ZE6+2nloztWty+hqKwZvf66twStVBmA+RNfO676n4cxgC1s/M/wasRcTGDuu4r+b6RyDQV8LzYnqus1oHtuHtu3pW50A8TR1xDbAA+118zvv3+utLwPEqQDuOpe12KttsfW19Pf5nWU57/ikURW24odzVChtW1kb1qWL5zf0OyeulivqUvl6fz/AE0ikg/XbSK9aUDsfqPyrXWcJMstEkbH0oa7UBN67QoNknGEF2rte38GoCNSyL1G9rJ/c6jrRFE0l67XaxjtHOSN0MtncqQKFXa+ve/l619NA9HORgVf/MoPzth2PpXrv94e+p5fhOjpfmGhaQg963P+d71ofx/HyAmj8wa9/wAP5volMb3AB39fr3+uqfEcISdwl1+mw2/LUIs0+4D4nnU1Vnt9Bv8AnqmeZy3eZP1A/wBNGJ+UR/3UPe/z0Ibg1sgPY9/z/wBNXi4EZKRXfinPdjqNmv11JJDWk8vVFQlMZq3y3g2lcKqltxYHerGR7HsN7o0LNUDqJEGiHIuPMEyuq5GitXidxVhh2Pb3B7EG9CT1oMY72HeJ8NBGV4JSyIuUuahWjZbBQrZDUdqr8NGuIRmYGVgPipF+Fe/QPUqCCKJIAX00Pje1LE7tR33BUbY/Irfb2axfYuMrMaQZN3xB2oAW1+n7/nt5mScpv6Hr4sMce/Jehf7MKQcMcXI+IZEjIDaw21/Pb01czUMzPJgr2xs7qyOAe/p1bbfdF99BZGOINnIfFa7KTjlZrsLyv5em12uBUJPk0jMhVgkrEIAc1DEZDpYosgFXTEeupLFbqysp0rJlZ428w1ZMYBZaISiisoberSx7/PcBJOI4Yf8A2LUWTuS2RrEb7Ak2SRv06s8ynSXjBOihYscEar3RmL1l6APjmQLpjWumkTJI2R8CxJyipjv0u1AWPh2q7b6DQyRSlr+gQlcdooy8OpySCaRbt2BNBsWAQ16kmq7el6FeKW4kx4SFXAxC1fSFJHRVY2bBu7oV8I0cPCq6CU7ZHFmsFRtaowUDE1XQK3u6u9MRSCyfGOgWx2x9V7bWOx22J/5dPjzODFyYYzVGZ8P8kieJpJTuokYqb+6AI0Ciixdj77AfnRTlEsLr5oABaviBJPUCAAd8SCGI2BIB3OtTxfBg1LA1KpVkHY3VqemrN2QaNbfLWX5hzOaWWMTN/hnFF9FF21DvZO5Pc678WX2iZ52XD7NI7mvEWSKr00Ms6JcwQd9v5+2hrCtUj2IsUDSiP5atRSr6gaWHjFRrAvWtmKnln2OpE4dq7HRD/wBVQ1a/kNRnjx6D8xoXL0CJDy9yCf31Yg5c59h9SNQxcxf32/ntq/w3N3G7Hv6epPbv6aRthL3BxlKU/wB99t9kkvYg7mx6HvrLc2YmV7u73vuPrYB/MD6a1olEuHUbyPyrpc9IHxE7+xFDffWQ5iPtGFEdR79+50MXxs6cn7eP3ZXJ7aTXDTtdJxiKaN67Sa7WMOk7n6n99MOnSHc/U/vpl6wDjpNKTpANYB2j3IIycR7uKPrswsfTsfy30B1pvDEYOPuWG/0J296P5fDqWd1A6ujjeSh0nHMBsAdVpeaPv/P1/HT5gR3W/wDP5XpEv1hr577/AJ6mqJvuUp+KYg2e/fvqizb6NTQ2D9md/bVEcCbrFvyOqRkhWmURrQQeFZJRlBLFImJYMWCGwL8kq3aTcbfDuOrfVEcKo3o/z8dehf8ADyFBBIHVmQNJJMhsWqxD7Ola2SQC99i0IBBxBDKaYrTRh+L8LzxhS3l5HcoJBmoOVEhqtSEJDAlTkgBJNaKJySERQyr5wZzs8ihYjQyABAPcCjudz6gGt/zziy/QXP3iEWQxhVbIowWNqlUYO7OvUoayHJB1lebFGgjkpgM8eoLvSBlb0YBlbL1CnbpOxnlbrRXp6ctgoznLoLIGbHZ7HrsRe470D9NSxOuJIOIAxc3TNYtlA9Ph7g79PvsOSRczRsdhf49/QbfXWh8Fcp/q+IELf4MdPLR+IbAJ/wBxG/yU/KuXgei50rZPyPkU3FW8cD+WRQbsp3+IA1l6Xt6d+40abwZxoYBEIMajEkgq1AgY3tdEACvQnuTr1rguHAAoUBsAOwA9BqyBrPAn5OZ9XL0PHJPC00f+LFnaH0NXvW6jbawKv2NitVOMilYoJGVGqqC/a/HZU7neyTfyO/rr2yQayvijlSyxn37rvVEdtxqGTp3HadlYdXy1JHnjRNLIxV0hVns7FgXjFZOLIAIJ7dypG/bVCfhVeOVpHKhyWRKwUmgCwYkFjil1uMT3OqfGxmioR/MztiS3ULApvQ2Qe3ftvonw/DlkUFcYC52ayVYWMCAvwWG3+vw2F1Pjx3Z0t2V+BlcOUhdZWxZbYAKFxPVak/huTQ2saFcDy+P+oBkUZCx1MyID6nKOj61+erXFKRKWRHPVZFEptseuzaAhth37XtQpcXxCnio2VfLplqlof9QUYjtv6X7jV8V8teUSyJOGzVjwzw3E2ihUlC9BEpaGTqJou4Do3TKR1GwhBKitZLnfg6TPPhlBikt41dgjqmWOTGQ0yhunMMQSQezLe+5JxGCCU1CKQ5M3XLhMr2CS8mJrC1QhtlNEXoBznkn9QrLBMxVXuWIRz+YQST0xSLGZFjCriirtchsXWvQh22eVPvo85eBlYqRRHf1/UbEfMajMR0X5pw0kBxYCr2YDbuwCsPuPsbQ7jQ48ZR7DR2Yj8sjShDqynGj1Uac/GKfuAfj/AONC2EiKEempk4f0J/nrpo4pf7R/L1d4ecNVCvx/bbQZgtwmKhNtr9r7xSj4fXf0ok2BrKc2/wAV9qOTHvZ7+pGx1qOGvCParf390ksgn0r/AD+hzXPNpmWgACe3z9b9b77k99Ji+NnXl/bx+5RGlr103T710nEJpNOTc67WMJL8R+p/fTNTSHf8T++o61gDTpNOrTa1gHDWk8MqLUj0Iv13G91f1321mxrVeHV+yI3N5WKuiACPX67+mJ+mo537h1dIv1P4BR55Lt8Hy6f/AD/K0v8A65N6lT+GqfEQkHUIGn4xfghbQUTnco/t/I/66kXn0gIIoEGwRYIPuCGsH10KiQE0TiPcgmvwG+jK+F5TWMsLqyF1dHLL0lcwxq48Q4YlwoGwuyBrcIm5M3fhXnM3FxszRAyh1jEpUBScT5bGkKsYzkaNktOpJABGjx5qyZiMZJTR2ftFYJ2UqCYoFpZBj5ag0jX1Y6C+DuRDhfKkLh0kYMjWAZCqqxWFK82QGsgCFDUtgEIzWDE2KLEzS4AL5ckZWZyuBUqZcklOG7RhlNtiAhatakJYSHMPtPtGxlUA9Clk6AZAoQvuQsefmQlc/IIx6QGzviD7SLIJGE8zLzPOUyEsK3VVAqqsrt0qOqgSe8Nr1DHNY0jqRQjscUhIXIV1OwEdRBQQQxFg6oHlsTK4CIqYOSVibFEs0cJIwqSkXkE+8rKMCtFMi1oriaUrZ560nWcrr17E/oR8ter/APB7hAOFkm9XlIv1xjUAb/8AUzn5XryjmnDtFM0bBlKgbGwaIBFjvRBB399ek+EPEi8JyqOWSNzEssiv5Zo20lj1vsaG4F0Ce2ouLrR1ZJJo9dgYY655QPXWf5Fx95gZYlVcBgQykkhlYHcHYGj7nv3NHxHzLyQ8snmlEQOwjG4FgWSSPceo9e4U0Ob0l3IcNmrLg+t6Cc24izio3/n7areGebJxMYki8wxtuualW+osbg0d7IsHfU8o6iex3H5f5d9LKT7MKVdjyXnYdJyA5HWGQUO5YEX6EAgfn6Ak6iPGtREk6IbDBQpo/wDWFORFFgQKo1ZOjXjqKJZkaQEr6/KhtdbkWRYB7A0PfKxcV9ngqAs1FmYdzfVe4r4Vr3H687jfj/B6EZ6LvHcfHJ8K2FIAYEBW7AUCNzaNRr9AFEMr+fxUSxFmJtaAVeynssnSL+fufXVbh5mSMhmVcrNkj13oL/p9PfVrwrwgbzZCuZqoyMTTVfUl5IDsA4xI3AJsjVccEnfoJkl7lep6PGbzkjpj5mAWiwVBkMAN2yESlQhxQGRmI3OgrR+ahpkiEQaSJ4UAbLzI+qoqhJYCIhsxifMDAruskfKLhCTIQi4kqVd4S6Fs5Aj9SAFGYphRLKM2RiBJNxjsT9q6sCyUHlDOFMbMyJGPuWUtArEMNqF67E2zy6VlXnxUhpCI3VhHJi143NFi6Doasg0reZsfswlXVeccy5ZLIxYjh1+UUeA/RL/C616oIv6gSnyWKGMyJktWRgGjk82hLJQyDupZDmAxIIXCc78NiM2vFUhrEMGZt40dVDxKQ9hvipF7e+xt0ZVZm/8A0GSu6/r/APHTG5FJ/cv5n/TTmidTtIT+J0mJ9XI/XQ5P1G0KOSv/AHp+v/x0icnkHZ07e7D/AC1KsSHu5/LTouGF7MT+Hz1uTNoJctgeMR+aRXmCiCLoK+Qsj19N/T021mucip5K7BiBvew2Av2HbWvk4IRNEASd1uxleQk2Cn5LsB3Pua1kOcH7aTcnqIs9zX+2kxfMZ1Zf28fuUhpw203S66TiFDa7XAaTWCPkPUfqe+m6dJ3P1P76ZrAOI0ml11axhANajwy5YBdq6vr22Neu/wCP5bZfWo8MJZsjYA+gr0B7/UfL89R6j4Dq6P5gnFcNd/tWh6cCCa3+X++jvGUP2+Whss4G4P5fy9LFuiMlsryclbYg0PnrVeBmkTOLLqVGMXlKTImRAka0Ksw+EnJuyAL1YUFggklFKUP/AFSopPyCswZiTQoA7nWm8PeFBdcQQuaOUkKgxKio1zgTFfN2IYULUKTXYh05CtKjS86kxLBn8sLBEUaIFHEYAaTy0dt/tMtqBTEWwJBUVJC4YrmAoVxJiWhVcMy7K9mLPzisWXmCsIxj7aOTnMarGuIMcUbEMyB2VVQ/FiyqpZQp6ekYsCek40RwaYqYuHFF0Lwq4EZGLBntVMpjGTAxt3NEdJJZkIN5pweckivIBaiSQq4IhZ1hkEDReYpUtJE8obagABdka7j+MfJhMoJEiNIyBqZaFRMB3kJoERu3wAlfQulJaXzGDyB3HEGRUjgbyrDRFwJAs2KqRcgyG7LTRsGH8JxS1n5hJt5GYKJAZWO8kYjUqR5YYKQGZSRva6JkTcVwUM64MInZnSN2KgSqzsKZiTlag0TQ9d/ujW/8OeASPgo0BPS8x+uUrVf4BRfy1neX+RxM7Rq5wUsNl6jh0YhiMoWxpivSbZtq1suViNKSMilGy32Ht/vrmzaOjHTVE/DyB83Hq5RfksTFQPxYO3/dogYgw39q0IeWVSI4oVdhuGZ8Erb1Cs2R32x99+2iwyAFij7Xf4E6lfkZoWOBUG389vw0NwJJPudWZ3J1xUIpY9gCe2/0odye2lW+xmqMr4p8PrPj1UR2+vodv/H115NzSCWBgxJxt1jk/uCkqd963B6T7n569i4iGVt5CiEgVGCWO+/Ww7e1CwO++stzPgLgiikAAjWRQd6YKvEFpKANbOR2I+RG2nx43fveSry0qXgw/J+XmUo8uUcGQDOO9F8TiD7MQp9shrWQclRYmyoxRmRMjjRUlg5JVSRQRk9WYlsWUWdO4LlUcWxY4BH3LMoZmjD2vqooKMBuQCSMgCLqcqgWOd8I2FpJlRhD+ajdNMpKqWBohGPpYAOuiMaOeeXkEDxKtGzSeWCwicg0QZMTE6sfMf4gtVuqhlsmidU08vpjkMQas3jkeIXRJPmRBsQCyhz0kBiCDtWpJOJjALmQM0cUDqwbqQmV4TKqOnlo2LtTM3xVYx31UK0wUxqvQ4YFs6eSIbAJMSjYvGC9dlsN1CnoiEJuYQ8KrzM6ZtFQLlSWzKqzo9MJAUjAAYW5Q1YViPOuecx86ZnVnrZVya2xVQq5EGrIFmtgzGhW2t9w5KqytI6ZXOCAAqyROwakEQUx0B0sttmps1kvnniDkE6SPJBE7RE5BVDM8YKgnONizoBuMm2PofQDiFPYFnnPq4+Yyv8ATf8AL66ptxBPqdRPIW320gjJ0yikGyX+o/HSxcQR2P5afw3AljWi3BcDEO4v67fvoNpGVl+LiTIkbNvi6jckbBZSTYP0N+g3Gs1zsDz5AOwY+lX86G36C+/rraeQqDh8QDk12CpH3ux7X3vau+4saxHNkqVx7MR3B/Ykfh6dvTU8b99nVkVYI/cqjXDSaXXQcg5TWk03Xaxh0vc/U6bp8o3P1OmE6wDtJpRriNYwmtT4aQ0jXQD0O++4J+np+Xy1ljrY8gjLRRUwHUbF7nqG4/C+3y+uodS6gdnQq8j+w7jpKBvv9Dt/P58s9Pxnt2/n560fMuHsvRXc38Vn0oV6fz31nuK4Ig97P11oJeTnkxkPHMCrA0VIYEXYI7EfMd9eleFOdedGDu0zRvCxQClY5tE0pItMzmC8Zx6rfqF68yj4CRjQUn6D89bDwT4WbzVlkdosTIOlgsihU6pADufiKhQu57kDVNIR2btlZnZ1X4up+goQXkVBYIuwSRkwNFZBQycjnFwTk+WzyxMqeUGlaVsF81VRZeooIjlTWpYAklbdnF8wVBucMY4rQCNji0sYAleX7SU4uqt1e5Uiq1Lwk0bcNK2Ucjpw7FXDRIrqCM7Q5wxYPt8JRiLAsA6FijOK4mEecS0SYmO2BRXNOrGORdmLHD4X9K3bdhW4XmGysvmy2SclXcgyAlavBybZei2VqAsNtbZk+1aONGUeTRSj0iVWHSEphQzGKgMPSSi61W4xQZFAaWUYAkWWby5PMVyCqrGjWQGKhbJIOKtrBRovCUkhMhMLRqTI6mVwcxJJakYLXSEHTZIDDfsToZWPcsu2/wANfqWPp8tY3wy7QusbssKio1jSTNgGt4g2RIQ15voQfLoMa1pJZEb4IvMb3c7D6k7fgB+Gpz9B4lPmvCz+YWi4mRVYDpDADb26CavfvotytZFT7WZpWPuFAH0xUE/U6j4Pj0jJVqsCywBKKD6E109vWr/TU78WhII7EWCBt2uwe3be+2uXi0zrllcoqNKvtsnjSzpvF2RtHmqkNWVWQbX1FgEA9+/01WfjCTS7XZ3r3I3IJrcel+n01HHxINhSUYbEDaq+XYj5j89WhGjmk7KfEyQi8o1j9N1AB+nT1d/QnfWc59AhqRMuhTZjZgcTswIUihvR9hd3o3x/FBQRIB1bC91Y12+Y27dx+pynMOCJfocq6OHa8WRZCOiN46zDiNCxIPcEUcDVV3FekP4jhWCunmPaxb0+zM0vl1cjEoTRosTjQ3oNZDi+CYcNJYVZcyhGLJiYl6ViwIAtSwyVSGW/u2VA8smIAlmVqYIOggg7EBCzg/G1E+YNgtlzhejUDoYo4hi7ZDEK1WZZjZFMpYD1Y2AIiSC0dMyFZCwdXMaxiUNJ5TGGQFU/p3QiREy8uMrJMholSPLxoZCuaEMvQUkWhErBiDIc1YF/Mi8vLGORhiVr4BQJbVpnJhjyZo7d5Kk4YQuGk4kIt4npIBIVj1EsGxNUBjlxIe5ZpELEOATYasQTQjuYFL6zgwxKhV0bAD+ccdBw4KP9jI48rER5YR47nHLrJdAxouq04BtydYbnPOWkdhFJJHDSqqZNeKKFXOmILYqt70cRtsNem834LNAhWRPMHkOluUCFCyFwxyJQmNvMyNLHi1C8fJeYcveFzHIpDr8Q22/Lb19L0bMkV4+HHvq7Fw4A/wB7+uqYBB7amUsdgpP66V2MW5ZqWlGP0v8ATVBnO9k6sxIWbHE37ft+Z0X5X4f8wZNaj0HYHf1J+n830t0El5fOCnDoBurMuxxJsN967He/w7jbWX5xfnPd3ke/f9dbbmXLlh8lb2LFjtsCFpdgN/pe+9DWJ5oftG2HxHt27+len00uL42dOT5EfuU9LjpDp2uk5Bp12urbXawB8g3P1P76ZWnS9z9T++kvattYwlaXSaTWMdrWcmfCBKJGZJJ3OwsVtQ7jcfTtWsprW+H5gvDggtlkwP8AbVKApF+1m9+/bUc/wnT0janodxUcqvTS/Z5dUqyBlUeoVQAb9Ox39/WvxL8OoBPE8Q5uvgC3tvvkxWrqqP132MryxZzG8zdBsLlJYBIaqizVnJwNAFbxrckaMSqsIxCxQuyXXTFk4ZyrRJHE03Sxypgd0FbMQEjK0HJGMXQG5TzHhkDHASitlDuu5BrJwcj39a9dtaiLnsfEGR/MdInWSBmcdGcmbhnrPJV8wAC1AAfuCABEXK14wPgSqRpiXADqGDYAZkByxUIMRXSinbIaFcz8NScJIpWYlHIjMikw3YD0xs0pG+5I6CSNhoRdPbGyQcoXFa8msaJ1eW2SJzQMZKoELI0cLhwhFM8cTqDJTL0ixV2eG5t5REj+Y4pkt6QyNI5LhVP2ZIjVAMkVrCqQMq1Jy/hPLhUylWYF8Wc2qBVVD5LRrhAWbqFegYkk2dWZOMVnJqi3xBnkCY2xKOmZEgBfAkXZShuAoqn4ORwaVlOESI6tPLIiM7xU4qYkWrs8scY6WWNXs0Aqg7hOpOE4Ux0gCxilYxt0+XJHIcULM1OTGzqx7M7nqIPRf4pAGDuqqOL2dsVVI5l6c2dyWbzSoxjKi8eqiGoHzGHzwykgcPMypKQXPmuBcBCtGhF+WseQBy3cUASXFLsvMVKmNUBRARK21iOOgsreaFZ2hK4HGxYW9yY9FoPEDMscKr5buBgTZSRTuHR63teo+u59QQo3h6dCBnEysMBli6MVVRNBGbBQ4i49lIY0MXUkKnEtLkxQkscnUZIHVjl58aSWMZLQtGaIAjFEUqq4pjRlRv8AjuGUIsKn4nVW9zbDNifcgflQ1JOQWojdiaP0B/QDb8defcLx8qSxoJXLXkQCQy+nSvEhWoBuy0BRv72jHE81kHlyBy4DyKp8vvWKsQAKO8iAbk97FggpxaHTsJcbxpjawfhc2Pk/Y/gRX/c3vp3G8RSia/gFmtyy7nZe5I3Ir0seuwTjXmkR2VWQFA1mP7rqrAhySAATWw9CQaU3R5VwwkVZCTkSveYyvgS4cIiKzHFgtCTJGAUntsVBhcl4CXHcY0yktGyq4XyYxRYZAgcS1NaIu5zF0VFAgbiYeJEKFHkYxKoYPsTi7j4qOYZgwpziBGVUFTsZ3kRHGVeU4YOWPQCXW0Y9QJYMTiCcXC5ZE6mkIYRjF2RlR7ANu5DGNsHRVmhpboEE9Y3yKq9E2yTg2cuGaFlEZzkRJCYyoJThIhip9aat927WvRd8NcKfMZzJIpIALZ4bKpzYRyJRApT1juZQAFWtZuLhHjsIyvFGoaWONI3bJI1zZWcE3ciEAJXSFtSSdEODlU8OzBw7zeSJI7dolUxySJw0RYBleYRx5g2CXUENdEOILHct4vFFviI2CDpaKOQRRC0WRBQIC7oMx2JDWM2Or8UKRmIEKpdVNvLHTli7A9DdVFjRVSHs5bEk1+YcxZpXWy2MrlF8oMAyFvJdslfzGbBSaxcKhCpe4bxPCpxcDqXuNhAVIPWgZULtT7uKKOcqLBJDS7k5mBHOPFkMaJ5JUuhYoBW7MWEskhjYBMg1hLe8eqzRGQ4zxJxEi4vJI6/2l+kfIL2UD0AoAbAAapz8IyswxagxA3HoSATRIP4Ej2JG+rXJ+QcRxTYRRs3uxVqA9zQJ/IfpdK2iijb0UBxbdgNEuUee7HBBX3ixCqPqx/Ybnehoxz3wRLwsYkzWVcgjkLTRknpyXJtj2uwdwK31e4IQrAAZJ1wFERDpzZvvNt1dUa+gBA33OklPVopHH71S0Rw8DMD9r5aAmlpSyt7GyVI7GgdyB20O4nms0LNGY0DKaK70fUEG9xRFHRqLjDQRhJkimRGMYJkRpUSgsbssn2hHUDfSbDetjmPLmM65xCRN1JI6VJFKrMeoAWndh7bNepcmu6LRwRnqD2gHNxLzLEzgBldx0j0wBHez6/Q7XrG81H2h+p+8WPf1Pr9R3762B4KSJVDlT1HZTeV5K1Hbb7Ij8NZPnf8Aiscrv5V+A3NjtR9qvfVcXxsGVfoR+4PGna4DXa6TjOrbXa6q7j+fz9tdrGElHUfqdNrT5e5+p/fTa1gHVrtFfD3IpeLkKRjZRkzVsBdD8Sfn7nsDr0XkfgXho3Uu2RABPmGwG6bACigeod9/UbA6nPKo6OnD00sqtdvzx3PJgdEuXcwSNHyBJYUANiNiCQfQEHf17aP+NYRgsjsub9lWhW4taAFFSGFfT3Gs1y7k804ZkToWsnOygm6W/vMaNKLJ9AdZNTjsOSEunycU7Z6PynwTLLwwz4ny2PUAgF9fXV5WB1XQxysbfe1U4nlMXBFGkKsqrYIiS5Kjwk3NsyMp3B2VmNE1o74Q5m00LxElX4dF80sqhmHSB8dgWoBs+qMfvbUfEvNwIDOAcFdFV+5eTIkBLABQIsgJoC3NXQ1zXLlxOt4Yey5+n9f+Gj5dzGKONT5vkqwy6mTcFAfKxayTk2/r/ccrAo8z53wssYUlSYyHJwbytjYa9rqhucQT6G6OCh5rx0yluFjaCJSC0gkITpyC5yyth2ej2BoGr13P5OZSwsJZzIiqHZUQqpXvmSI1WRQR3sjp2NaaOGmrZL/lRcWuP9/6Nzy/mEZBAdSC0jxMTCAxfyy0auSFMxPZmUWHYZHvq7KjB2tWxVmBDxtjJsFczGalHxmi7HJcwOrG/KuHmUcASszLIjVgDs3mEq4K/wDThRr0btjvrfBfmHhhNIo8xcI+HZj1KrAxiZfMIUBQJFD5bEbDoA1dx3ZxcnVGg4rlYkljEpHlYDh3QyrG1uzyCcpKyyYI7ELG3UVCsBY1ZbzkkZGT7QhhPHvH51GMPxEKx5MYymQEmNqY0uqJAoSi5Fhij/xKkFNscXZBm7BgzmVgArKseThtgMrvOOKMXDk+TksJi8pGYO1O5aGEMJBJSyRRk7i7alZQtGxHFoH8z4gTtHDCscxby2ZXBzRB5UnkJIouFGyVLcAALRxIBeVYwucB6QWZFjW42VTTny57oAMUVQQFFE9Xcy8t5bJ1MqSTdS+baOGjkZMP6iLzcS0KoDe/mBtiQN9R8DOuDCJ4pYqJwlxBTOOWSHJCuWTEgGtzd25JogEpnlZSRGoLqclDRku62uYQof8ABNXZpySbTHQznkZERFQhlxYATJsBv0qWJXHt2ybcqB05WuVpHgz4SQK7LiqoFjZQsgjaQObZFxOVu1GS2qyNLx0iFJdzJ5iyOo/p0jeykjdPt0yqSe4Dk7ESLohsmm4RXCjKEKWJDs2QBpigEbN1EEx/DkTjJWNx5VuSczxaSBQ8qAf1CHMRpvRbElAWKyOpzKr8F0tMWfw/GEBWMspdcAgWAFwEYrH/AIcmMhW2qlKlVagTnqpLwQ85eI8vzY8grMzUsn9RZIK+Z1JZy2JpW70FvGL3DxNOoXy4TF5IYxIcQpKtQlIsqqEna8SpG6gnOThlMTCLzmDKoUu5YKUbYFGDLgMncELs1MFYBsWkjkSQRxSMjMSFkj4Zbj+2ivN/LACK+7CQElQR8JBuSeLNGYJAwJzaBPKl8ssFM78SI8jMxZVwKpQsF6xBUAIXUSoGCvJwyhWslg/EYC0cOCp4dI5FZS7gAlvf4XO1sRk5M6GR2VldMpBmJLBtHBwxJAjK2MgGBVY+LVrkErSyOsC2SqijGhvpIZQQZnpvhrJSpAOqnBI3lhTSRS0rkMDs0X25xR3BDHNdt2ZCTdMRgkhieRvKm4eNsiTJi4wck/eDSqwwWIDIq7/ZtZsMTLLxcUYXKcEiRG4kh1ADxf4UId0GyyAMQqikcbhY1yyXi8cSypLGZR5iR5oA4LkwozTACwq7YkCt09dzoaUccMr8TMzDHGONiTQXFQoBI7bbDtj6gbBuhox5WXeP4nh1DyJJHMCQxAL55BevLMBhm+TBgWUWL3q/UORYcPUSSxOwDK0alSVNWys9E5EgqKFdO4ska8Z5W6tnFHX2iYsSrUvUpyFHaq7nvZFdWt9xC8S8ICx8MWVmAlaJnMpAvJpI6Ivc5PGq225G51DJG3S0dmGUY7ntV4oNcfzmFYWjY4RsCj5omPUSUBJFjHFrBv4aA7azfNW/o2ikOUigIjBCc7fKpUK0hbGN/saAU4m23OqbeJJYG83jIirmvLMYuOVd83jckhmLBN8sQo2F1rYcBx8c9CM3KyLgpQWVZAVkUM1O1E2FANjcUoOp8XjW1f54LRceom+Lpf3/AD4BsPMPO2E2IbMyMmavLIUxyxPVFMgFAhSR5ifGKyF8t4sxgcPbr5aF5WxDswZljJLM2abEXFgDsB/adFfEnHRqqqrBpgfspCcuoZJiguzkMgwsqPSzvoTzCCcStMqOwK4MOI28wyYscJgSisWSPGwLOXso0VLkieTD7Gdfn5/ovypWVhVQm1yOQ37Y3YcHc3iPU7bDXn/jGKMTKY+xWyPS8iOm9wKA2Pzr21c5nzueFgknDtGQAAJLBoAVXSL2I33G/bXeG+I4aXjftxayr5atIAVR3KhWK3VAWL7DK9q0+OEovkxMmSE1xTMuo04H0/T9tex8JyPhJYVMvCQiQA5FVdSWV3WisfTZxqq73Q9Dmv8AiQ8CwQRxwJG3mObQAClWmoACgSw+Rx+WnjnUnSBk6SeNOT8GCQj17fvpdRj9ddqxy2LL3P1P76ZrQeF/Dx4ubEkhLINVkaskDLYbep7ex1quK5fDFcW6RqHZlZN+gL00RbFifUm6GpzyqLopjwuX0MZ4Z5jNFMqwgEysqYt8JJJC7jcEFjuPfXo3L+cIUiic4kyrDWIzVmtKZWF0OsdlOw9Bvi+XeE2bF5GEYZjS7kLQLfaSAERgAKa3JU36Gt34M5eMGnlACyTOCFK9IyZRVAEKWU3YAba7Fgxz8ZbR19LLLFcE/wCPzyCec8oWQiSVVZoxJ8b1E1Pk7rHG7O7bs2JK5LX9uu4ydcWVJFZQoIkkCFUsEmOCKOgf8MkFRTEkMVa9GG4PLiDA6MsM8YIy3dHRCSdtrZVyKkG7U74ipeU+GI1ppiskx3Cs3eqNAN33+XrqanSQ2fE+Tcn3APJuWcQ7STojSJIuDK5oyqSpAYh7QBlyBXIn1y7mLnnmTyBZRGY4d1iNxxInYl1JVnYL6DGqLb5NfojS0fliWJ2AFV332Iv9dBvFHKkbF8/LdzQYUfhFhgP7txV+99wKyyPuI9riwDxnNOHhVWeQF0sIWW5GVxkBHwqOscanAKWoA12IYHQfnvEcRLB9mjFX6SsktTU0jU5gjxVFJKns1EmychqTlXhaSHickZ5WFjpADLdHLPLpNn5WLr20ePEkyzrMM4xGZomoVSCxi2xIZRvZ7ADsRp+cU1WyccUmn4/6A/Bcl4fyvKK5FFIdq3JarYb7NfYG6pd76QQ8OARQeXI+wQK/loFdFMgPDzilZmZT5hZbWjswIFmlNzZVkdQ6WRdKwRAGxIYW1ixgbNb0T2rUPPf6iSOSRZlR4kyqJ6AWIilBBoMMyaU33J9SDjk+VPybNCPG14Njw/CWz9SEYmQlZVU0xHmloXdXTNCrPuNwQxYBRqaONAshLqWV4ntkLwpI4dYSqnEyLGEkbqq2ZDQCgDzjwZ5nEAq0uBTDBmahiBiyhQN7ChS2/wAYBBuxqvDLPLCQfJ8xnBjZ1byfNgNRxtTAFWSV6I7Hck0AtbqVEPZtw5ItRcXIxRvNllcOyhvNcMSM3ydlYLirJKuGJao/hdQNP89pIh5kcE85aJM8AfME8b+U8jx/C6hZFYguAjqdwbNL+lm85IpUdbRQyHh5WkRgXalZIsJB1OLLkHJiAvbVh5SqSg4I5jLuEYfYYRiOJJSMwHET8QxIUDp2XpID9iQvDqgjCQvOpxfeABuFYiAYyBJiudeWpUrsXOx21S5txCpw8sj8TLKA0iTLHDCjqXiPlRyMHpad5HVlDWcweoVqPmKlhIv2vVEI6whLKk80KocWkVgzWxJPd2c7Czq1yTijItTsTEAWCsjqoihlhIIW2QDNTYyJ+E7Lto/UxbUKnliZuMilZizqJqij82PFkM3l/c7iNbKFruwQKPFxpxETrw0bGUoIA3EOZGkdEdokjPmLhLQZgzJTbgHfFpOLtXexUubu2S0qu0hDSFI7LbLvsGPTZpnqrG+Jd41ykTdRmWxZgCjs8VZHIoWZTTtmCoxs4wTTmHmxR5yNGGSV5FIXq8ppUWNTGEVaHDTOARjkwJPSBqbj+KIdTKiRg4kxojeaj+qxNbFQnmFxYRcSDsVJ09GH9RNHFKUkjnl8ssgGQkbKXhc3BCsXYOrbWszAEdxFxfK7Jxjk8v8AxOp1VFkVWIeRsKcBJGQlXclVGSGjoWZFPiuMCV14CWLJ6KBmMcjpIj5BBV9QYMoRnfsoAVsPGpIisrkp5RGLQkRSjDq63kYNYByXJKK07AgVl/8AiRNGREgZ3KZeWzWWNyN57yM5LOrPjgbFU9g7MRng6ESMBIXZVOKLuQL3JjXuzWfhUE0SaPbWl2saCuVG55ouyvTMPMXpyeMM83SSrRAIxRlYliAGMr/CbQBDyeJpWklIYKjRxggFM7apGwG6hj6jdg1WFFtbj41aQRSfGFSl6VI74KoyJY4AWaKl8qJqrsnESKXFjoBGRHYZAIyqoKnemWhQJoba5XKXc9CWPGnxjtIBc24Ep5bQ3DMox4hXUIKBDCU7YMlirHc4CiTu/gPEc/BkQzpsnSJYgBIlhCwBrCUhbtWGVsRkNHoJzJ1hEEzhYzjlspZKM4s1lYLepzQG6IPeI+UmelPmKhZbKlTHkqsD5al+m1KZM1Eld/U6eGSPZk8mCSSkn38FkzQzRBVVTHImMYAPlytvXnIqdDjFkzBDdHQWqtVeXx8RG7cKsMU6R7xOWtoiRkIy6kebH1bA0aN7dtU5/CCwLIycQ6LdFXplcfPHGu2QIs9q9z6T4X4CLhuHiOJoqMiTuGYWb2s7k2dzZ7bmlclWnoWPKFPs/oee8x8K8cr+fmq2oXF1LQsq/c2XFRtutD19DZi4HmrRKsfFI4UYi9puFaiKZ+7JZLE0SuNgJ2161FzHIogBPUci1Uo/uIuyCR0kA3YI7i6firlweGSSGNTIqNQIoOSD8XubUUTfse50FNglTezFF4WjojLh7Jcj/wCp4clsHpUU5whSbK/YkirF9OspzTwipj8yNCh8oyEI3mRgIKYtkA6dixrzAAw3ojWk47wi7VJFw80LEAgg4SmzkCVDd12//ENXfQXiI+KgoSIXXpJO8crUT1FvhlaiR1ggj0Nm25tPQFjVeoe5fzFkFSNj5UaSUQGkzRXyD/a/anvYOPVIAQNsh/jLlqSonFm8WhbpKNmD9oVKlLS8wSQT2JJ1N4UUzS/1EoYo7mNAY1V7VGegwsuF8vAH/nI7i10PNOXZxkKr54kLi2JIcG0XbAk0KyXY1WIoqrajI6OE5479Dw7XaO858PPAQyBnjZFcGgSFYkAtgWA3BHf227a7XWmn2OCq7hv/AIfpN9q8YywJZQBvkKIHoKNgVYsnuNaGRkeAu0RUsxKgkG1bdGGIsObCkgMw2AUlgdZ7wQg8uU+7b7+xFfTue2tpzPh0INqvTACKFb5t7d/gXv239zfBlf6jPQwr9KN+TLf1TyIUjjVAHJyZmSNOlto4Va3ZRVM3pswFDRzw/I6xIqOsRS1YtWRBYkZBT0dwAu2477Cp4oVGb11CNiCdyCA1EX7X+3sNN4yQ4ybnaSh9Cx2/U/T00s5NlMX6bdB6DlaRhZCS2TgsQxNiiBkT3UEqSa9Loi9EuMhKocsFXbcmiD3G1Gzfz1X8LjJZchYDld+1GJCR893b89WojlHCx3YxWT67qhJ+vz0ePu0QnOTncnZlOSpxBdvOKgvvGQCWqizl1LUSrFdl2p5L76tc5i81nEjkxb4mqKBASH32sfQbWDdk60k6APsK6pP/AOR+xOqviuMHhIlO4LKpHyLAEfiNtFRq3+eDc+Ul9TATy0FjEbM2JHcKwB3qwt1TGx/rtT5dzGUs6K4QAAIqlnbpIZZU4fsCcVtpCqm8qJJDX5mJfh1JNSq6PuRarHCVUEbqLdu1foNBecN5cqInSrSiwB/dkSR/aSVBse2mjp0Nk96IQk4GKIPlGmIxtS6szB8Qks82yxAGgEChAVPdlUafwnKpiUjj3klIeR3oiO91SiKVgN2XdibBsbnoZ2PEyQ30RxZIAKIY/wBLb5Dqz3PXd/PR3mM7ARgGspcTQAOONkWNwCdzXf1005V/I/R4uTbe61v/ACDvEfBRQLKU4YxZRsFUGo7V8nLJYXAgBsa7A4/IV4c4lPtMVGFK9GQgKCpQqJAC2TOwtd8kzGJOw3vP4VIVWAYYx2G6ruUqQb7jFiKPvrxLmUpik4iKM4p57jEdqjL4A+4FnbVMa5EMmT2bpdmaTmXixikkaSS4IVRT5mCscXBfFAvSAiFU7E2XDFidM8Ow8QJ2mL4s4NZqDmbGObEqK3o0e3fuNWU4CNTGyrRadw1E7hUWvX0yb89V4eJYToQaI4hUFADpPk7bf9R/T2Gt7S9ISWFQ7mkjEb2qxyBAMxGIRMjZPIyLC1hhnd7FkFoM9uoF4z5x5CmCHoJcMWMuckiYAKzKqeUI2ULSg2QoyB2On+JZjFE5jpMXCigNhLw5LmvfqIDd1BpSBtrC8zQCZwOwYjVo72czWjfeF+dNxKVOuVXmySAO5RaRpYAKZFVkQSNQWrLUNjfG8VEmMjeYgXJVklUR+UY45Lkji8tWV+qFQ1MTlsAyBtZfwryuItBaA+ZFb7ne3YH122A7Vo14zhURYAbHy7/uOQkZgz/EylgDiTVgew1J5Up8S66aTgp2BOGjMxn4iKF3jPlKJHJu/gMhXsELKDTN92rO9S8ZzOeGaSOaKIJHiSpjU2oSo2co5tmDRjveyi6B0JgmdeCIV3ULxiqtMRQKliBR26lU/UXp/O5Ss7lenbPYADIK1WBsR6Y9q2qtM+4kUq+wT5vwcXGOjFxE5yBV2OVljMX811+1tZCeogAgC1zA0H5hzFeGiPDwZhmCl2OIJDKCd1Y0dwK+natEeDbCYotKuKmgBVu5DUPSwANvQAdtYh5CzFjuSSSfmTvoxXJ78Am+K15NNyXgfsZeJZ7leOQIWP8AcwjLsSd2bKQb9grH1BBSbl00qsW4qcRmi7KodWLsVUusbK7tYW+ljvfrWs7BxDLwYo//AH8dwDtjlW/pe9e+t34X4dH4SR2VQ0YkkQqMKa1W6SgeliKNjt7DWkndhg48ADLxnF8NG+cg4iHyxEWjcq0JDKRmMRJEbyT7RRdtW4B0Z5ZzZ3X+oEIk4fK3xFPC5ovWJFEG2DUCy1bDqAv8rhE8Uckts9vJmCVbIx8PZyUg0S7EjsSSSCdU/B3DIsvEFVCm4h09OxisihtRJvU5tO9bHxJrzoNcuifiuJCzACGN6UVQO1qvuQekm/Whtkda3i3MlIiu42LAFQtE9mLEWDR2v0PbQPw0Mo52O5QRFd+2ckwfbsbCLsfWz3JJ0XJBak72FJu976t7/DUGq0Vk736Ge5DyfjE4i5HLrY+6oC0GV5FoU7EmQhXx7g9WNHXhHKko4JbIR2DS77XTHLvRvf6HUvERABSO4BH4FQT9dwNJx7VECO+ab+va9Fp02/BNytqkZrmcZhQ1ljHjZXv8Wx32Fb1XYXtQ0B4qZZgVdWrI4nO2r+66CmgLIFb+q0TrW844VZhGXBJ8wCwxU9h6qRv1HfuL1i+L4lh0XaqI2VTuAWhQsaPvqdW2Vh2sqNHxECiog8cbMI3UlXUSEHpYAjfIdRFgE799SQ+MJoWyZJh6EMc6ogkpkAL7jsKyPetaXiVAjegBRSgNgP8A6daFDahX4ag4mFZCQ6gjcdt/zG+tfay6zNLj4PLB4gIDBslZzkxSRlO+5oSB0Iut1x2A2NbdqHxJGPJgat9xfyybbXa7oRTVnBOUoy4+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171" name="Picture 3" descr="C:\Users\Jancy Tom\Downloads\download.jpg"/>
          <p:cNvPicPr>
            <a:picLocks noChangeAspect="1" noChangeArrowheads="1"/>
          </p:cNvPicPr>
          <p:nvPr/>
        </p:nvPicPr>
        <p:blipFill>
          <a:blip r:embed="rId4" cstate="print"/>
          <a:srcRect/>
          <a:stretch>
            <a:fillRect/>
          </a:stretch>
        </p:blipFill>
        <p:spPr bwMode="auto">
          <a:xfrm>
            <a:off x="5029200" y="3048000"/>
            <a:ext cx="3943684" cy="228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569654"/>
            <a:ext cx="39624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endParaRPr lang="en-US" sz="1400" dirty="0" smtClean="0">
              <a:latin typeface="Calibri Light"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A British official Captain William Hawkins landed in Surat in 1612 and obtained permission from Mughal Emperor Jahangir to set up factories in Surat. </a:t>
            </a: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In 1615 King James 1 of England sent Sir Thomas Roe and he received permission from Jahangir to set up factories in any part of Mughal Empire. </a:t>
            </a:r>
          </a:p>
          <a:p>
            <a:pPr marL="0" marR="0" lvl="0" indent="0" algn="ctr" defTabSz="914400" rtl="0" eaLnBrk="0" fontAlgn="base" latinLnBrk="0" hangingPunct="0">
              <a:lnSpc>
                <a:spcPct val="100000"/>
              </a:lnSpc>
              <a:spcBef>
                <a:spcPct val="0"/>
              </a:spcBef>
              <a:spcAft>
                <a:spcPct val="0"/>
              </a:spcAft>
              <a:buClrTx/>
              <a:buSzTx/>
              <a:tabLst/>
            </a:pPr>
            <a:endParaRPr kumimoji="0" lang="en-US" sz="90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From Traders to Rulers—The British Conquest of India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Starting from small trading settlements, the Europeans soon established powerful colonies in India.</a:t>
            </a: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0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Colony is a country or region that is politically controlled by another distant country and Colonialism is a rule of a country for a long period by another one. </a:t>
            </a:r>
          </a:p>
          <a:p>
            <a:pPr marL="0" marR="0" lvl="0" indent="0" algn="ctr" defTabSz="914400" rtl="0" eaLnBrk="0" fontAlgn="base" latinLnBrk="0" hangingPunct="0">
              <a:lnSpc>
                <a:spcPct val="100000"/>
              </a:lnSpc>
              <a:spcBef>
                <a:spcPct val="0"/>
              </a:spcBef>
              <a:spcAft>
                <a:spcPct val="0"/>
              </a:spcAft>
              <a:buClrTx/>
              <a:buSzTx/>
              <a:tabLst/>
            </a:pPr>
            <a:r>
              <a:rPr kumimoji="0" lang="en-US" sz="1400" b="1" i="0" u="sng" strike="noStrike" cap="none" normalizeH="0" baseline="0" dirty="0" smtClean="0">
                <a:ln>
                  <a:noFill/>
                </a:ln>
                <a:solidFill>
                  <a:schemeClr val="tx1"/>
                </a:solidFill>
                <a:effectLst/>
                <a:latin typeface="Century Gothic" pitchFamily="34" charset="0"/>
                <a:ea typeface="Roboto" pitchFamily="2" charset="0"/>
                <a:cs typeface="Roboto" pitchFamily="2" charset="0"/>
              </a:rPr>
              <a:t> Now India </a:t>
            </a:r>
            <a:r>
              <a:rPr lang="en-US" sz="1400" b="1" u="sng" dirty="0" smtClean="0">
                <a:latin typeface="Century Gothic" pitchFamily="34" charset="0"/>
                <a:ea typeface="Roboto" pitchFamily="2" charset="0"/>
                <a:cs typeface="Roboto" pitchFamily="2" charset="0"/>
              </a:rPr>
              <a:t>became </a:t>
            </a:r>
            <a:r>
              <a:rPr kumimoji="0" lang="en-US" sz="1400" b="1" i="0" u="sng" strike="noStrike" cap="none" normalizeH="0" baseline="0" dirty="0" smtClean="0">
                <a:ln>
                  <a:noFill/>
                </a:ln>
                <a:solidFill>
                  <a:schemeClr val="tx1"/>
                </a:solidFill>
                <a:effectLst/>
                <a:latin typeface="Century Gothic" pitchFamily="34" charset="0"/>
                <a:ea typeface="Roboto" pitchFamily="2" charset="0"/>
                <a:cs typeface="Roboto" pitchFamily="2" charset="0"/>
              </a:rPr>
              <a:t>Colony of British</a:t>
            </a:r>
            <a:endParaRPr kumimoji="0" lang="en-US" sz="900" b="1" i="0" u="sng"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Google Shape;55;p13"/>
          <p:cNvPicPr preferRelativeResize="0"/>
          <p:nvPr/>
        </p:nvPicPr>
        <p:blipFill rotWithShape="1">
          <a:blip r:embed="rId2" cstate="print">
            <a:alphaModFix/>
          </a:blip>
          <a:srcRect/>
          <a:stretch/>
        </p:blipFill>
        <p:spPr>
          <a:xfrm>
            <a:off x="7315200" y="5562600"/>
            <a:ext cx="1578401" cy="1044767"/>
          </a:xfrm>
          <a:prstGeom prst="rect">
            <a:avLst/>
          </a:prstGeom>
          <a:noFill/>
          <a:ln>
            <a:noFill/>
          </a:ln>
          <a:effectLst>
            <a:outerShdw blurRad="1270000" dist="50800" dir="5400000" algn="ctr" rotWithShape="0">
              <a:srgbClr val="000000">
                <a:alpha val="0"/>
              </a:srgbClr>
            </a:outerShdw>
          </a:effectLst>
        </p:spPr>
      </p:pic>
      <p:pic>
        <p:nvPicPr>
          <p:cNvPr id="3073" name="Picture 1" descr="C:\Users\Jancy Tom\Downloads\12Morrison-jumbo.jpg"/>
          <p:cNvPicPr>
            <a:picLocks noChangeAspect="1" noChangeArrowheads="1"/>
          </p:cNvPicPr>
          <p:nvPr/>
        </p:nvPicPr>
        <p:blipFill>
          <a:blip r:embed="rId3" cstate="print"/>
          <a:srcRect/>
          <a:stretch>
            <a:fillRect/>
          </a:stretch>
        </p:blipFill>
        <p:spPr bwMode="auto">
          <a:xfrm>
            <a:off x="3947476" y="838200"/>
            <a:ext cx="5196524" cy="3886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102548"/>
            <a:ext cx="9144000" cy="8402300"/>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400" dirty="0" smtClean="0">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Carnatic Wars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In order to eliminate France from India Britain fought a War came to known as Carnatic Wars</a:t>
            </a: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05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The conflict between the French and the British was </a:t>
            </a: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focused </a:t>
            </a: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around the Carnatic region.</a:t>
            </a:r>
          </a:p>
          <a:p>
            <a:pPr marL="0" marR="0" lvl="0" indent="0" algn="ctr" defTabSz="914400" rtl="0" eaLnBrk="0" fontAlgn="base" latinLnBrk="0" hangingPunct="0">
              <a:lnSpc>
                <a:spcPct val="100000"/>
              </a:lnSpc>
              <a:spcBef>
                <a:spcPct val="0"/>
              </a:spcBef>
              <a:spcAft>
                <a:spcPct val="0"/>
              </a:spcAft>
              <a:buClrTx/>
              <a:buSzTx/>
              <a:tabLst/>
            </a:pPr>
            <a:endParaRPr kumimoji="0" lang="en-US" sz="110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The south eastern part of the Indian Peninsula was known as Carnatic Region. There Hyderabad, Carnatic and Mysore were in constant conflict with each other.</a:t>
            </a:r>
          </a:p>
          <a:p>
            <a:pPr marL="0" marR="0" lvl="0" indent="0" algn="ctr" defTabSz="914400" rtl="0" eaLnBrk="0" fontAlgn="base" latinLnBrk="0" hangingPunct="0">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Calibri Light"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Taking advantage of this conflict among the local rulers Britain and France fought three wars between 1746 and 1763 came to be called </a:t>
            </a:r>
            <a:r>
              <a:rPr kumimoji="0" lang="en-US" b="1"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the Carnatic Wars.</a:t>
            </a: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 </a:t>
            </a: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By the end of third Carnatic war the British defeated French and French </a:t>
            </a:r>
            <a:endPar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lang="en-US" dirty="0" smtClean="0">
              <a:latin typeface="Century Gothic" pitchFamily="34" charset="0"/>
              <a:ea typeface="Roboto" pitchFamily="2" charset="0"/>
              <a:cs typeface="Roboto" pitchFamily="2"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detained </a:t>
            </a:r>
            <a:r>
              <a:rPr kumimoji="0" lang="en-US" i="0" u="none" strike="noStrike" cap="none" normalizeH="0" baseline="0" dirty="0" smtClean="0">
                <a:ln>
                  <a:noFill/>
                </a:ln>
                <a:solidFill>
                  <a:schemeClr val="tx1"/>
                </a:solidFill>
                <a:effectLst/>
                <a:latin typeface="Century Gothic" pitchFamily="34" charset="0"/>
                <a:ea typeface="Roboto" pitchFamily="2" charset="0"/>
                <a:cs typeface="Roboto" pitchFamily="2" charset="0"/>
              </a:rPr>
              <a:t>in Pondicherry and Chandernagore.</a:t>
            </a:r>
          </a:p>
          <a:p>
            <a:pPr marL="0" marR="0" lvl="0" indent="0" algn="ctr" defTabSz="914400" rtl="0" eaLnBrk="0" fontAlgn="base" latinLnBrk="0" hangingPunct="0">
              <a:lnSpc>
                <a:spcPct val="100000"/>
              </a:lnSpc>
              <a:spcBef>
                <a:spcPct val="0"/>
              </a:spcBef>
              <a:spcAft>
                <a:spcPct val="0"/>
              </a:spcAft>
              <a:buClrTx/>
              <a:buSzTx/>
              <a:tabLst/>
            </a:pPr>
            <a:endParaRPr lang="en-US" sz="1100" dirty="0" smtClean="0">
              <a:latin typeface="Century Gothic"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n-US" i="0" strike="noStrike" cap="none" normalizeH="0" baseline="0" dirty="0" smtClean="0">
                <a:ln>
                  <a:noFill/>
                </a:ln>
                <a:solidFill>
                  <a:schemeClr val="tx1"/>
                </a:solidFill>
                <a:effectLst/>
                <a:latin typeface="Century Gothic" pitchFamily="34" charset="0"/>
                <a:ea typeface="Roboto" pitchFamily="2" charset="0"/>
                <a:cs typeface="Roboto" pitchFamily="2" charset="0"/>
              </a:rPr>
              <a:t>The result of the Carnatic War was The British became the main European Power in India.</a:t>
            </a:r>
            <a:endParaRPr kumimoji="0" lang="en-US" i="0"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live.jpg"/>
          <p:cNvPicPr/>
          <p:nvPr/>
        </p:nvPicPr>
        <p:blipFill>
          <a:blip r:embed="rId2" cstate="print"/>
          <a:stretch>
            <a:fillRect/>
          </a:stretch>
        </p:blipFill>
        <p:spPr>
          <a:xfrm>
            <a:off x="4572000" y="381000"/>
            <a:ext cx="4343400" cy="3264024"/>
          </a:xfrm>
          <a:prstGeom prst="rect">
            <a:avLst/>
          </a:prstGeom>
        </p:spPr>
      </p:pic>
      <p:pic>
        <p:nvPicPr>
          <p:cNvPr id="5" name="Google Shape;55;p13"/>
          <p:cNvPicPr preferRelativeResize="0"/>
          <p:nvPr/>
        </p:nvPicPr>
        <p:blipFill rotWithShape="1">
          <a:blip r:embed="rId3" cstate="print">
            <a:alphaModFix/>
          </a:blip>
          <a:srcRect/>
          <a:stretch/>
        </p:blipFill>
        <p:spPr>
          <a:xfrm>
            <a:off x="7315200" y="5562600"/>
            <a:ext cx="1578401" cy="1044767"/>
          </a:xfrm>
          <a:prstGeom prst="rect">
            <a:avLst/>
          </a:prstGeom>
          <a:noFill/>
          <a:ln>
            <a:noFill/>
          </a:ln>
          <a:effectLst>
            <a:outerShdw blurRad="12700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cstate="print">
            <a:alphaModFix/>
          </a:blip>
          <a:srcRect/>
          <a:stretch/>
        </p:blipFill>
        <p:spPr>
          <a:xfrm>
            <a:off x="7787575" y="5838501"/>
            <a:ext cx="1232526" cy="815833"/>
          </a:xfrm>
          <a:prstGeom prst="rect">
            <a:avLst/>
          </a:prstGeom>
          <a:noFill/>
          <a:ln>
            <a:noFill/>
          </a:ln>
        </p:spPr>
      </p:pic>
      <p:sp>
        <p:nvSpPr>
          <p:cNvPr id="78" name="Google Shape;78;p16"/>
          <p:cNvSpPr txBox="1"/>
          <p:nvPr/>
        </p:nvSpPr>
        <p:spPr>
          <a:xfrm>
            <a:off x="621425" y="991333"/>
            <a:ext cx="7801200" cy="47496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dirty="0">
                <a:solidFill>
                  <a:srgbClr val="000000"/>
                </a:solidFill>
                <a:latin typeface="Arial"/>
                <a:ea typeface="Arial"/>
                <a:cs typeface="Arial"/>
                <a:sym typeface="Arial"/>
              </a:rPr>
              <a:t>THANKING YOU</a:t>
            </a:r>
            <a:endParaRPr sz="4000" b="1" i="0" u="none" strike="noStrike" cap="none" dirty="0">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dirty="0">
                <a:solidFill>
                  <a:srgbClr val="FF0000"/>
                </a:solidFill>
                <a:latin typeface="Arial"/>
                <a:ea typeface="Arial"/>
                <a:cs typeface="Arial"/>
                <a:sym typeface="Arial"/>
              </a:rPr>
              <a:t>ODM EDUCATIONAL GROUP</a:t>
            </a:r>
            <a:endParaRPr sz="40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629</Words>
  <Application>Microsoft Office PowerPoint</Application>
  <PresentationFormat>On-screen Show (4:3)</PresentationFormat>
  <Paragraphs>109</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Vasco da Gama’s Voyage</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Jancy Tom</dc:creator>
  <cp:lastModifiedBy>Jancy Tom</cp:lastModifiedBy>
  <cp:revision>4</cp:revision>
  <dcterms:created xsi:type="dcterms:W3CDTF">2006-08-16T00:00:00Z</dcterms:created>
  <dcterms:modified xsi:type="dcterms:W3CDTF">2021-02-22T17:26:14Z</dcterms:modified>
</cp:coreProperties>
</file>