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h/lCpB+Be+JJCS4Gg1w+y/ZfEo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" type="body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" y="371475"/>
            <a:ext cx="276224" cy="28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/>
          <p:nvPr>
            <p:ph type="ctrTitle"/>
          </p:nvPr>
        </p:nvSpPr>
        <p:spPr>
          <a:xfrm>
            <a:off x="876617" y="188212"/>
            <a:ext cx="7390765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0"/>
          <p:cNvSpPr txBox="1"/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4.jpg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" y="371475"/>
            <a:ext cx="276224" cy="2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8723"/>
            <a:ext cx="9143999" cy="181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075" y="285750"/>
            <a:ext cx="1581149" cy="10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>
            <p:ph type="title"/>
          </p:nvPr>
        </p:nvSpPr>
        <p:spPr>
          <a:xfrm>
            <a:off x="2438400" y="1066800"/>
            <a:ext cx="420751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84325" lvl="0" marL="159639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Welcome to the Vertual  Class</a:t>
            </a:r>
            <a:endParaRPr sz="3000"/>
          </a:p>
        </p:txBody>
      </p:sp>
      <p:sp>
        <p:nvSpPr>
          <p:cNvPr id="50" name="Google Shape;50;p1"/>
          <p:cNvSpPr txBox="1"/>
          <p:nvPr/>
        </p:nvSpPr>
        <p:spPr>
          <a:xfrm>
            <a:off x="2667000" y="2057400"/>
            <a:ext cx="4724400" cy="1790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109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Science</a:t>
            </a:r>
            <a:endParaRPr b="0" i="0" sz="2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718310" rtl="0" algn="l">
              <a:lnSpc>
                <a:spcPct val="121111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 : History  CHAPTER  NUMBER: 01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6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NAME : THE RISE OF IN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NATIONALISM IN EUROPE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SESSSION: 01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>
            <p:ph type="ctrTitle"/>
          </p:nvPr>
        </p:nvSpPr>
        <p:spPr>
          <a:xfrm>
            <a:off x="876617" y="188212"/>
            <a:ext cx="739076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>
            <p:ph idx="1" type="subTitle"/>
          </p:nvPr>
        </p:nvSpPr>
        <p:spPr>
          <a:xfrm>
            <a:off x="1524000" y="990600"/>
            <a:ext cx="3810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Pupil will be able to:</a:t>
            </a:r>
            <a:endParaRPr sz="2800"/>
          </a:p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Recall the previous knowledge.</a:t>
            </a:r>
            <a:endParaRPr sz="2800"/>
          </a:p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Relate French Revolution with the idea of Nation.</a:t>
            </a:r>
            <a:endParaRPr sz="2800"/>
          </a:p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Analyze the role of Napoleon Bonaparte in the History of France</a:t>
            </a:r>
            <a:endParaRPr sz="2800"/>
          </a:p>
        </p:txBody>
      </p:sp>
      <p:pic>
        <p:nvPicPr>
          <p:cNvPr descr="C:\Users\Sujata1\Desktop\images (1).jpg"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447800"/>
            <a:ext cx="3200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81000" y="457200"/>
            <a:ext cx="8305799" cy="874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FRENCH REVOLUTION AND THE IDEA OF NATION</a:t>
            </a:r>
            <a:endParaRPr sz="2800"/>
          </a:p>
        </p:txBody>
      </p:sp>
      <p:sp>
        <p:nvSpPr>
          <p:cNvPr id="64" name="Google Shape;64;p3"/>
          <p:cNvSpPr txBox="1"/>
          <p:nvPr/>
        </p:nvSpPr>
        <p:spPr>
          <a:xfrm>
            <a:off x="762000" y="4572000"/>
            <a:ext cx="7827009" cy="941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725">
            <a:spAutoFit/>
          </a:bodyPr>
          <a:lstStyle/>
          <a:p>
            <a:pPr indent="-282575" lvl="0" marL="333375" marR="125158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clear expression of  nationalism came with the French  Revolution in 1789.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jata1\Desktop\download.png" id="66" name="Google Shape;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2057400"/>
            <a:ext cx="2895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jata1\Desktop\download (1).jpg" id="67" name="Google Shape;6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752600"/>
            <a:ext cx="2362200" cy="2586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jata1\Desktop\the-french-revolution2914-thumbnail-4.jpg" id="68" name="Google Shape;6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9400" y="1752600"/>
            <a:ext cx="2133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457200" y="762000"/>
            <a:ext cx="8686799" cy="5791199"/>
            <a:chOff x="457200" y="762000"/>
            <a:chExt cx="8686799" cy="5791199"/>
          </a:xfrm>
        </p:grpSpPr>
        <p:pic>
          <p:nvPicPr>
            <p:cNvPr id="74" name="Google Shape;7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762000"/>
              <a:ext cx="8000999" cy="532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15275" y="5943600"/>
              <a:ext cx="1228724" cy="6095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609600"/>
            <a:ext cx="5486399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 txBox="1"/>
          <p:nvPr/>
        </p:nvSpPr>
        <p:spPr>
          <a:xfrm>
            <a:off x="1870075" y="4962950"/>
            <a:ext cx="1844039" cy="956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BASTILLE  FORT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1053463" y="-87312"/>
            <a:ext cx="6539230" cy="725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050">
            <a:spAutoFit/>
          </a:bodyPr>
          <a:lstStyle/>
          <a:p>
            <a:pPr indent="0" lvl="0" marL="490855" marR="5080" rtl="0" algn="ctr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The Napoleonic  Code</a:t>
            </a:r>
            <a:endParaRPr sz="3800"/>
          </a:p>
        </p:txBody>
      </p:sp>
      <p:sp>
        <p:nvSpPr>
          <p:cNvPr id="88" name="Google Shape;88;p6"/>
          <p:cNvSpPr txBox="1"/>
          <p:nvPr/>
        </p:nvSpPr>
        <p:spPr>
          <a:xfrm>
            <a:off x="457200" y="685800"/>
            <a:ext cx="5715000" cy="357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1965" lvl="0" marL="49403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81"/>
              <a:buFont typeface="Quattrocento San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Civil code of 1804 – usually  known as the Napoloenic Code – did  awaywith all the privileges basedon  birth, established equality before the  law and securedthe right to property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965" lvl="0" marL="494030" marR="149479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581"/>
              <a:buFont typeface="Quattrocento Sans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code was exported to the regions under	French cotrol.</a:t>
            </a:r>
            <a:endParaRPr/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571503"/>
            <a:ext cx="3124200" cy="499109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/>
          <p:nvPr/>
        </p:nvSpPr>
        <p:spPr>
          <a:xfrm>
            <a:off x="6477000" y="4724400"/>
            <a:ext cx="2522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NAPOLEON  BONAPARTE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jata1\Desktop\download (2).jpg"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685800"/>
            <a:ext cx="40386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/>
          <p:nvPr/>
        </p:nvSpPr>
        <p:spPr>
          <a:xfrm>
            <a:off x="394874" y="246634"/>
            <a:ext cx="7673340" cy="6161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1965" lvl="0" marL="49403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Quattrocento Sans"/>
              <a:buChar char="❖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Dutch Republic, in Switzerland, in  Italy	and Germany, Napoleon simplified  administrative divisions, abolished the  feudal	system and freed peasantsfrom  serfdom and	manorial dues.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965" lvl="0" marL="494030" marR="208279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Quattrocento Sans"/>
              <a:buChar char="❖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and communication systems  were	improved.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965" lvl="0" marL="494030" marR="2406015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Quattrocento Sans"/>
              <a:buChar char="❖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towns too, guild  restrictionswere	removed.</a:t>
            </a:r>
            <a:endParaRPr/>
          </a:p>
          <a:p>
            <a:pPr indent="-481965" lvl="0" marL="494030" marR="541020" rtl="0" algn="l">
              <a:lnSpc>
                <a:spcPct val="101699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950"/>
              <a:buFont typeface="Quattrocento Sans"/>
              <a:buChar char="❖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Peasants, artisans, workers and new  businessmen enjoyed a new found  freedom</a:t>
            </a:r>
            <a:r>
              <a:rPr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ctrTitle"/>
          </p:nvPr>
        </p:nvSpPr>
        <p:spPr>
          <a:xfrm>
            <a:off x="876617" y="188212"/>
            <a:ext cx="739076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 ASSIGNMENT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 txBox="1"/>
          <p:nvPr>
            <p:ph idx="1" type="subTitle"/>
          </p:nvPr>
        </p:nvSpPr>
        <p:spPr>
          <a:xfrm>
            <a:off x="1295400" y="1371600"/>
            <a:ext cx="64008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Worksheet Q. No: 1, 2, 3, 4, 13</a:t>
            </a:r>
            <a:endParaRPr/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275" y="5943600"/>
            <a:ext cx="1228724" cy="60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1450" y="5838825"/>
            <a:ext cx="1228724" cy="81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title"/>
          </p:nvPr>
        </p:nvSpPr>
        <p:spPr>
          <a:xfrm>
            <a:off x="1299461" y="2445830"/>
            <a:ext cx="6908165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62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0">
                <a:solidFill>
                  <a:srgbClr val="000000"/>
                </a:solidFill>
              </a:rPr>
              <a:t>THANKING YOU</a:t>
            </a:r>
            <a:endParaRPr sz="3950"/>
          </a:p>
          <a:p>
            <a:pPr indent="0" lvl="0" marL="0" rtl="0" algn="ctr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None/>
            </a:pPr>
            <a:r>
              <a:rPr lang="en-US" sz="3950"/>
              <a:t>ODM EDUCATIONAL GROUP</a:t>
            </a:r>
            <a:endParaRPr sz="3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2021-06-09T21:19:56Z</dcterms:created>
  <dc:creator>Sujata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