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75" r:id="rId3"/>
    <p:sldId id="276" r:id="rId4"/>
    <p:sldId id="283" r:id="rId5"/>
    <p:sldId id="284" r:id="rId6"/>
    <p:sldId id="277" r:id="rId7"/>
    <p:sldId id="279" r:id="rId8"/>
    <p:sldId id="278" r:id="rId9"/>
    <p:sldId id="286" r:id="rId10"/>
    <p:sldId id="280" r:id="rId11"/>
    <p:sldId id="287" r:id="rId12"/>
    <p:sldId id="288" r:id="rId13"/>
    <p:sldId id="289" r:id="rId14"/>
    <p:sldId id="290" r:id="rId15"/>
    <p:sldId id="25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80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100876" y="558881"/>
            <a:ext cx="5831463" cy="14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Parts of a plant , 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root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system and shoot system ,  types of roots  , functions of roots  and stem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100877" y="1797297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(Science 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 1 </a:t>
            </a:r>
            <a:endParaRPr b="1" dirty="0"/>
          </a:p>
          <a:p>
            <a:pPr lvl="0"/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Leaf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15450" y="1421684"/>
            <a:ext cx="20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Period  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06419"/>
            <a:ext cx="8086725" cy="851337"/>
          </a:xfrm>
        </p:spPr>
        <p:txBody>
          <a:bodyPr/>
          <a:lstStyle/>
          <a:p>
            <a:r>
              <a:rPr lang="en-IN" sz="3300" dirty="0" smtClean="0"/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FIBROUS ROOT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957756"/>
            <a:ext cx="8190738" cy="3431841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IN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fibrous root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number of thin, hair- like roots grow from</a:t>
            </a:r>
          </a:p>
          <a:p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the  base of the stem.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</a:t>
            </a:r>
            <a:r>
              <a:rPr lang="en-IN" sz="1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main root.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type of root appears as a </a:t>
            </a:r>
            <a:r>
              <a:rPr lang="en-IN" sz="1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 of fibres.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Plants such as </a:t>
            </a:r>
            <a:r>
              <a:rPr lang="en-IN" sz="1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grass, maize, wheat, rice, sugarcane and onion have fibrous roots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IN" sz="24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IN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4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1426" y="3843256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0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06090"/>
            <a:ext cx="8086725" cy="733425"/>
          </a:xfrm>
        </p:spPr>
        <p:txBody>
          <a:bodyPr/>
          <a:lstStyle/>
          <a:p>
            <a:r>
              <a:rPr lang="en-IN" dirty="0"/>
              <a:t>         </a:t>
            </a:r>
            <a:r>
              <a:rPr lang="en-IN" sz="2000" b="1" dirty="0"/>
              <a:t>FUNCTIONS OF THE ROOT 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845" y="1119433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>
                <a:latin typeface="Calibri" pitchFamily="34" charset="0"/>
                <a:cs typeface="Calibri" pitchFamily="34" charset="0"/>
              </a:rPr>
              <a:t>The basic functions of the roots are as follows 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Calibri" pitchFamily="34" charset="0"/>
                <a:cs typeface="Calibri" pitchFamily="34" charset="0"/>
              </a:rPr>
              <a:t>Anchorage of the plant .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IN" sz="2000" b="1" dirty="0">
              <a:latin typeface="Calibri" pitchFamily="34" charset="0"/>
              <a:cs typeface="Calibri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Calibri" pitchFamily="34" charset="0"/>
                <a:cs typeface="Calibri" pitchFamily="34" charset="0"/>
              </a:rPr>
              <a:t>Absorption of water and minerals .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IN" sz="2000" b="1" dirty="0">
              <a:latin typeface="Calibri" pitchFamily="34" charset="0"/>
              <a:cs typeface="Calibri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Calibri" pitchFamily="34" charset="0"/>
                <a:cs typeface="Calibri" pitchFamily="34" charset="0"/>
              </a:rPr>
              <a:t>Prevention of soil erosion</a:t>
            </a:r>
          </a:p>
          <a:p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75608" y="405121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/>
          <a:srcRect l="61663" t="28628" r="7776" b="12508"/>
          <a:stretch/>
        </p:blipFill>
        <p:spPr bwMode="auto">
          <a:xfrm>
            <a:off x="5103845" y="897229"/>
            <a:ext cx="2737803" cy="3153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"/>
            <a:ext cx="8086725" cy="733097"/>
          </a:xfrm>
        </p:spPr>
        <p:txBody>
          <a:bodyPr/>
          <a:lstStyle/>
          <a:p>
            <a:r>
              <a:rPr lang="en-IN" dirty="0"/>
              <a:t> </a:t>
            </a:r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ANCHORAGE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OF THE PLANT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733096"/>
            <a:ext cx="7859032" cy="3656501"/>
          </a:xfrm>
        </p:spPr>
        <p:txBody>
          <a:bodyPr/>
          <a:lstStyle/>
          <a:p>
            <a:r>
              <a:rPr lang="en-IN" sz="2000" b="1" dirty="0">
                <a:latin typeface="Calibri" pitchFamily="34" charset="0"/>
                <a:cs typeface="Calibri" pitchFamily="34" charset="0"/>
              </a:rPr>
              <a:t>The root of a plant anchors it or fixes it to the soil . </a:t>
            </a:r>
          </a:p>
          <a:p>
            <a:r>
              <a:rPr lang="en-IN" sz="2000" b="1" dirty="0">
                <a:latin typeface="Calibri" pitchFamily="34" charset="0"/>
                <a:cs typeface="Calibri" pitchFamily="34" charset="0"/>
              </a:rPr>
              <a:t>It enables the plant to stay firmly attached to the soil.</a:t>
            </a:r>
          </a:p>
        </p:txBody>
      </p:sp>
      <p:pic>
        <p:nvPicPr>
          <p:cNvPr id="4098" name="Picture 2" descr="12 Fast-Growing Shade Trees | Arbor Day Blog">
            <a:extLst>
              <a:ext uri="{FF2B5EF4-FFF2-40B4-BE49-F238E27FC236}">
                <a16:creationId xmlns:a16="http://schemas.microsoft.com/office/drawing/2014/main" xmlns="" id="{D603F911-5E96-4704-AC34-B7DFA0FF3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1" y="1811934"/>
            <a:ext cx="3235872" cy="25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portance of Healthy Roots for Plants – Easy To Grow Bulbs">
            <a:extLst>
              <a:ext uri="{FF2B5EF4-FFF2-40B4-BE49-F238E27FC236}">
                <a16:creationId xmlns:a16="http://schemas.microsoft.com/office/drawing/2014/main" xmlns="" id="{8C7D08C3-98A2-45B5-BA3B-A9BF93FD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59" y="1811934"/>
            <a:ext cx="3790859" cy="25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6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086725" cy="677863"/>
          </a:xfrm>
        </p:spPr>
        <p:txBody>
          <a:bodyPr/>
          <a:lstStyle/>
          <a:p>
            <a:r>
              <a:rPr lang="en-IN" sz="41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ABSORPTION OF WATER AND MINERALS 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9925" y="837816"/>
            <a:ext cx="8474075" cy="3692525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root </a:t>
            </a:r>
            <a:r>
              <a:rPr lang="en-IN" sz="2000" b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absorbs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water and minerals from the soil.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These are then drawn upwards by the </a:t>
            </a:r>
            <a:r>
              <a:rPr lang="en-IN" sz="2000" b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shoot system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Water is essential for </a:t>
            </a:r>
            <a:r>
              <a:rPr lang="en-IN" sz="2000" b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photosynthesis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Minerals help in the proper </a:t>
            </a:r>
            <a:r>
              <a:rPr lang="en-IN" sz="2000" b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growth and development </a:t>
            </a:r>
            <a:r>
              <a:rPr lang="en-I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the plant.</a:t>
            </a:r>
          </a:p>
        </p:txBody>
      </p:sp>
      <p:pic>
        <p:nvPicPr>
          <p:cNvPr id="7170" name="Picture 2" descr="Transport in Plants-Study Material for NEET (AIPMT) &amp; Medical ...">
            <a:extLst>
              <a:ext uri="{FF2B5EF4-FFF2-40B4-BE49-F238E27FC236}">
                <a16:creationId xmlns:a16="http://schemas.microsoft.com/office/drawing/2014/main" xmlns="" id="{1983A816-2981-4D44-AC36-D3FA25186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9"/>
          <a:stretch/>
        </p:blipFill>
        <p:spPr bwMode="auto">
          <a:xfrm>
            <a:off x="792219" y="2684079"/>
            <a:ext cx="3212225" cy="23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ineral Nutrition in Plants by Bhavna Singh | Teachers Pay Teachers">
            <a:extLst>
              <a:ext uri="{FF2B5EF4-FFF2-40B4-BE49-F238E27FC236}">
                <a16:creationId xmlns:a16="http://schemas.microsoft.com/office/drawing/2014/main" xmlns="" id="{0E9BBF90-BD60-4EDA-A3B2-C794C78E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18" y="2684079"/>
            <a:ext cx="2956034" cy="23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4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1634" y="223934"/>
            <a:ext cx="6148388" cy="733425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                 PREVENTION 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OF SOIL EROSION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41388" y="898525"/>
            <a:ext cx="8202612" cy="3913188"/>
          </a:xfrm>
        </p:spPr>
        <p:txBody>
          <a:bodyPr/>
          <a:lstStyle/>
          <a:p>
            <a:pPr marL="114300" indent="0">
              <a:buNone/>
            </a:pPr>
            <a:r>
              <a:rPr lang="en-IN" sz="2000" dirty="0">
                <a:latin typeface="Calibri" pitchFamily="34" charset="0"/>
                <a:cs typeface="Calibri" pitchFamily="34" charset="0"/>
              </a:rPr>
              <a:t>The roots of a </a:t>
            </a:r>
            <a:r>
              <a:rPr lang="en-IN" sz="2000" b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plant bind 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the soil particles together ,thus preventing the top layer of the soil from being blown or washed away.</a:t>
            </a:r>
          </a:p>
        </p:txBody>
      </p:sp>
      <p:pic>
        <p:nvPicPr>
          <p:cNvPr id="8194" name="Picture 2" descr="Importance of Plants in Preventing Soil Erosion">
            <a:extLst>
              <a:ext uri="{FF2B5EF4-FFF2-40B4-BE49-F238E27FC236}">
                <a16:creationId xmlns:a16="http://schemas.microsoft.com/office/drawing/2014/main" xmlns="" id="{7D805612-8AAB-4A98-8E19-832B4C6F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06" y="1962807"/>
            <a:ext cx="4809716" cy="27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3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ROOT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SYSTEM AND SHOOT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733096"/>
            <a:ext cx="6921151" cy="3656501"/>
          </a:xfrm>
        </p:spPr>
        <p:txBody>
          <a:bodyPr/>
          <a:lstStyle/>
          <a:p>
            <a:pPr marL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 plant can be broadly divided into two systems- </a:t>
            </a: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root</a:t>
            </a:r>
            <a:r>
              <a:rPr lang="en-I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system and the shoot system. </a:t>
            </a:r>
          </a:p>
          <a:p>
            <a:pPr marL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The part of the plant that remains in the soil is called the </a:t>
            </a: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root</a:t>
            </a:r>
            <a:r>
              <a:rPr lang="en-I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system .</a:t>
            </a:r>
          </a:p>
          <a:p>
            <a:pPr marL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The part of the plant that grows above the soil forms the </a:t>
            </a: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shoot system.</a:t>
            </a:r>
          </a:p>
          <a:p>
            <a:pPr marL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It consists of the </a:t>
            </a: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stem, branches, leaves, buds ,flowers and fruits.</a:t>
            </a:r>
          </a:p>
          <a:p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9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76507"/>
            <a:ext cx="8086725" cy="822128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ROOT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SYSTEM AND SHOOT SYSTEM</a:t>
            </a:r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898635"/>
            <a:ext cx="6921151" cy="3490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9F3B87-9FDE-495A-A667-F1E05D49E45F}"/>
              </a:ext>
            </a:extLst>
          </p:cNvPr>
          <p:cNvPicPr/>
          <p:nvPr/>
        </p:nvPicPr>
        <p:blipFill rotWithShape="1">
          <a:blip r:embed="rId2"/>
          <a:srcRect l="60698" t="7714" r="3492" b="33388"/>
          <a:stretch/>
        </p:blipFill>
        <p:spPr>
          <a:xfrm>
            <a:off x="1844566" y="898634"/>
            <a:ext cx="5285390" cy="4079328"/>
          </a:xfrm>
          <a:prstGeom prst="rect">
            <a:avLst/>
          </a:prstGeo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263" y="3908571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4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Roots , stems and leaves </a:t>
            </a:r>
            <a:r>
              <a:rPr lang="en-US" dirty="0" smtClean="0"/>
              <a:t>are the vegetative parts of the plant.</a:t>
            </a:r>
          </a:p>
          <a:p>
            <a:endParaRPr lang="en-US" dirty="0"/>
          </a:p>
          <a:p>
            <a:r>
              <a:rPr lang="en-US" b="1" dirty="0" smtClean="0"/>
              <a:t>Flowers , fruits and seeds </a:t>
            </a:r>
            <a:r>
              <a:rPr lang="en-US" dirty="0" smtClean="0"/>
              <a:t>are the reproductive parts of the plant.</a:t>
            </a:r>
            <a:endParaRPr lang="en-US" dirty="0"/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8748" y="362865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0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Characteristics of roots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23" y="769920"/>
            <a:ext cx="8520600" cy="3416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It is the part that usually grows below the ground.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It always grow towards moisture and gravity , and grow away from light.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They do not have seeds , flowers or fruits 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4144" y="3637983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8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201009"/>
            <a:ext cx="5798881" cy="610753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                 THE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ROOT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886810"/>
            <a:ext cx="8038719" cy="3502787"/>
          </a:xfrm>
        </p:spPr>
        <p:txBody>
          <a:bodyPr>
            <a:normAutofit/>
          </a:bodyPr>
          <a:lstStyle/>
          <a:p>
            <a:pPr marL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b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</a:t>
            </a:r>
            <a:r>
              <a:rPr lang="en-IN" sz="2000" b="1" u="sng" dirty="0"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he root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is a part of a plant that attaches it to the soil for </a:t>
            </a:r>
            <a:r>
              <a:rPr lang="en-IN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support.</a:t>
            </a:r>
          </a:p>
          <a:p>
            <a:pPr marL="482600" lvl="1" indent="0">
              <a:lnSpc>
                <a:spcPct val="107000"/>
              </a:lnSpc>
              <a:spcAft>
                <a:spcPts val="600"/>
              </a:spcAft>
            </a:pPr>
            <a:r>
              <a:rPr lang="en-IN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</a:t>
            </a:r>
            <a:r>
              <a:rPr lang="en-IN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ostly it grows </a:t>
            </a:r>
            <a:r>
              <a:rPr lang="en-IN" sz="2000" b="1" u="sng" dirty="0" smtClean="0"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under the soil .</a:t>
            </a:r>
          </a:p>
          <a:p>
            <a:pPr marL="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</a:t>
            </a:r>
            <a:r>
              <a:rPr lang="en-IN" sz="2000" dirty="0" smtClean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oots </a:t>
            </a:r>
            <a:r>
              <a:rPr lang="en-IN" sz="2000" dirty="0"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are of two types </a:t>
            </a:r>
            <a:r>
              <a:rPr lang="en-IN" sz="2000" b="1" u="sng" dirty="0"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-  taproot and fibrous root.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93768-23E0-4872-82FB-88F1470C4B6E}"/>
              </a:ext>
            </a:extLst>
          </p:cNvPr>
          <p:cNvPicPr/>
          <p:nvPr/>
        </p:nvPicPr>
        <p:blipFill rotWithShape="1">
          <a:blip r:embed="rId2"/>
          <a:srcRect l="60433" t="16857" r="3227" b="41224"/>
          <a:stretch/>
        </p:blipFill>
        <p:spPr>
          <a:xfrm>
            <a:off x="881823" y="2076464"/>
            <a:ext cx="7506397" cy="2224948"/>
          </a:xfrm>
          <a:prstGeom prst="rect">
            <a:avLst/>
          </a:prstGeom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610" y="4235143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9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30066"/>
            <a:ext cx="7282449" cy="756342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TAP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ROOT</a:t>
            </a:r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957756"/>
            <a:ext cx="6921151" cy="343184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 descr="Example of plants with Taproot systems and Fibrous root systems ...">
            <a:extLst>
              <a:ext uri="{FF2B5EF4-FFF2-40B4-BE49-F238E27FC236}">
                <a16:creationId xmlns="" xmlns:a16="http://schemas.microsoft.com/office/drawing/2014/main" id="{379DC912-5413-476E-858E-0D6C333988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0" y="957756"/>
            <a:ext cx="3770204" cy="236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8E2B9DD-9D56-43DB-97E9-F9CADFB8CEF8}"/>
              </a:ext>
            </a:extLst>
          </p:cNvPr>
          <p:cNvPicPr/>
          <p:nvPr/>
        </p:nvPicPr>
        <p:blipFill rotWithShape="1">
          <a:blip r:embed="rId3"/>
          <a:srcRect l="59372" t="14743" r="1901" b="50000"/>
          <a:stretch/>
        </p:blipFill>
        <p:spPr>
          <a:xfrm>
            <a:off x="4706007" y="957756"/>
            <a:ext cx="4268515" cy="2364827"/>
          </a:xfrm>
          <a:prstGeom prst="rect">
            <a:avLst/>
          </a:prstGeom>
        </p:spPr>
      </p:pic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5361" y="3759281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8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1" y="482780"/>
            <a:ext cx="2705879" cy="478274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TAP ROOT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898635"/>
            <a:ext cx="6921151" cy="3490963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IN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tap root,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single, thick main road grows from the base of the stem.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root is generally</a:t>
            </a:r>
            <a:r>
              <a:rPr lang="en-IN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broad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top and tapers  gradually to become </a:t>
            </a:r>
            <a:r>
              <a:rPr lang="en-IN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narrow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bottom 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Smaller branch roots, called </a:t>
            </a:r>
            <a:r>
              <a:rPr lang="en-IN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 roots,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 from the </a:t>
            </a:r>
            <a:r>
              <a:rPr lang="en-IN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root.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</a:t>
            </a:r>
            <a:r>
              <a:rPr lang="en-IN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tap roots include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carrot, beetroot turnip, mango, neem, mustard sunflower, rose and </a:t>
            </a:r>
            <a:r>
              <a:rPr lang="en-IN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tulsi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N" sz="2000" dirty="0"/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4733" y="3693967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20" y="329173"/>
            <a:ext cx="7628894" cy="753902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FIBROUS ROOT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17" y="945930"/>
            <a:ext cx="8012746" cy="3949263"/>
          </a:xfrm>
        </p:spPr>
        <p:txBody>
          <a:bodyPr/>
          <a:lstStyle/>
          <a:p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7685" y="4012753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3"/>
          <a:srcRect l="26583" t="32991" r="13510" b="16469"/>
          <a:stretch/>
        </p:blipFill>
        <p:spPr bwMode="auto">
          <a:xfrm>
            <a:off x="849086" y="1315616"/>
            <a:ext cx="7763069" cy="2697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08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506</Words>
  <Application>Microsoft Office PowerPoint</Application>
  <PresentationFormat>On-screen Show (16:9)</PresentationFormat>
  <Paragraphs>59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ROOT SYSTEM AND SHOOT SYSTEM</vt:lpstr>
      <vt:lpstr>ROOT SYSTEM AND SHOOT SYSTEM</vt:lpstr>
      <vt:lpstr>PowerPoint Presentation</vt:lpstr>
      <vt:lpstr>Characteristics of roots</vt:lpstr>
      <vt:lpstr>                 THE ROOT SYSTEM</vt:lpstr>
      <vt:lpstr> TAP ROOT</vt:lpstr>
      <vt:lpstr> TAP ROOT</vt:lpstr>
      <vt:lpstr> FIBROUS ROOT</vt:lpstr>
      <vt:lpstr> FIBROUS ROOT</vt:lpstr>
      <vt:lpstr>         FUNCTIONS OF THE ROOT </vt:lpstr>
      <vt:lpstr> ANCHORAGE OF THE PLANT            </vt:lpstr>
      <vt:lpstr>         ABSORPTION OF WATER AND MINERALS                   </vt:lpstr>
      <vt:lpstr>                 PREVENTION  OF SOIL EROSION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neeraj</cp:lastModifiedBy>
  <cp:revision>45</cp:revision>
  <dcterms:modified xsi:type="dcterms:W3CDTF">2021-03-20T08:45:39Z</dcterms:modified>
</cp:coreProperties>
</file>