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322" r:id="rId3"/>
    <p:sldId id="328" r:id="rId4"/>
    <p:sldId id="327" r:id="rId5"/>
    <p:sldId id="326" r:id="rId6"/>
    <p:sldId id="324" r:id="rId7"/>
    <p:sldId id="323" r:id="rId8"/>
    <p:sldId id="329" r:id="rId9"/>
    <p:sldId id="330" r:id="rId10"/>
    <p:sldId id="259"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00" autoAdjust="0"/>
    <p:restoredTop sz="94660"/>
  </p:normalViewPr>
  <p:slideViewPr>
    <p:cSldViewPr snapToGrid="0">
      <p:cViewPr>
        <p:scale>
          <a:sx n="102" d="100"/>
          <a:sy n="102" d="100"/>
        </p:scale>
        <p:origin x="-582" y="168"/>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358738029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byjus.com/biology/aerobic-respiration/"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_2tgcvvHOHI" TargetMode="External"/><Relationship Id="rId2" Type="http://schemas.openxmlformats.org/officeDocument/2006/relationships/hyperlink" Target="https://www.youtube.com/watch?v=TE6xptjgNR0" TargetMode="External"/><Relationship Id="rId1" Type="http://schemas.openxmlformats.org/officeDocument/2006/relationships/slideLayout" Target="../slideLayouts/slideLayout2.xml"/><Relationship Id="rId4" Type="http://schemas.openxmlformats.org/officeDocument/2006/relationships/hyperlink" Target="https://www.youtube.com/watch?v=ZdOmVDRNXy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558881"/>
            <a:ext cx="1578401" cy="783575"/>
          </a:xfrm>
          <a:prstGeom prst="rect">
            <a:avLst/>
          </a:prstGeom>
          <a:noFill/>
          <a:ln>
            <a:noFill/>
          </a:ln>
        </p:spPr>
      </p:pic>
      <p:sp>
        <p:nvSpPr>
          <p:cNvPr id="56" name="Google Shape;56;p13"/>
          <p:cNvSpPr txBox="1"/>
          <p:nvPr/>
        </p:nvSpPr>
        <p:spPr>
          <a:xfrm>
            <a:off x="121298" y="1119673"/>
            <a:ext cx="8864377" cy="2417477"/>
          </a:xfrm>
          <a:prstGeom prst="rect">
            <a:avLst/>
          </a:prstGeom>
          <a:noFill/>
          <a:ln>
            <a:noFill/>
          </a:ln>
        </p:spPr>
        <p:txBody>
          <a:bodyPr spcFirstLastPara="1" wrap="square" lIns="91425" tIns="91425" rIns="91425" bIns="91425" anchor="t" anchorCtr="0">
            <a:noAutofit/>
          </a:bodyPr>
          <a:lstStyle/>
          <a:p>
            <a:pPr lvl="0" algn="ctr">
              <a:buSzPts val="3100"/>
            </a:pPr>
            <a:endParaRPr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2100876" y="558881"/>
            <a:ext cx="5831463" cy="1457680"/>
          </a:xfrm>
          <a:prstGeom prst="rect">
            <a:avLst/>
          </a:prstGeom>
          <a:noFill/>
          <a:ln>
            <a:noFill/>
          </a:ln>
        </p:spPr>
        <p:txBody>
          <a:bodyPr spcFirstLastPara="1" wrap="square" lIns="91425" tIns="91425" rIns="91425" bIns="91425" anchor="t" anchorCtr="0">
            <a:noAutofit/>
          </a:bodyPr>
          <a:lstStyle/>
          <a:p>
            <a:pPr lvl="0"/>
            <a:endParaRPr lang="en-US" dirty="0" smtClean="0"/>
          </a:p>
          <a:p>
            <a:pPr lvl="0"/>
            <a:endParaRPr lang="en-US" dirty="0" smtClean="0"/>
          </a:p>
          <a:p>
            <a:r>
              <a:rPr lang="en-US" sz="2000" dirty="0" smtClean="0">
                <a:solidFill>
                  <a:srgbClr val="FF0000"/>
                </a:solidFill>
                <a:latin typeface="Calibri" pitchFamily="34" charset="0"/>
                <a:cs typeface="Calibri" pitchFamily="34" charset="0"/>
              </a:rPr>
              <a:t>Flower : </a:t>
            </a:r>
            <a:r>
              <a:rPr lang="en-US" dirty="0" smtClean="0">
                <a:solidFill>
                  <a:srgbClr val="FF0000"/>
                </a:solidFill>
              </a:rPr>
              <a:t>Germination</a:t>
            </a:r>
            <a:r>
              <a:rPr lang="en-US" dirty="0">
                <a:solidFill>
                  <a:srgbClr val="FF0000"/>
                </a:solidFill>
              </a:rPr>
              <a:t>: Necessary Conditions for germination (Activity 7 and Activity 8)</a:t>
            </a:r>
            <a:endParaRPr dirty="0">
              <a:solidFill>
                <a:srgbClr val="FF0000"/>
              </a:solidFill>
            </a:endParaRPr>
          </a:p>
        </p:txBody>
      </p:sp>
      <p:sp>
        <p:nvSpPr>
          <p:cNvPr id="58" name="Google Shape;58;p13"/>
          <p:cNvSpPr txBox="1"/>
          <p:nvPr/>
        </p:nvSpPr>
        <p:spPr>
          <a:xfrm>
            <a:off x="2100877" y="1797297"/>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(Science )</a:t>
            </a:r>
            <a:endParaRPr b="1" dirty="0"/>
          </a:p>
          <a:p>
            <a:pPr marL="0" lvl="0" indent="0" algn="l" rtl="0">
              <a:spcBef>
                <a:spcPts val="0"/>
              </a:spcBef>
              <a:spcAft>
                <a:spcPts val="0"/>
              </a:spcAft>
              <a:buNone/>
            </a:pPr>
            <a:r>
              <a:rPr lang="en" b="1" dirty="0" smtClean="0"/>
              <a:t>CHAPTER NUMBER: 2 </a:t>
            </a:r>
            <a:endParaRPr b="1" dirty="0"/>
          </a:p>
          <a:p>
            <a:pPr lvl="0"/>
            <a:r>
              <a:rPr lang="en" b="1" dirty="0" smtClean="0"/>
              <a:t>CHAPTER </a:t>
            </a:r>
            <a:r>
              <a:rPr lang="en" b="1" dirty="0"/>
              <a:t>NAME </a:t>
            </a:r>
            <a:r>
              <a:rPr lang="en" b="1" dirty="0" smtClean="0"/>
              <a:t>: </a:t>
            </a:r>
            <a:r>
              <a:rPr lang="en-US" sz="1800" b="1" dirty="0" smtClean="0">
                <a:solidFill>
                  <a:srgbClr val="FF0000"/>
                </a:solidFill>
                <a:latin typeface="Calibri"/>
                <a:cs typeface="Calibri"/>
                <a:sym typeface="Calibri"/>
              </a:rPr>
              <a:t>The Flower</a:t>
            </a:r>
            <a:endParaRPr lang="en-US" sz="1800" b="1" dirty="0">
              <a:solidFill>
                <a:srgbClr val="FF0000"/>
              </a:solidFill>
              <a:latin typeface="Calibri"/>
              <a:ea typeface="Calibri"/>
              <a:cs typeface="Calibri"/>
              <a:sym typeface="Calibri"/>
            </a:endParaRPr>
          </a:p>
          <a:p>
            <a:r>
              <a:rPr lang="en-US" b="1" dirty="0" smtClean="0">
                <a:solidFill>
                  <a:srgbClr val="FF0000"/>
                </a:solidFill>
                <a:latin typeface="Calibri"/>
                <a:ea typeface="Calibri"/>
                <a:cs typeface="Calibri"/>
                <a:sym typeface="Calibri"/>
              </a:rPr>
              <a:t>  </a:t>
            </a:r>
            <a:endParaRPr lang="en-US" b="1" dirty="0">
              <a:solidFill>
                <a:srgbClr val="FF0000"/>
              </a:solidFill>
              <a:latin typeface="Calibri"/>
              <a:ea typeface="Calibri"/>
              <a:cs typeface="Calibri"/>
              <a:sym typeface="Calibri"/>
            </a:endParaRPr>
          </a:p>
          <a:p>
            <a:pPr marL="0" lvl="0" indent="0" algn="l" rtl="0">
              <a:spcBef>
                <a:spcPts val="0"/>
              </a:spcBef>
              <a:spcAft>
                <a:spcPts val="0"/>
              </a:spcAft>
              <a:buNone/>
            </a:pPr>
            <a:endParaRPr b="1" dirty="0"/>
          </a:p>
        </p:txBody>
      </p:sp>
      <p:sp>
        <p:nvSpPr>
          <p:cNvPr id="2" name="TextBox 1"/>
          <p:cNvSpPr txBox="1"/>
          <p:nvPr/>
        </p:nvSpPr>
        <p:spPr>
          <a:xfrm>
            <a:off x="5683809" y="1791016"/>
            <a:ext cx="2033778" cy="369332"/>
          </a:xfrm>
          <a:prstGeom prst="rect">
            <a:avLst/>
          </a:prstGeom>
          <a:noFill/>
        </p:spPr>
        <p:txBody>
          <a:bodyPr wrap="square" rtlCol="0">
            <a:spAutoFit/>
          </a:bodyPr>
          <a:lstStyle/>
          <a:p>
            <a:r>
              <a:rPr lang="en-US" sz="1800" dirty="0" smtClean="0"/>
              <a:t>Period 6</a:t>
            </a:r>
            <a:endParaRPr lang="en-US" sz="1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FF0000"/>
                </a:solidFill>
                <a:latin typeface="+mn-lt"/>
              </a:rPr>
              <a:t>What is </a:t>
            </a:r>
            <a:r>
              <a:rPr lang="en-IN" dirty="0">
                <a:solidFill>
                  <a:srgbClr val="FF0000"/>
                </a:solidFill>
                <a:latin typeface="+mn-lt"/>
              </a:rPr>
              <a:t>Seed Germination?</a:t>
            </a:r>
            <a:br>
              <a:rPr lang="en-IN" dirty="0">
                <a:solidFill>
                  <a:srgbClr val="FF0000"/>
                </a:solidFill>
                <a:latin typeface="+mn-lt"/>
              </a:rPr>
            </a:br>
            <a:r>
              <a:rPr lang="en-IN" dirty="0">
                <a:solidFill>
                  <a:srgbClr val="FF0000"/>
                </a:solidFill>
                <a:latin typeface="+mn-lt"/>
              </a:rPr>
              <a:t/>
            </a:r>
            <a:br>
              <a:rPr lang="en-IN" dirty="0">
                <a:solidFill>
                  <a:srgbClr val="FF0000"/>
                </a:solidFill>
                <a:latin typeface="+mn-lt"/>
              </a:rPr>
            </a:br>
            <a:r>
              <a:rPr lang="en-IN" dirty="0" smtClean="0">
                <a:solidFill>
                  <a:srgbClr val="FFFFFF"/>
                </a:solidFill>
                <a:latin typeface="Roboto"/>
              </a:rPr>
              <a:t> </a:t>
            </a:r>
            <a:r>
              <a:rPr lang="en-IN" dirty="0">
                <a:solidFill>
                  <a:srgbClr val="FFFFFF"/>
                </a:solidFill>
                <a:latin typeface="Roboto"/>
              </a:rPr>
              <a:t>Parts Of A Seed</a:t>
            </a:r>
            <a:br>
              <a:rPr lang="en-IN" dirty="0">
                <a:solidFill>
                  <a:srgbClr val="FFFFFF"/>
                </a:solidFill>
                <a:latin typeface="Roboto"/>
              </a:rPr>
            </a:br>
            <a:r>
              <a:rPr lang="en-IN" dirty="0" err="1" smtClean="0">
                <a:solidFill>
                  <a:srgbClr val="FFFFFF"/>
                </a:solidFill>
                <a:latin typeface="Roboto"/>
              </a:rPr>
              <a:t>rts</a:t>
            </a:r>
            <a:r>
              <a:rPr lang="en-IN" dirty="0" smtClean="0">
                <a:solidFill>
                  <a:srgbClr val="FFFFFF"/>
                </a:solidFill>
                <a:latin typeface="Roboto"/>
              </a:rPr>
              <a:t> </a:t>
            </a:r>
            <a:r>
              <a:rPr lang="en-IN" dirty="0">
                <a:solidFill>
                  <a:srgbClr val="FFFFFF"/>
                </a:solidFill>
                <a:latin typeface="Roboto"/>
              </a:rPr>
              <a:t>Of A Seed</a:t>
            </a:r>
            <a:br>
              <a:rPr lang="en-IN" dirty="0">
                <a:solidFill>
                  <a:srgbClr val="FFFFFF"/>
                </a:solidFill>
                <a:latin typeface="Roboto"/>
              </a:rPr>
            </a:br>
            <a:endParaRPr lang="en-IN" dirty="0"/>
          </a:p>
        </p:txBody>
      </p:sp>
      <p:sp>
        <p:nvSpPr>
          <p:cNvPr id="3" name="Text Placeholder 2"/>
          <p:cNvSpPr>
            <a:spLocks noGrp="1"/>
          </p:cNvSpPr>
          <p:nvPr>
            <p:ph type="body" idx="1"/>
          </p:nvPr>
        </p:nvSpPr>
        <p:spPr/>
        <p:txBody>
          <a:bodyPr/>
          <a:lstStyle/>
          <a:p>
            <a:pPr marL="114300" indent="0">
              <a:buNone/>
            </a:pPr>
            <a:r>
              <a:rPr lang="en-US" sz="2400" dirty="0" smtClean="0">
                <a:solidFill>
                  <a:schemeClr val="tx1"/>
                </a:solidFill>
              </a:rPr>
              <a:t>Seed </a:t>
            </a:r>
            <a:r>
              <a:rPr lang="en-US" sz="2400" dirty="0">
                <a:solidFill>
                  <a:schemeClr val="tx1"/>
                </a:solidFill>
              </a:rPr>
              <a:t>germination may be defined as the fundamental process by which different plant species grow from a single seed into a plant. This process influences both crop yield and quality.</a:t>
            </a:r>
          </a:p>
          <a:p>
            <a:pPr marL="114300" indent="0">
              <a:buNone/>
            </a:pPr>
            <a:endParaRPr lang="en-US" sz="2400" dirty="0">
              <a:solidFill>
                <a:schemeClr val="tx1"/>
              </a:solidFill>
            </a:endParaRPr>
          </a:p>
          <a:p>
            <a:pPr marL="114300" indent="0">
              <a:buNone/>
            </a:pPr>
            <a:r>
              <a:rPr lang="en-US" sz="2400" dirty="0" smtClean="0">
                <a:solidFill>
                  <a:schemeClr val="tx1"/>
                </a:solidFill>
              </a:rPr>
              <a:t>A </a:t>
            </a:r>
            <a:r>
              <a:rPr lang="en-US" sz="2400" dirty="0">
                <a:solidFill>
                  <a:schemeClr val="tx1"/>
                </a:solidFill>
              </a:rPr>
              <a:t>common example of seed germination is the sprouting of a seedling from a seed of an angiosperm or gymnosperm.</a:t>
            </a:r>
          </a:p>
          <a:p>
            <a:pPr marL="114300" indent="0">
              <a:buNone/>
            </a:pPr>
            <a:endParaRPr lang="en-IN"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35651" y="4362450"/>
            <a:ext cx="157956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231995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latin typeface="+mn-lt"/>
              </a:rPr>
              <a:t>The Process of Seed Germination</a:t>
            </a:r>
            <a:r>
              <a:rPr lang="en-US" dirty="0">
                <a:solidFill>
                  <a:srgbClr val="813588"/>
                </a:solidFill>
                <a:latin typeface="+mn-lt"/>
              </a:rPr>
              <a:t/>
            </a:r>
            <a:br>
              <a:rPr lang="en-US" dirty="0">
                <a:solidFill>
                  <a:srgbClr val="813588"/>
                </a:solidFill>
                <a:latin typeface="+mn-lt"/>
              </a:rPr>
            </a:br>
            <a:r>
              <a:rPr lang="en-IN" dirty="0">
                <a:latin typeface="+mn-lt"/>
              </a:rPr>
              <a:t/>
            </a:r>
            <a:br>
              <a:rPr lang="en-IN" dirty="0">
                <a:latin typeface="+mn-lt"/>
              </a:rPr>
            </a:br>
            <a:r>
              <a:rPr lang="en-IN" dirty="0" smtClean="0">
                <a:solidFill>
                  <a:srgbClr val="FFFFFF"/>
                </a:solidFill>
                <a:latin typeface="Roboto"/>
              </a:rPr>
              <a:t> </a:t>
            </a:r>
            <a:r>
              <a:rPr lang="en-IN" dirty="0">
                <a:solidFill>
                  <a:srgbClr val="FFFFFF"/>
                </a:solidFill>
                <a:latin typeface="Roboto"/>
              </a:rPr>
              <a:t>Parts Of A Seed</a:t>
            </a:r>
            <a:br>
              <a:rPr lang="en-IN" dirty="0">
                <a:solidFill>
                  <a:srgbClr val="FFFFFF"/>
                </a:solidFill>
                <a:latin typeface="Roboto"/>
              </a:rPr>
            </a:br>
            <a:r>
              <a:rPr lang="en-IN" dirty="0" err="1" smtClean="0">
                <a:solidFill>
                  <a:srgbClr val="FFFFFF"/>
                </a:solidFill>
                <a:latin typeface="Roboto"/>
              </a:rPr>
              <a:t>rts</a:t>
            </a:r>
            <a:r>
              <a:rPr lang="en-IN" dirty="0" smtClean="0">
                <a:solidFill>
                  <a:srgbClr val="FFFFFF"/>
                </a:solidFill>
                <a:latin typeface="Roboto"/>
              </a:rPr>
              <a:t> </a:t>
            </a:r>
            <a:r>
              <a:rPr lang="en-IN" dirty="0">
                <a:solidFill>
                  <a:srgbClr val="FFFFFF"/>
                </a:solidFill>
                <a:latin typeface="Roboto"/>
              </a:rPr>
              <a:t>Of A Seed</a:t>
            </a:r>
            <a:br>
              <a:rPr lang="en-IN" dirty="0">
                <a:solidFill>
                  <a:srgbClr val="FFFFFF"/>
                </a:solidFill>
                <a:latin typeface="Roboto"/>
              </a:rPr>
            </a:br>
            <a:endParaRPr lang="en-IN" dirty="0"/>
          </a:p>
        </p:txBody>
      </p:sp>
      <p:sp>
        <p:nvSpPr>
          <p:cNvPr id="3" name="Text Placeholder 2"/>
          <p:cNvSpPr>
            <a:spLocks noGrp="1"/>
          </p:cNvSpPr>
          <p:nvPr>
            <p:ph type="body" idx="1"/>
          </p:nvPr>
        </p:nvSpPr>
        <p:spPr/>
        <p:txBody>
          <a:bodyPr/>
          <a:lstStyle/>
          <a:p>
            <a:pPr>
              <a:buFont typeface="Arial"/>
              <a:buChar char="•"/>
            </a:pPr>
            <a:r>
              <a:rPr lang="en-US" sz="1600" dirty="0">
                <a:solidFill>
                  <a:srgbClr val="333333"/>
                </a:solidFill>
                <a:latin typeface="+mn-lt"/>
              </a:rPr>
              <a:t>During the beginning stage of germination, the seeds take up water rapidly and this results in swelling and softening of the seed coat at an optimum temperature. This stage is referred to as Imbibition. It starts the growth process by activation of enzymes. The seed activates its internal physiology and starts to respire and produce proteins and metabolizes the stored food. This is a lag phase of seed germination.</a:t>
            </a:r>
          </a:p>
          <a:p>
            <a:pPr>
              <a:buFont typeface="Arial"/>
              <a:buChar char="•"/>
            </a:pPr>
            <a:r>
              <a:rPr lang="en-US" sz="1600" dirty="0">
                <a:solidFill>
                  <a:srgbClr val="333333"/>
                </a:solidFill>
                <a:latin typeface="+mn-lt"/>
              </a:rPr>
              <a:t>By rupturing of the seed coat, radicle emerges to form a primary root. The seed starts absorbing underground water. After the emerging of the radicle and the </a:t>
            </a:r>
            <a:r>
              <a:rPr lang="en-US" sz="1600" dirty="0" err="1">
                <a:solidFill>
                  <a:srgbClr val="333333"/>
                </a:solidFill>
                <a:latin typeface="+mn-lt"/>
              </a:rPr>
              <a:t>plumule</a:t>
            </a:r>
            <a:r>
              <a:rPr lang="en-US" sz="1600" dirty="0">
                <a:solidFill>
                  <a:srgbClr val="333333"/>
                </a:solidFill>
                <a:latin typeface="+mn-lt"/>
              </a:rPr>
              <a:t>, shoot starts growing upwards.</a:t>
            </a:r>
          </a:p>
          <a:p>
            <a:pPr>
              <a:buFont typeface="Arial"/>
              <a:buChar char="•"/>
            </a:pPr>
            <a:r>
              <a:rPr lang="en-US" sz="1600" dirty="0">
                <a:solidFill>
                  <a:srgbClr val="333333"/>
                </a:solidFill>
                <a:latin typeface="+mn-lt"/>
              </a:rPr>
              <a:t>In the final stage of seed germination, the cell of the seeds become metabolically active, elongates and divides to give rise to the seedling.</a:t>
            </a:r>
          </a:p>
          <a:p>
            <a:pPr marL="114300" indent="0">
              <a:buNone/>
            </a:pPr>
            <a:endParaRPr lang="en-IN"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35651" y="4362450"/>
            <a:ext cx="157956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948202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latin typeface="+mj-lt"/>
              </a:rPr>
              <a:t>Conditions Necessary for Seed Germination</a:t>
            </a:r>
            <a:r>
              <a:rPr lang="en-US" dirty="0">
                <a:solidFill>
                  <a:srgbClr val="813588"/>
                </a:solidFill>
                <a:latin typeface="Roboto"/>
              </a:rPr>
              <a:t/>
            </a:r>
            <a:br>
              <a:rPr lang="en-US" dirty="0">
                <a:solidFill>
                  <a:srgbClr val="813588"/>
                </a:solidFill>
                <a:latin typeface="Roboto"/>
              </a:rPr>
            </a:br>
            <a:r>
              <a:rPr lang="en-IN" dirty="0"/>
              <a:t/>
            </a:r>
            <a:br>
              <a:rPr lang="en-IN" dirty="0"/>
            </a:br>
            <a:r>
              <a:rPr lang="en-IN" dirty="0" smtClean="0">
                <a:solidFill>
                  <a:srgbClr val="FFFFFF"/>
                </a:solidFill>
                <a:latin typeface="Roboto"/>
              </a:rPr>
              <a:t> </a:t>
            </a:r>
            <a:r>
              <a:rPr lang="en-IN" dirty="0">
                <a:solidFill>
                  <a:srgbClr val="FFFFFF"/>
                </a:solidFill>
                <a:latin typeface="Roboto"/>
              </a:rPr>
              <a:t>Parts Of A Seed</a:t>
            </a:r>
            <a:br>
              <a:rPr lang="en-IN" dirty="0">
                <a:solidFill>
                  <a:srgbClr val="FFFFFF"/>
                </a:solidFill>
                <a:latin typeface="Roboto"/>
              </a:rPr>
            </a:br>
            <a:r>
              <a:rPr lang="en-IN" dirty="0" err="1" smtClean="0">
                <a:solidFill>
                  <a:srgbClr val="FFFFFF"/>
                </a:solidFill>
                <a:latin typeface="Roboto"/>
              </a:rPr>
              <a:t>rts</a:t>
            </a:r>
            <a:r>
              <a:rPr lang="en-IN" dirty="0" smtClean="0">
                <a:solidFill>
                  <a:srgbClr val="FFFFFF"/>
                </a:solidFill>
                <a:latin typeface="Roboto"/>
              </a:rPr>
              <a:t> </a:t>
            </a:r>
            <a:r>
              <a:rPr lang="en-IN" dirty="0">
                <a:solidFill>
                  <a:srgbClr val="FFFFFF"/>
                </a:solidFill>
                <a:latin typeface="Roboto"/>
              </a:rPr>
              <a:t>Of A Seed</a:t>
            </a:r>
            <a:br>
              <a:rPr lang="en-IN" dirty="0">
                <a:solidFill>
                  <a:srgbClr val="FFFFFF"/>
                </a:solidFill>
                <a:latin typeface="Roboto"/>
              </a:rPr>
            </a:br>
            <a:endParaRPr lang="en-IN" dirty="0"/>
          </a:p>
        </p:txBody>
      </p:sp>
      <p:sp>
        <p:nvSpPr>
          <p:cNvPr id="3" name="Text Placeholder 2"/>
          <p:cNvSpPr>
            <a:spLocks noGrp="1"/>
          </p:cNvSpPr>
          <p:nvPr>
            <p:ph type="body" idx="1"/>
          </p:nvPr>
        </p:nvSpPr>
        <p:spPr/>
        <p:txBody>
          <a:bodyPr/>
          <a:lstStyle/>
          <a:p>
            <a:r>
              <a:rPr lang="en-US" dirty="0">
                <a:solidFill>
                  <a:srgbClr val="333333"/>
                </a:solidFill>
                <a:latin typeface="+mn-lt"/>
              </a:rPr>
              <a:t>Here are some important requirements which are essential for a seed to germinate into a seedling and to a plant.</a:t>
            </a:r>
          </a:p>
          <a:p>
            <a:pPr algn="just"/>
            <a:r>
              <a:rPr lang="en-US" dirty="0">
                <a:solidFill>
                  <a:srgbClr val="FF0000"/>
                </a:solidFill>
                <a:latin typeface="+mn-lt"/>
              </a:rPr>
              <a:t>Water</a:t>
            </a:r>
            <a:r>
              <a:rPr lang="en-US" dirty="0">
                <a:solidFill>
                  <a:srgbClr val="333333"/>
                </a:solidFill>
                <a:latin typeface="+mn-lt"/>
              </a:rPr>
              <a:t>: It is extremely necessary for the germination of seeds. Some seeds are extremely dry and need to take a considerable amount of water, relative to the dry weight of the seed. Water plays an important role in seed germination. It helps by providing necessary hydration for the vital activities of protoplasm, provides dissolved oxygen for the growing embryo, softens the seed coats and increases the seed permeability. It also helps in the rupturing of seed and also converts the insoluble food into soluble form for its translocation to the embryo.</a:t>
            </a:r>
          </a:p>
          <a:p>
            <a:pPr marL="114300" indent="0">
              <a:buNone/>
            </a:pPr>
            <a:endParaRPr lang="en-IN"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35651" y="4362450"/>
            <a:ext cx="157956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95523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
            </a:r>
            <a:br>
              <a:rPr lang="en-IN" dirty="0"/>
            </a:br>
            <a:r>
              <a:rPr lang="en-IN" dirty="0" smtClean="0">
                <a:solidFill>
                  <a:srgbClr val="FFFFFF"/>
                </a:solidFill>
                <a:latin typeface="Roboto"/>
              </a:rPr>
              <a:t> </a:t>
            </a:r>
            <a:r>
              <a:rPr lang="en-IN" dirty="0">
                <a:solidFill>
                  <a:srgbClr val="FFFFFF"/>
                </a:solidFill>
                <a:latin typeface="Roboto"/>
              </a:rPr>
              <a:t>Parts Of A Seed</a:t>
            </a:r>
            <a:br>
              <a:rPr lang="en-IN" dirty="0">
                <a:solidFill>
                  <a:srgbClr val="FFFFFF"/>
                </a:solidFill>
                <a:latin typeface="Roboto"/>
              </a:rPr>
            </a:br>
            <a:r>
              <a:rPr lang="en-IN" dirty="0" err="1" smtClean="0">
                <a:solidFill>
                  <a:srgbClr val="FFFFFF"/>
                </a:solidFill>
                <a:latin typeface="Roboto"/>
              </a:rPr>
              <a:t>rts</a:t>
            </a:r>
            <a:r>
              <a:rPr lang="en-IN" dirty="0" smtClean="0">
                <a:solidFill>
                  <a:srgbClr val="FFFFFF"/>
                </a:solidFill>
                <a:latin typeface="Roboto"/>
              </a:rPr>
              <a:t> </a:t>
            </a:r>
            <a:r>
              <a:rPr lang="en-IN" dirty="0">
                <a:solidFill>
                  <a:srgbClr val="FFFFFF"/>
                </a:solidFill>
                <a:latin typeface="Roboto"/>
              </a:rPr>
              <a:t>Of A Seed</a:t>
            </a:r>
            <a:br>
              <a:rPr lang="en-IN" dirty="0">
                <a:solidFill>
                  <a:srgbClr val="FFFFFF"/>
                </a:solidFill>
                <a:latin typeface="Roboto"/>
              </a:rPr>
            </a:br>
            <a:endParaRPr lang="en-IN" dirty="0"/>
          </a:p>
        </p:txBody>
      </p:sp>
      <p:sp>
        <p:nvSpPr>
          <p:cNvPr id="3" name="Text Placeholder 2"/>
          <p:cNvSpPr>
            <a:spLocks noGrp="1"/>
          </p:cNvSpPr>
          <p:nvPr>
            <p:ph type="body" idx="1"/>
          </p:nvPr>
        </p:nvSpPr>
        <p:spPr/>
        <p:txBody>
          <a:bodyPr/>
          <a:lstStyle/>
          <a:p>
            <a:pPr marL="114300" indent="0">
              <a:buNone/>
            </a:pPr>
            <a:r>
              <a:rPr lang="en-US" dirty="0">
                <a:solidFill>
                  <a:srgbClr val="FF0000"/>
                </a:solidFill>
                <a:latin typeface="+mj-lt"/>
              </a:rPr>
              <a:t>Oxygen</a:t>
            </a:r>
            <a:r>
              <a:rPr lang="en-US" dirty="0">
                <a:solidFill>
                  <a:srgbClr val="333333"/>
                </a:solidFill>
                <a:latin typeface="+mj-lt"/>
              </a:rPr>
              <a:t>: It is an important and essential source of energy required for seed growth. It is required by the germinating seed for metabolism and is used as a part of </a:t>
            </a:r>
            <a:r>
              <a:rPr lang="en-US" b="1" dirty="0">
                <a:solidFill>
                  <a:srgbClr val="73AD21"/>
                </a:solidFill>
                <a:latin typeface="+mj-lt"/>
                <a:hlinkClick r:id="rId2"/>
              </a:rPr>
              <a:t>aerobic respiration</a:t>
            </a:r>
            <a:r>
              <a:rPr lang="en-US" dirty="0">
                <a:solidFill>
                  <a:srgbClr val="333333"/>
                </a:solidFill>
                <a:latin typeface="+mj-lt"/>
              </a:rPr>
              <a:t> until it manages to grow green leaves of its own. Oxygen can be found in the pores of soil particles, but if the seed is buried too deep it will be deprived of this oxygen</a:t>
            </a:r>
            <a:r>
              <a:rPr lang="en-US" dirty="0" smtClean="0">
                <a:solidFill>
                  <a:srgbClr val="333333"/>
                </a:solidFill>
                <a:latin typeface="+mj-lt"/>
              </a:rPr>
              <a:t>.</a:t>
            </a:r>
          </a:p>
          <a:p>
            <a:pPr marL="114300" indent="0">
              <a:buNone/>
            </a:pPr>
            <a:r>
              <a:rPr lang="en-US" dirty="0">
                <a:solidFill>
                  <a:srgbClr val="FF0000"/>
                </a:solidFill>
                <a:latin typeface="+mj-lt"/>
              </a:rPr>
              <a:t>Temperature</a:t>
            </a:r>
            <a:r>
              <a:rPr lang="en-US" dirty="0">
                <a:latin typeface="+mj-lt"/>
              </a:rPr>
              <a:t>: For a seed to germinate, it requires a moderate temperature of around 25-30°C. Quite obviously different seeds require different optimum temperatures. There are some seeds which require special requirements either lower or higher temperature between 5 to 40°C</a:t>
            </a:r>
            <a:r>
              <a:rPr lang="en-US" dirty="0" smtClean="0">
                <a:latin typeface="+mj-lt"/>
              </a:rPr>
              <a:t>.</a:t>
            </a:r>
          </a:p>
          <a:p>
            <a:pPr marL="114300" indent="0">
              <a:buNone/>
            </a:pPr>
            <a:r>
              <a:rPr lang="en-US" dirty="0">
                <a:solidFill>
                  <a:srgbClr val="FF0000"/>
                </a:solidFill>
                <a:latin typeface="+mn-lt"/>
              </a:rPr>
              <a:t>Light or darkness</a:t>
            </a:r>
            <a:r>
              <a:rPr lang="en-US" dirty="0">
                <a:solidFill>
                  <a:srgbClr val="333333"/>
                </a:solidFill>
                <a:latin typeface="Roboto"/>
              </a:rPr>
              <a:t>: This can act as an environmental trigger. Many seeds do not germinate until sunlight falls on them.</a:t>
            </a:r>
            <a:endParaRPr lang="en-IN" dirty="0">
              <a:latin typeface="+mj-lt"/>
            </a:endParaRP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5651" y="4362450"/>
            <a:ext cx="157956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566824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2400" dirty="0" smtClean="0">
                <a:solidFill>
                  <a:srgbClr val="FF0000"/>
                </a:solidFill>
              </a:rPr>
              <a:t>Types Of Germination-</a:t>
            </a:r>
            <a:r>
              <a:rPr lang="en-IN" dirty="0"/>
              <a:t/>
            </a:r>
            <a:br>
              <a:rPr lang="en-IN" dirty="0"/>
            </a:br>
            <a:r>
              <a:rPr lang="en-IN" dirty="0" smtClean="0">
                <a:solidFill>
                  <a:srgbClr val="FFFFFF"/>
                </a:solidFill>
                <a:latin typeface="Roboto"/>
              </a:rPr>
              <a:t> </a:t>
            </a:r>
            <a:r>
              <a:rPr lang="en-IN" dirty="0">
                <a:solidFill>
                  <a:srgbClr val="FFFFFF"/>
                </a:solidFill>
                <a:latin typeface="Roboto"/>
              </a:rPr>
              <a:t>Parts Of A Seed</a:t>
            </a:r>
            <a:br>
              <a:rPr lang="en-IN" dirty="0">
                <a:solidFill>
                  <a:srgbClr val="FFFFFF"/>
                </a:solidFill>
                <a:latin typeface="Roboto"/>
              </a:rPr>
            </a:br>
            <a:r>
              <a:rPr lang="en-IN" dirty="0" err="1" smtClean="0">
                <a:solidFill>
                  <a:srgbClr val="FFFFFF"/>
                </a:solidFill>
                <a:latin typeface="Roboto"/>
              </a:rPr>
              <a:t>rts</a:t>
            </a:r>
            <a:r>
              <a:rPr lang="en-IN" dirty="0" smtClean="0">
                <a:solidFill>
                  <a:srgbClr val="FFFFFF"/>
                </a:solidFill>
                <a:latin typeface="Roboto"/>
              </a:rPr>
              <a:t> </a:t>
            </a:r>
            <a:r>
              <a:rPr lang="en-IN" dirty="0">
                <a:solidFill>
                  <a:srgbClr val="FFFFFF"/>
                </a:solidFill>
                <a:latin typeface="Roboto"/>
              </a:rPr>
              <a:t>Of A Seed</a:t>
            </a:r>
            <a:br>
              <a:rPr lang="en-IN" dirty="0">
                <a:solidFill>
                  <a:srgbClr val="FFFFFF"/>
                </a:solidFill>
                <a:latin typeface="Roboto"/>
              </a:rPr>
            </a:br>
            <a:endParaRPr lang="en-IN" dirty="0"/>
          </a:p>
        </p:txBody>
      </p:sp>
      <p:sp>
        <p:nvSpPr>
          <p:cNvPr id="3" name="Text Placeholder 2"/>
          <p:cNvSpPr>
            <a:spLocks noGrp="1"/>
          </p:cNvSpPr>
          <p:nvPr>
            <p:ph type="body" idx="1"/>
          </p:nvPr>
        </p:nvSpPr>
        <p:spPr/>
        <p:txBody>
          <a:bodyPr/>
          <a:lstStyle/>
          <a:p>
            <a:r>
              <a:rPr lang="en-US" dirty="0">
                <a:solidFill>
                  <a:srgbClr val="333333"/>
                </a:solidFill>
                <a:latin typeface="+mj-lt"/>
              </a:rPr>
              <a:t>Germination is the fundamental process in which the sown plant seeds are grown into young plants or seedlings. Based on their growing conditions and the fate of the cotyledons, the process of germination is classified into two main types:</a:t>
            </a:r>
          </a:p>
          <a:p>
            <a:pPr>
              <a:buFont typeface="+mj-lt"/>
              <a:buAutoNum type="arabicPeriod"/>
            </a:pPr>
            <a:r>
              <a:rPr lang="en-US" dirty="0" err="1">
                <a:solidFill>
                  <a:srgbClr val="333333"/>
                </a:solidFill>
                <a:latin typeface="+mj-lt"/>
              </a:rPr>
              <a:t>Epigeal</a:t>
            </a:r>
            <a:r>
              <a:rPr lang="en-US" dirty="0">
                <a:solidFill>
                  <a:srgbClr val="333333"/>
                </a:solidFill>
                <a:latin typeface="+mj-lt"/>
              </a:rPr>
              <a:t> Germination</a:t>
            </a:r>
          </a:p>
          <a:p>
            <a:pPr>
              <a:buFont typeface="+mj-lt"/>
              <a:buAutoNum type="arabicPeriod"/>
            </a:pPr>
            <a:r>
              <a:rPr lang="en-US" dirty="0">
                <a:solidFill>
                  <a:srgbClr val="333333"/>
                </a:solidFill>
                <a:latin typeface="+mj-lt"/>
              </a:rPr>
              <a:t>Hypogeal Germination</a:t>
            </a:r>
          </a:p>
          <a:p>
            <a:pPr marL="114300" indent="0">
              <a:buNone/>
            </a:pPr>
            <a:endParaRPr lang="en-IN"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35651" y="4362450"/>
            <a:ext cx="157956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507773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57200" lvl="0" indent="-342900">
              <a:lnSpc>
                <a:spcPct val="115000"/>
              </a:lnSpc>
            </a:pPr>
            <a:r>
              <a:rPr lang="en-US" sz="1800" dirty="0">
                <a:solidFill>
                  <a:srgbClr val="333333"/>
                </a:solidFill>
              </a:rPr>
              <a:t/>
            </a:r>
            <a:br>
              <a:rPr lang="en-US" sz="1800" dirty="0">
                <a:solidFill>
                  <a:srgbClr val="333333"/>
                </a:solidFill>
              </a:rPr>
            </a:br>
            <a:r>
              <a:rPr lang="en-IN" dirty="0"/>
              <a:t/>
            </a:r>
            <a:br>
              <a:rPr lang="en-IN" dirty="0"/>
            </a:br>
            <a:r>
              <a:rPr lang="en-IN" dirty="0" smtClean="0">
                <a:solidFill>
                  <a:srgbClr val="FFFFFF"/>
                </a:solidFill>
                <a:latin typeface="Roboto"/>
              </a:rPr>
              <a:t> </a:t>
            </a:r>
            <a:r>
              <a:rPr lang="en-IN" dirty="0">
                <a:solidFill>
                  <a:srgbClr val="FFFFFF"/>
                </a:solidFill>
                <a:latin typeface="Roboto"/>
              </a:rPr>
              <a:t>Parts Of A Seed</a:t>
            </a:r>
            <a:br>
              <a:rPr lang="en-IN" dirty="0">
                <a:solidFill>
                  <a:srgbClr val="FFFFFF"/>
                </a:solidFill>
                <a:latin typeface="Roboto"/>
              </a:rPr>
            </a:br>
            <a:r>
              <a:rPr lang="en-IN" dirty="0" err="1" smtClean="0">
                <a:solidFill>
                  <a:srgbClr val="FFFFFF"/>
                </a:solidFill>
                <a:latin typeface="Roboto"/>
              </a:rPr>
              <a:t>rts</a:t>
            </a:r>
            <a:r>
              <a:rPr lang="en-IN" dirty="0" smtClean="0">
                <a:solidFill>
                  <a:srgbClr val="FFFFFF"/>
                </a:solidFill>
                <a:latin typeface="Roboto"/>
              </a:rPr>
              <a:t> </a:t>
            </a:r>
            <a:r>
              <a:rPr lang="en-IN" dirty="0">
                <a:solidFill>
                  <a:srgbClr val="FFFFFF"/>
                </a:solidFill>
                <a:latin typeface="Roboto"/>
              </a:rPr>
              <a:t>Of A Seed</a:t>
            </a:r>
            <a:br>
              <a:rPr lang="en-IN" dirty="0">
                <a:solidFill>
                  <a:srgbClr val="FFFFFF"/>
                </a:solidFill>
                <a:latin typeface="Roboto"/>
              </a:rPr>
            </a:br>
            <a:endParaRPr lang="en-IN" dirty="0"/>
          </a:p>
        </p:txBody>
      </p:sp>
      <p:sp>
        <p:nvSpPr>
          <p:cNvPr id="3" name="Text Placeholder 2"/>
          <p:cNvSpPr>
            <a:spLocks noGrp="1"/>
          </p:cNvSpPr>
          <p:nvPr>
            <p:ph type="body" idx="1"/>
          </p:nvPr>
        </p:nvSpPr>
        <p:spPr/>
        <p:txBody>
          <a:bodyPr/>
          <a:lstStyle/>
          <a:p>
            <a:pPr marL="114300" indent="0">
              <a:buNone/>
            </a:pPr>
            <a:endParaRPr lang="en-IN"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35651" y="4362450"/>
            <a:ext cx="157956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descr="C:\Users\ASUS\Downloads\Screenshot 2021-06-24 00431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249" y="578498"/>
            <a:ext cx="8574833" cy="38628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22091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Text Placeholder 2"/>
          <p:cNvSpPr>
            <a:spLocks noGrp="1"/>
          </p:cNvSpPr>
          <p:nvPr>
            <p:ph type="body" idx="1"/>
          </p:nvPr>
        </p:nvSpPr>
        <p:spPr/>
        <p:txBody>
          <a:bodyPr/>
          <a:lstStyle/>
          <a:p>
            <a:endParaRPr lang="en-IN" dirty="0"/>
          </a:p>
        </p:txBody>
      </p:sp>
      <p:pic>
        <p:nvPicPr>
          <p:cNvPr id="2050" name="Picture 2" descr="C:\Users\ASUS\Downloads\Screenshot 2021-06-24 00434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2168"/>
            <a:ext cx="9050694" cy="4871332"/>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24881" y="4293442"/>
            <a:ext cx="1719120" cy="850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248253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Text Placeholder 2"/>
          <p:cNvSpPr>
            <a:spLocks noGrp="1"/>
          </p:cNvSpPr>
          <p:nvPr>
            <p:ph type="body" idx="1"/>
          </p:nvPr>
        </p:nvSpPr>
        <p:spPr/>
        <p:txBody>
          <a:bodyPr/>
          <a:lstStyle/>
          <a:p>
            <a:r>
              <a:rPr lang="en-IN" dirty="0">
                <a:hlinkClick r:id="rId2"/>
              </a:rPr>
              <a:t>https://</a:t>
            </a:r>
            <a:r>
              <a:rPr lang="en-IN" dirty="0" smtClean="0">
                <a:hlinkClick r:id="rId2"/>
              </a:rPr>
              <a:t>www.youtube.com/watch?v=TE6xptjgNR0</a:t>
            </a:r>
            <a:endParaRPr lang="en-IN" dirty="0" smtClean="0"/>
          </a:p>
          <a:p>
            <a:r>
              <a:rPr lang="en-IN" dirty="0">
                <a:hlinkClick r:id="rId3"/>
              </a:rPr>
              <a:t>https://www.youtube.com/watch?v=_</a:t>
            </a:r>
            <a:r>
              <a:rPr lang="en-IN" dirty="0" smtClean="0">
                <a:hlinkClick r:id="rId3"/>
              </a:rPr>
              <a:t>2tgcvvHOHI</a:t>
            </a:r>
            <a:endParaRPr lang="en-IN" dirty="0" smtClean="0"/>
          </a:p>
          <a:p>
            <a:r>
              <a:rPr lang="en-IN" dirty="0">
                <a:hlinkClick r:id="rId4"/>
              </a:rPr>
              <a:t>https://</a:t>
            </a:r>
            <a:r>
              <a:rPr lang="en-IN" dirty="0" smtClean="0">
                <a:hlinkClick r:id="rId4"/>
              </a:rPr>
              <a:t>www.youtube.com/watch?v=ZdOmVDRNXys</a:t>
            </a:r>
            <a:endParaRPr lang="en-IN" dirty="0" smtClean="0"/>
          </a:p>
          <a:p>
            <a:endParaRPr lang="en-IN" dirty="0" smtClean="0"/>
          </a:p>
          <a:p>
            <a:endParaRPr lang="en-IN" dirty="0"/>
          </a:p>
        </p:txBody>
      </p:sp>
    </p:spTree>
    <p:extLst>
      <p:ext uri="{BB962C8B-B14F-4D97-AF65-F5344CB8AC3E}">
        <p14:creationId xmlns:p14="http://schemas.microsoft.com/office/powerpoint/2010/main" val="1372880356"/>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2643</TotalTime>
  <Words>413</Words>
  <Application>Microsoft Office PowerPoint</Application>
  <PresentationFormat>On-screen Show (16:9)</PresentationFormat>
  <Paragraphs>33</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Simple Light</vt:lpstr>
      <vt:lpstr>PowerPoint Presentation</vt:lpstr>
      <vt:lpstr>What is Seed Germination?   Parts Of A Seed rts Of A Seed </vt:lpstr>
      <vt:lpstr>The Process of Seed Germination   Parts Of A Seed rts Of A Seed </vt:lpstr>
      <vt:lpstr>Conditions Necessary for Seed Germination   Parts Of A Seed rts Of A Seed </vt:lpstr>
      <vt:lpstr>  Parts Of A Seed rts Of A Seed </vt:lpstr>
      <vt:lpstr>Types Of Germination-  Parts Of A Seed rts Of A Seed </vt:lpstr>
      <vt:lpstr>   Parts Of A Seed rts Of A Seed </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ASUS</cp:lastModifiedBy>
  <cp:revision>80</cp:revision>
  <dcterms:modified xsi:type="dcterms:W3CDTF">2021-06-23T19:29:41Z</dcterms:modified>
</cp:coreProperties>
</file>