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4"/>
  </p:notesMasterIdLst>
  <p:sldIdLst>
    <p:sldId id="256" r:id="rId2"/>
    <p:sldId id="322" r:id="rId3"/>
    <p:sldId id="323" r:id="rId4"/>
    <p:sldId id="324" r:id="rId5"/>
    <p:sldId id="325" r:id="rId6"/>
    <p:sldId id="326" r:id="rId7"/>
    <p:sldId id="305" r:id="rId8"/>
    <p:sldId id="321" r:id="rId9"/>
    <p:sldId id="320" r:id="rId10"/>
    <p:sldId id="319" r:id="rId11"/>
    <p:sldId id="318" r:id="rId12"/>
    <p:sldId id="259" r:id="rId1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00" autoAdjust="0"/>
    <p:restoredTop sz="94660"/>
  </p:normalViewPr>
  <p:slideViewPr>
    <p:cSldViewPr snapToGrid="0">
      <p:cViewPr>
        <p:scale>
          <a:sx n="102" d="100"/>
          <a:sy n="102" d="100"/>
        </p:scale>
        <p:origin x="-582" y="-72"/>
      </p:cViewPr>
      <p:guideLst>
        <p:guide orient="horz" pos="162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3587380294"/>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youtube.com/watch?v=Ilz9nkxUvhQ" TargetMode="External"/><Relationship Id="rId2" Type="http://schemas.openxmlformats.org/officeDocument/2006/relationships/hyperlink" Target="https://www.youtube.com/watch?v=xDeei76ii5E" TargetMode="Externa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222675" y="558881"/>
            <a:ext cx="1578401" cy="783575"/>
          </a:xfrm>
          <a:prstGeom prst="rect">
            <a:avLst/>
          </a:prstGeom>
          <a:noFill/>
          <a:ln>
            <a:noFill/>
          </a:ln>
        </p:spPr>
      </p:pic>
      <p:sp>
        <p:nvSpPr>
          <p:cNvPr id="56" name="Google Shape;56;p13"/>
          <p:cNvSpPr txBox="1"/>
          <p:nvPr/>
        </p:nvSpPr>
        <p:spPr>
          <a:xfrm>
            <a:off x="121298" y="1119673"/>
            <a:ext cx="8864377" cy="2417477"/>
          </a:xfrm>
          <a:prstGeom prst="rect">
            <a:avLst/>
          </a:prstGeom>
          <a:noFill/>
          <a:ln>
            <a:noFill/>
          </a:ln>
        </p:spPr>
        <p:txBody>
          <a:bodyPr spcFirstLastPara="1" wrap="square" lIns="91425" tIns="91425" rIns="91425" bIns="91425" anchor="t" anchorCtr="0">
            <a:noAutofit/>
          </a:bodyPr>
          <a:lstStyle/>
          <a:p>
            <a:pPr lvl="0" algn="ctr">
              <a:buSzPts val="3100"/>
            </a:pPr>
            <a:endParaRPr sz="2500" b="0" i="0" u="none" strike="noStrike" cap="none" dirty="0">
              <a:solidFill>
                <a:srgbClr val="000000"/>
              </a:solidFill>
              <a:latin typeface="Calibri"/>
              <a:ea typeface="Calibri"/>
              <a:cs typeface="Calibri"/>
              <a:sym typeface="Calibri"/>
            </a:endParaRPr>
          </a:p>
        </p:txBody>
      </p:sp>
      <p:sp>
        <p:nvSpPr>
          <p:cNvPr id="57" name="Google Shape;57;p13"/>
          <p:cNvSpPr txBox="1"/>
          <p:nvPr/>
        </p:nvSpPr>
        <p:spPr>
          <a:xfrm>
            <a:off x="2100876" y="558881"/>
            <a:ext cx="5831463" cy="1457680"/>
          </a:xfrm>
          <a:prstGeom prst="rect">
            <a:avLst/>
          </a:prstGeom>
          <a:noFill/>
          <a:ln>
            <a:noFill/>
          </a:ln>
        </p:spPr>
        <p:txBody>
          <a:bodyPr spcFirstLastPara="1" wrap="square" lIns="91425" tIns="91425" rIns="91425" bIns="91425" anchor="t" anchorCtr="0">
            <a:noAutofit/>
          </a:bodyPr>
          <a:lstStyle/>
          <a:p>
            <a:pPr lvl="0"/>
            <a:endParaRPr lang="en-US" dirty="0" smtClean="0"/>
          </a:p>
          <a:p>
            <a:pPr lvl="0"/>
            <a:endParaRPr lang="en-US" dirty="0" smtClean="0"/>
          </a:p>
          <a:p>
            <a:r>
              <a:rPr lang="en-US" sz="2000" dirty="0">
                <a:solidFill>
                  <a:srgbClr val="FF0000"/>
                </a:solidFill>
                <a:latin typeface="Calibri" pitchFamily="34" charset="0"/>
                <a:cs typeface="Calibri" pitchFamily="34" charset="0"/>
              </a:rPr>
              <a:t>Flower </a:t>
            </a:r>
            <a:r>
              <a:rPr lang="en-US" sz="2000" dirty="0" smtClean="0">
                <a:solidFill>
                  <a:srgbClr val="FF0000"/>
                </a:solidFill>
                <a:latin typeface="Calibri" pitchFamily="34" charset="0"/>
                <a:cs typeface="Calibri" pitchFamily="34" charset="0"/>
              </a:rPr>
              <a:t>:</a:t>
            </a:r>
            <a:r>
              <a:rPr lang="en-US" sz="2000" dirty="0">
                <a:solidFill>
                  <a:srgbClr val="FF0000"/>
                </a:solidFill>
              </a:rPr>
              <a:t>Seed: types of seeds, structure of a seed-bean, coconut</a:t>
            </a:r>
            <a:endParaRPr dirty="0">
              <a:solidFill>
                <a:srgbClr val="FF0000"/>
              </a:solidFill>
            </a:endParaRPr>
          </a:p>
        </p:txBody>
      </p:sp>
      <p:sp>
        <p:nvSpPr>
          <p:cNvPr id="58" name="Google Shape;58;p13"/>
          <p:cNvSpPr txBox="1"/>
          <p:nvPr/>
        </p:nvSpPr>
        <p:spPr>
          <a:xfrm>
            <a:off x="2100877" y="1797297"/>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(Science )</a:t>
            </a:r>
            <a:endParaRPr b="1" dirty="0"/>
          </a:p>
          <a:p>
            <a:pPr marL="0" lvl="0" indent="0" algn="l" rtl="0">
              <a:spcBef>
                <a:spcPts val="0"/>
              </a:spcBef>
              <a:spcAft>
                <a:spcPts val="0"/>
              </a:spcAft>
              <a:buNone/>
            </a:pPr>
            <a:r>
              <a:rPr lang="en" b="1" dirty="0" smtClean="0"/>
              <a:t>CHAPTER NUMBER: 2 </a:t>
            </a:r>
            <a:endParaRPr b="1" dirty="0"/>
          </a:p>
          <a:p>
            <a:pPr lvl="0"/>
            <a:r>
              <a:rPr lang="en" b="1" dirty="0" smtClean="0"/>
              <a:t>CHAPTER </a:t>
            </a:r>
            <a:r>
              <a:rPr lang="en" b="1" dirty="0"/>
              <a:t>NAME </a:t>
            </a:r>
            <a:r>
              <a:rPr lang="en" b="1" dirty="0" smtClean="0"/>
              <a:t>: </a:t>
            </a:r>
            <a:r>
              <a:rPr lang="en-US" sz="1800" b="1" dirty="0" smtClean="0">
                <a:solidFill>
                  <a:srgbClr val="FF0000"/>
                </a:solidFill>
                <a:latin typeface="Calibri"/>
                <a:cs typeface="Calibri"/>
                <a:sym typeface="Calibri"/>
              </a:rPr>
              <a:t>The Flower</a:t>
            </a:r>
            <a:endParaRPr lang="en-US" sz="1800" b="1" dirty="0">
              <a:solidFill>
                <a:srgbClr val="FF0000"/>
              </a:solidFill>
              <a:latin typeface="Calibri"/>
              <a:ea typeface="Calibri"/>
              <a:cs typeface="Calibri"/>
              <a:sym typeface="Calibri"/>
            </a:endParaRPr>
          </a:p>
          <a:p>
            <a:r>
              <a:rPr lang="en-US" b="1" dirty="0" smtClean="0">
                <a:solidFill>
                  <a:srgbClr val="FF0000"/>
                </a:solidFill>
                <a:latin typeface="Calibri"/>
                <a:ea typeface="Calibri"/>
                <a:cs typeface="Calibri"/>
                <a:sym typeface="Calibri"/>
              </a:rPr>
              <a:t>  </a:t>
            </a:r>
            <a:endParaRPr lang="en-US" b="1" dirty="0">
              <a:solidFill>
                <a:srgbClr val="FF0000"/>
              </a:solidFill>
              <a:latin typeface="Calibri"/>
              <a:ea typeface="Calibri"/>
              <a:cs typeface="Calibri"/>
              <a:sym typeface="Calibri"/>
            </a:endParaRPr>
          </a:p>
          <a:p>
            <a:pPr marL="0" lvl="0" indent="0" algn="l" rtl="0">
              <a:spcBef>
                <a:spcPts val="0"/>
              </a:spcBef>
              <a:spcAft>
                <a:spcPts val="0"/>
              </a:spcAft>
              <a:buNone/>
            </a:pPr>
            <a:endParaRPr b="1" dirty="0"/>
          </a:p>
        </p:txBody>
      </p:sp>
      <p:sp>
        <p:nvSpPr>
          <p:cNvPr id="2" name="TextBox 1"/>
          <p:cNvSpPr txBox="1"/>
          <p:nvPr/>
        </p:nvSpPr>
        <p:spPr>
          <a:xfrm>
            <a:off x="5683809" y="1791016"/>
            <a:ext cx="2033778" cy="369332"/>
          </a:xfrm>
          <a:prstGeom prst="rect">
            <a:avLst/>
          </a:prstGeom>
          <a:noFill/>
        </p:spPr>
        <p:txBody>
          <a:bodyPr wrap="square" rtlCol="0">
            <a:spAutoFit/>
          </a:bodyPr>
          <a:lstStyle/>
          <a:p>
            <a:r>
              <a:rPr lang="en-US" sz="1800" dirty="0" smtClean="0"/>
              <a:t>Period 5</a:t>
            </a:r>
            <a:endParaRPr lang="en-US" sz="1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35652" y="4362450"/>
            <a:ext cx="1579563"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4" name="Table 3"/>
          <p:cNvGraphicFramePr>
            <a:graphicFrameLocks noGrp="1"/>
          </p:cNvGraphicFramePr>
          <p:nvPr/>
        </p:nvGraphicFramePr>
        <p:xfrm>
          <a:off x="1776024" y="1039563"/>
          <a:ext cx="5591952" cy="3642224"/>
        </p:xfrm>
        <a:graphic>
          <a:graphicData uri="http://schemas.openxmlformats.org/drawingml/2006/table">
            <a:tbl>
              <a:tblPr/>
              <a:tblGrid>
                <a:gridCol w="2795976"/>
                <a:gridCol w="2795976"/>
              </a:tblGrid>
              <a:tr h="308238">
                <a:tc>
                  <a:txBody>
                    <a:bodyPr/>
                    <a:lstStyle/>
                    <a:p>
                      <a:pPr fontAlgn="t"/>
                      <a:r>
                        <a:rPr lang="en-IN" sz="1200" b="1" dirty="0">
                          <a:effectLst/>
                        </a:rPr>
                        <a:t>Monocotyledon</a:t>
                      </a:r>
                      <a:endParaRPr lang="en-IN" sz="1200" dirty="0">
                        <a:effectLst/>
                      </a:endParaRPr>
                    </a:p>
                  </a:txBody>
                  <a:tcPr marL="64216" marR="64216" marT="64216" marB="64216">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fontAlgn="t"/>
                      <a:r>
                        <a:rPr lang="en-IN" sz="1200" b="1">
                          <a:effectLst/>
                        </a:rPr>
                        <a:t>Dicotyledon</a:t>
                      </a:r>
                      <a:endParaRPr lang="en-IN" sz="1200">
                        <a:effectLst/>
                      </a:endParaRPr>
                    </a:p>
                  </a:txBody>
                  <a:tcPr marL="64216" marR="64216" marT="64216" marB="64216">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r>
              <a:tr h="488043">
                <a:tc>
                  <a:txBody>
                    <a:bodyPr/>
                    <a:lstStyle/>
                    <a:p>
                      <a:pPr fontAlgn="t"/>
                      <a:r>
                        <a:rPr lang="en-US" sz="1200">
                          <a:effectLst/>
                        </a:rPr>
                        <a:t>The monocot embryos have a single cotyledon</a:t>
                      </a:r>
                    </a:p>
                  </a:txBody>
                  <a:tcPr marL="64216" marR="64216" marT="64216" marB="64216">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fontAlgn="t"/>
                      <a:r>
                        <a:rPr lang="en-US" sz="1200">
                          <a:effectLst/>
                        </a:rPr>
                        <a:t>The dicot embryos have a pair of cotyledons</a:t>
                      </a:r>
                    </a:p>
                  </a:txBody>
                  <a:tcPr marL="64216" marR="64216" marT="64216" marB="64216">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r>
              <a:tr h="308238">
                <a:tc>
                  <a:txBody>
                    <a:bodyPr/>
                    <a:lstStyle/>
                    <a:p>
                      <a:pPr fontAlgn="t"/>
                      <a:r>
                        <a:rPr lang="en-US" sz="1200">
                          <a:effectLst/>
                        </a:rPr>
                        <a:t>They have a fibrous root system</a:t>
                      </a:r>
                    </a:p>
                  </a:txBody>
                  <a:tcPr marL="64216" marR="64216" marT="64216" marB="64216">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fontAlgn="t"/>
                      <a:r>
                        <a:rPr lang="en-US" sz="1200">
                          <a:effectLst/>
                        </a:rPr>
                        <a:t>They have a tap root system</a:t>
                      </a:r>
                    </a:p>
                  </a:txBody>
                  <a:tcPr marL="64216" marR="64216" marT="64216" marB="64216">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r>
              <a:tr h="488043">
                <a:tc>
                  <a:txBody>
                    <a:bodyPr/>
                    <a:lstStyle/>
                    <a:p>
                      <a:pPr fontAlgn="t"/>
                      <a:r>
                        <a:rPr lang="en-US" sz="1200">
                          <a:effectLst/>
                        </a:rPr>
                        <a:t>Leaves in monocots have parallel venation</a:t>
                      </a:r>
                    </a:p>
                  </a:txBody>
                  <a:tcPr marL="64216" marR="64216" marT="64216" marB="64216">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fontAlgn="t"/>
                      <a:r>
                        <a:rPr lang="en-US" sz="1200">
                          <a:effectLst/>
                        </a:rPr>
                        <a:t>Leaves in dicots have reticulate or net venation</a:t>
                      </a:r>
                    </a:p>
                  </a:txBody>
                  <a:tcPr marL="64216" marR="64216" marT="64216" marB="64216">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r>
              <a:tr h="667848">
                <a:tc>
                  <a:txBody>
                    <a:bodyPr/>
                    <a:lstStyle/>
                    <a:p>
                      <a:pPr fontAlgn="t"/>
                      <a:r>
                        <a:rPr lang="en-US" sz="1200">
                          <a:effectLst/>
                        </a:rPr>
                        <a:t>In monocot flowers, the count of parts of the flower is a multiple of three or equal to  three</a:t>
                      </a:r>
                    </a:p>
                  </a:txBody>
                  <a:tcPr marL="64216" marR="64216" marT="64216" marB="64216">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fontAlgn="t"/>
                      <a:r>
                        <a:rPr lang="en-US" sz="1200">
                          <a:effectLst/>
                        </a:rPr>
                        <a:t>The count of parts in a dicot flower is a multiple of four or five or equal to four or five</a:t>
                      </a:r>
                    </a:p>
                  </a:txBody>
                  <a:tcPr marL="64216" marR="64216" marT="64216" marB="64216">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r>
              <a:tr h="667848">
                <a:tc>
                  <a:txBody>
                    <a:bodyPr/>
                    <a:lstStyle/>
                    <a:p>
                      <a:pPr fontAlgn="t"/>
                      <a:r>
                        <a:rPr lang="en-US" sz="1200">
                          <a:effectLst/>
                        </a:rPr>
                        <a:t>The roots and stems of Monocotyledons do not possess a cambium and cannot increase in diameter</a:t>
                      </a:r>
                    </a:p>
                  </a:txBody>
                  <a:tcPr marL="64216" marR="64216" marT="64216" marB="64216">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fontAlgn="t"/>
                      <a:r>
                        <a:rPr lang="en-US" sz="1200">
                          <a:effectLst/>
                        </a:rPr>
                        <a:t>The roots and stems of Dicotyledons possess a cambium and have the ability to increase in diameter</a:t>
                      </a:r>
                    </a:p>
                  </a:txBody>
                  <a:tcPr marL="64216" marR="64216" marT="64216" marB="64216">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r>
              <a:tr h="488043">
                <a:tc>
                  <a:txBody>
                    <a:bodyPr/>
                    <a:lstStyle/>
                    <a:p>
                      <a:pPr fontAlgn="t"/>
                      <a:r>
                        <a:rPr lang="en-US" sz="1200">
                          <a:effectLst/>
                        </a:rPr>
                        <a:t>A few examples of monocotyledons are garlic, onions, wheat, corn and grass</a:t>
                      </a:r>
                    </a:p>
                  </a:txBody>
                  <a:tcPr marL="64216" marR="64216" marT="64216" marB="64216">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fontAlgn="t"/>
                      <a:r>
                        <a:rPr lang="en-US" sz="1200" dirty="0">
                          <a:effectLst/>
                        </a:rPr>
                        <a:t>A few examples of dicots are beans, cauliflower, apples and pear</a:t>
                      </a:r>
                    </a:p>
                  </a:txBody>
                  <a:tcPr marL="64216" marR="64216" marT="64216" marB="64216">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r>
            </a:tbl>
          </a:graphicData>
        </a:graphic>
      </p:graphicFrame>
      <p:sp>
        <p:nvSpPr>
          <p:cNvPr id="6" name="Text Placeholder 5"/>
          <p:cNvSpPr>
            <a:spLocks noGrp="1"/>
          </p:cNvSpPr>
          <p:nvPr>
            <p:ph type="body" idx="1"/>
          </p:nvPr>
        </p:nvSpPr>
        <p:spPr/>
        <p:txBody>
          <a:bodyPr/>
          <a:lstStyle/>
          <a:p>
            <a:endParaRPr lang="en-IN" dirty="0"/>
          </a:p>
        </p:txBody>
      </p:sp>
      <p:sp>
        <p:nvSpPr>
          <p:cNvPr id="8" name="Rectangle 2"/>
          <p:cNvSpPr>
            <a:spLocks noGrp="1" noChangeArrowheads="1"/>
          </p:cNvSpPr>
          <p:nvPr>
            <p:ph type="title"/>
          </p:nvPr>
        </p:nvSpPr>
        <p:spPr bwMode="auto">
          <a:xfrm>
            <a:off x="311700" y="353419"/>
            <a:ext cx="3111749" cy="75591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133308" rIns="91440" bIns="66654"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FF0000"/>
                </a:solidFill>
                <a:effectLst/>
                <a:latin typeface="Calibri" pitchFamily="34" charset="0"/>
                <a:cs typeface="Calibri" pitchFamily="34" charset="0"/>
              </a:rPr>
              <a:t>Monocotyledon </a:t>
            </a:r>
            <a:r>
              <a:rPr kumimoji="0" lang="en-US" sz="1800" b="0" i="0" u="none" strike="noStrike" cap="none" normalizeH="0" baseline="0" dirty="0" err="1" smtClean="0">
                <a:ln>
                  <a:noFill/>
                </a:ln>
                <a:solidFill>
                  <a:srgbClr val="FF0000"/>
                </a:solidFill>
                <a:effectLst/>
                <a:latin typeface="Calibri" pitchFamily="34" charset="0"/>
                <a:cs typeface="Calibri" pitchFamily="34" charset="0"/>
              </a:rPr>
              <a:t>vs</a:t>
            </a:r>
            <a:r>
              <a:rPr kumimoji="0" lang="en-US" sz="1800" b="0" i="0" u="none" strike="noStrike" cap="none" normalizeH="0" baseline="0" dirty="0" smtClean="0">
                <a:ln>
                  <a:noFill/>
                </a:ln>
                <a:solidFill>
                  <a:srgbClr val="FF0000"/>
                </a:solidFill>
                <a:effectLst/>
                <a:latin typeface="Calibri" pitchFamily="34" charset="0"/>
                <a:cs typeface="Calibri" pitchFamily="34" charset="0"/>
              </a:rPr>
              <a:t> </a:t>
            </a:r>
            <a:r>
              <a:rPr kumimoji="0" lang="en-US" sz="1800" b="0" i="0" u="none" strike="noStrike" cap="none" normalizeH="0" baseline="0" dirty="0" err="1" smtClean="0">
                <a:ln>
                  <a:noFill/>
                </a:ln>
                <a:solidFill>
                  <a:srgbClr val="FF0000"/>
                </a:solidFill>
                <a:effectLst/>
                <a:latin typeface="Calibri" pitchFamily="34" charset="0"/>
                <a:cs typeface="Calibri" pitchFamily="34" charset="0"/>
              </a:rPr>
              <a:t>Dicotyledon</a:t>
            </a:r>
            <a:endParaRPr kumimoji="0" lang="en-US" sz="1800" b="0" i="0" u="none" strike="noStrike" cap="none" normalizeH="0" baseline="0" dirty="0" smtClean="0">
              <a:ln>
                <a:noFill/>
              </a:ln>
              <a:solidFill>
                <a:srgbClr val="FF0000"/>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2072256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Text Placeholder 2"/>
          <p:cNvSpPr>
            <a:spLocks noGrp="1"/>
          </p:cNvSpPr>
          <p:nvPr>
            <p:ph type="body" idx="1"/>
          </p:nvPr>
        </p:nvSpPr>
        <p:spPr/>
        <p:txBody>
          <a:bodyPr/>
          <a:lstStyle/>
          <a:p>
            <a:pPr marL="114300" indent="0">
              <a:buNone/>
            </a:pPr>
            <a:r>
              <a:rPr lang="en-US" dirty="0"/>
              <a:t>VIDEO LINK- </a:t>
            </a:r>
            <a:r>
              <a:rPr lang="en-US" dirty="0">
                <a:hlinkClick r:id="rId2"/>
              </a:rPr>
              <a:t>https://</a:t>
            </a:r>
            <a:r>
              <a:rPr lang="en-US" dirty="0" smtClean="0">
                <a:hlinkClick r:id="rId2"/>
              </a:rPr>
              <a:t>www.youtube.com/watch?v=xDeei76ii5E</a:t>
            </a:r>
            <a:endParaRPr lang="en-US" dirty="0" smtClean="0"/>
          </a:p>
          <a:p>
            <a:pPr marL="114300" indent="0">
              <a:buNone/>
            </a:pPr>
            <a:r>
              <a:rPr lang="en-US" dirty="0">
                <a:solidFill>
                  <a:srgbClr val="595959"/>
                </a:solidFill>
              </a:rPr>
              <a:t>VIDEO LINK- </a:t>
            </a:r>
            <a:r>
              <a:rPr lang="en-US" dirty="0">
                <a:solidFill>
                  <a:srgbClr val="595959"/>
                </a:solidFill>
                <a:hlinkClick r:id="rId3"/>
              </a:rPr>
              <a:t>https://</a:t>
            </a:r>
            <a:r>
              <a:rPr lang="en-US" dirty="0" smtClean="0">
                <a:solidFill>
                  <a:srgbClr val="595959"/>
                </a:solidFill>
                <a:hlinkClick r:id="rId3"/>
              </a:rPr>
              <a:t>www.youtube.com/watch?v=Ilz9nkxUvhQ</a:t>
            </a:r>
            <a:endParaRPr lang="en-US" dirty="0" smtClean="0">
              <a:solidFill>
                <a:srgbClr val="595959"/>
              </a:solidFill>
            </a:endParaRPr>
          </a:p>
          <a:p>
            <a:pPr marL="114300" indent="0">
              <a:buNone/>
            </a:pPr>
            <a:endParaRPr lang="en-IN" dirty="0"/>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35652" y="4362450"/>
            <a:ext cx="1579563"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22799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solidFill>
                  <a:srgbClr val="FFFFFF"/>
                </a:solidFill>
                <a:latin typeface="Roboto"/>
              </a:rPr>
              <a:t>Pa</a:t>
            </a:r>
            <a:r>
              <a:rPr lang="en-IN" dirty="0"/>
              <a:t> </a:t>
            </a:r>
            <a:r>
              <a:rPr lang="en-IN" sz="3600" dirty="0">
                <a:solidFill>
                  <a:srgbClr val="FF0000"/>
                </a:solidFill>
                <a:latin typeface="Calibri" pitchFamily="34" charset="0"/>
                <a:cs typeface="Calibri" pitchFamily="34" charset="0"/>
              </a:rPr>
              <a:t>Parts Of A Seed</a:t>
            </a:r>
            <a:r>
              <a:rPr lang="en-IN" dirty="0"/>
              <a:t/>
            </a:r>
            <a:br>
              <a:rPr lang="en-IN" dirty="0"/>
            </a:br>
            <a:r>
              <a:rPr lang="en-IN" dirty="0" smtClean="0">
                <a:solidFill>
                  <a:srgbClr val="FFFFFF"/>
                </a:solidFill>
                <a:latin typeface="Roboto"/>
              </a:rPr>
              <a:t> </a:t>
            </a:r>
            <a:r>
              <a:rPr lang="en-IN" dirty="0">
                <a:solidFill>
                  <a:srgbClr val="FFFFFF"/>
                </a:solidFill>
                <a:latin typeface="Roboto"/>
              </a:rPr>
              <a:t>Parts Of A Seed</a:t>
            </a:r>
            <a:br>
              <a:rPr lang="en-IN" dirty="0">
                <a:solidFill>
                  <a:srgbClr val="FFFFFF"/>
                </a:solidFill>
                <a:latin typeface="Roboto"/>
              </a:rPr>
            </a:br>
            <a:r>
              <a:rPr lang="en-IN" dirty="0" err="1" smtClean="0">
                <a:solidFill>
                  <a:srgbClr val="FFFFFF"/>
                </a:solidFill>
                <a:latin typeface="Roboto"/>
              </a:rPr>
              <a:t>rts</a:t>
            </a:r>
            <a:r>
              <a:rPr lang="en-IN" dirty="0" smtClean="0">
                <a:solidFill>
                  <a:srgbClr val="FFFFFF"/>
                </a:solidFill>
                <a:latin typeface="Roboto"/>
              </a:rPr>
              <a:t> </a:t>
            </a:r>
            <a:r>
              <a:rPr lang="en-IN" dirty="0">
                <a:solidFill>
                  <a:srgbClr val="FFFFFF"/>
                </a:solidFill>
                <a:latin typeface="Roboto"/>
              </a:rPr>
              <a:t>Of A Seed</a:t>
            </a:r>
            <a:br>
              <a:rPr lang="en-IN" dirty="0">
                <a:solidFill>
                  <a:srgbClr val="FFFFFF"/>
                </a:solidFill>
                <a:latin typeface="Roboto"/>
              </a:rPr>
            </a:br>
            <a:endParaRPr lang="en-IN" dirty="0"/>
          </a:p>
        </p:txBody>
      </p:sp>
      <p:sp>
        <p:nvSpPr>
          <p:cNvPr id="3" name="Text Placeholder 2"/>
          <p:cNvSpPr>
            <a:spLocks noGrp="1"/>
          </p:cNvSpPr>
          <p:nvPr>
            <p:ph type="body" idx="1"/>
          </p:nvPr>
        </p:nvSpPr>
        <p:spPr/>
        <p:txBody>
          <a:bodyPr/>
          <a:lstStyle/>
          <a:p>
            <a:pPr marL="114300" indent="0" algn="just">
              <a:buNone/>
            </a:pPr>
            <a:r>
              <a:rPr lang="en-US" sz="2000" dirty="0">
                <a:solidFill>
                  <a:srgbClr val="333333"/>
                </a:solidFill>
                <a:latin typeface="Calibri" pitchFamily="34" charset="0"/>
                <a:cs typeface="Calibri" pitchFamily="34" charset="0"/>
              </a:rPr>
              <a:t>A seed is an important part of a flowering plant. They give rise to a new plant. They may be of different shapes, </a:t>
            </a:r>
            <a:r>
              <a:rPr lang="en-US" sz="2000" dirty="0" err="1">
                <a:solidFill>
                  <a:srgbClr val="333333"/>
                </a:solidFill>
                <a:latin typeface="Calibri" pitchFamily="34" charset="0"/>
                <a:cs typeface="Calibri" pitchFamily="34" charset="0"/>
              </a:rPr>
              <a:t>colours</a:t>
            </a:r>
            <a:r>
              <a:rPr lang="en-US" sz="2000" dirty="0">
                <a:solidFill>
                  <a:srgbClr val="333333"/>
                </a:solidFill>
                <a:latin typeface="Calibri" pitchFamily="34" charset="0"/>
                <a:cs typeface="Calibri" pitchFamily="34" charset="0"/>
              </a:rPr>
              <a:t> and sizes. They may be round, wrinkled, winged or hairy. They are in a dormant condition until they receive adequate sunlight, water, and soil. The growth of the plant from a seed is known as germination. A seed has three parts:</a:t>
            </a:r>
          </a:p>
          <a:p>
            <a:r>
              <a:rPr lang="en-US" sz="2000" b="1" dirty="0">
                <a:solidFill>
                  <a:srgbClr val="333333"/>
                </a:solidFill>
                <a:latin typeface="Calibri" pitchFamily="34" charset="0"/>
                <a:cs typeface="Calibri" pitchFamily="34" charset="0"/>
              </a:rPr>
              <a:t>Seed Coat</a:t>
            </a:r>
          </a:p>
          <a:p>
            <a:r>
              <a:rPr lang="en-US" sz="2000" b="1" dirty="0">
                <a:solidFill>
                  <a:srgbClr val="333333"/>
                </a:solidFill>
                <a:latin typeface="Calibri" pitchFamily="34" charset="0"/>
                <a:cs typeface="Calibri" pitchFamily="34" charset="0"/>
              </a:rPr>
              <a:t>Endosperm</a:t>
            </a:r>
          </a:p>
          <a:p>
            <a:r>
              <a:rPr lang="en-US" sz="2000" b="1" dirty="0">
                <a:solidFill>
                  <a:srgbClr val="333333"/>
                </a:solidFill>
                <a:latin typeface="Calibri" pitchFamily="34" charset="0"/>
                <a:cs typeface="Calibri" pitchFamily="34" charset="0"/>
              </a:rPr>
              <a:t>Embryo</a:t>
            </a:r>
          </a:p>
          <a:p>
            <a:endParaRPr lang="en-IN"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35651" y="4362450"/>
            <a:ext cx="1579563"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231995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solidFill>
                  <a:srgbClr val="FF0000"/>
                </a:solidFill>
                <a:latin typeface="Calibri" pitchFamily="34" charset="0"/>
                <a:cs typeface="Calibri" pitchFamily="34" charset="0"/>
              </a:rPr>
              <a:t>Seed Coat</a:t>
            </a:r>
            <a:r>
              <a:rPr lang="en-IN" dirty="0">
                <a:solidFill>
                  <a:srgbClr val="813588"/>
                </a:solidFill>
                <a:latin typeface="Roboto"/>
              </a:rPr>
              <a:t/>
            </a:r>
            <a:br>
              <a:rPr lang="en-IN" dirty="0">
                <a:solidFill>
                  <a:srgbClr val="813588"/>
                </a:solidFill>
                <a:latin typeface="Roboto"/>
              </a:rPr>
            </a:br>
            <a:endParaRPr lang="en-IN" dirty="0"/>
          </a:p>
        </p:txBody>
      </p:sp>
      <p:sp>
        <p:nvSpPr>
          <p:cNvPr id="3" name="Text Placeholder 2"/>
          <p:cNvSpPr>
            <a:spLocks noGrp="1"/>
          </p:cNvSpPr>
          <p:nvPr>
            <p:ph type="body" idx="1"/>
          </p:nvPr>
        </p:nvSpPr>
        <p:spPr/>
        <p:txBody>
          <a:bodyPr/>
          <a:lstStyle/>
          <a:p>
            <a:pPr algn="just"/>
            <a:r>
              <a:rPr lang="en-US" dirty="0">
                <a:solidFill>
                  <a:srgbClr val="333333"/>
                </a:solidFill>
                <a:latin typeface="Calibri" pitchFamily="34" charset="0"/>
                <a:cs typeface="Calibri" pitchFamily="34" charset="0"/>
              </a:rPr>
              <a:t>A seed coat protects the internal parts of a seed. The seed coat has two layers. The outer layer is thick and known as the </a:t>
            </a:r>
            <a:r>
              <a:rPr lang="en-US" dirty="0" err="1">
                <a:solidFill>
                  <a:srgbClr val="333333"/>
                </a:solidFill>
                <a:latin typeface="Calibri" pitchFamily="34" charset="0"/>
                <a:cs typeface="Calibri" pitchFamily="34" charset="0"/>
              </a:rPr>
              <a:t>testa</a:t>
            </a:r>
            <a:r>
              <a:rPr lang="en-US" dirty="0">
                <a:solidFill>
                  <a:srgbClr val="333333"/>
                </a:solidFill>
                <a:latin typeface="Calibri" pitchFamily="34" charset="0"/>
                <a:cs typeface="Calibri" pitchFamily="34" charset="0"/>
              </a:rPr>
              <a:t>. The inner layer is thin and known as </a:t>
            </a:r>
            <a:r>
              <a:rPr lang="en-US" dirty="0" err="1">
                <a:solidFill>
                  <a:srgbClr val="333333"/>
                </a:solidFill>
                <a:latin typeface="Calibri" pitchFamily="34" charset="0"/>
                <a:cs typeface="Calibri" pitchFamily="34" charset="0"/>
              </a:rPr>
              <a:t>tegmen</a:t>
            </a:r>
            <a:r>
              <a:rPr lang="en-US" dirty="0">
                <a:solidFill>
                  <a:srgbClr val="333333"/>
                </a:solidFill>
                <a:latin typeface="Calibri" pitchFamily="34" charset="0"/>
                <a:cs typeface="Calibri" pitchFamily="34" charset="0"/>
              </a:rPr>
              <a:t>.</a:t>
            </a:r>
          </a:p>
          <a:p>
            <a:pPr algn="just"/>
            <a:r>
              <a:rPr lang="en-US" dirty="0">
                <a:solidFill>
                  <a:srgbClr val="333333"/>
                </a:solidFill>
                <a:latin typeface="Calibri" pitchFamily="34" charset="0"/>
                <a:cs typeface="Calibri" pitchFamily="34" charset="0"/>
              </a:rPr>
              <a:t>A thick seed coat protects the seed from sunlight and water. It prevents the loss of water and entry of parasites within the seeds. The hard seed coats prevent germination during </a:t>
            </a:r>
            <a:r>
              <a:rPr lang="en-US" dirty="0" err="1">
                <a:solidFill>
                  <a:srgbClr val="333333"/>
                </a:solidFill>
                <a:latin typeface="Calibri" pitchFamily="34" charset="0"/>
                <a:cs typeface="Calibri" pitchFamily="34" charset="0"/>
              </a:rPr>
              <a:t>unfavourable</a:t>
            </a:r>
            <a:r>
              <a:rPr lang="en-US" dirty="0">
                <a:solidFill>
                  <a:srgbClr val="333333"/>
                </a:solidFill>
                <a:latin typeface="Calibri" pitchFamily="34" charset="0"/>
                <a:cs typeface="Calibri" pitchFamily="34" charset="0"/>
              </a:rPr>
              <a:t> environmental conditions.</a:t>
            </a:r>
          </a:p>
          <a:p>
            <a:pPr algn="just"/>
            <a:r>
              <a:rPr lang="en-US" dirty="0">
                <a:solidFill>
                  <a:srgbClr val="333333"/>
                </a:solidFill>
                <a:latin typeface="Calibri" pitchFamily="34" charset="0"/>
                <a:cs typeface="Calibri" pitchFamily="34" charset="0"/>
              </a:rPr>
              <a:t>An opening in the integument of the ovule is known as the </a:t>
            </a:r>
            <a:r>
              <a:rPr lang="en-US" dirty="0" err="1">
                <a:solidFill>
                  <a:srgbClr val="333333"/>
                </a:solidFill>
                <a:latin typeface="Calibri" pitchFamily="34" charset="0"/>
                <a:cs typeface="Calibri" pitchFamily="34" charset="0"/>
              </a:rPr>
              <a:t>micropyle</a:t>
            </a:r>
            <a:r>
              <a:rPr lang="en-US" dirty="0">
                <a:solidFill>
                  <a:srgbClr val="333333"/>
                </a:solidFill>
                <a:latin typeface="Calibri" pitchFamily="34" charset="0"/>
                <a:cs typeface="Calibri" pitchFamily="34" charset="0"/>
              </a:rPr>
              <a:t> and is visible on some seed coats. The hilum is also visible which is equivalent to the naval in humans where the umbilical cord is attached.</a:t>
            </a:r>
          </a:p>
          <a:p>
            <a:endParaRPr lang="en-IN"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20363" y="4362450"/>
            <a:ext cx="1579563"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004384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solidFill>
                  <a:srgbClr val="FF0000"/>
                </a:solidFill>
                <a:latin typeface="Calibri" pitchFamily="34" charset="0"/>
                <a:cs typeface="Calibri" pitchFamily="34" charset="0"/>
              </a:rPr>
              <a:t>Endosperm</a:t>
            </a:r>
            <a:r>
              <a:rPr lang="en-IN" dirty="0">
                <a:solidFill>
                  <a:srgbClr val="813588"/>
                </a:solidFill>
                <a:latin typeface="Roboto"/>
              </a:rPr>
              <a:t/>
            </a:r>
            <a:br>
              <a:rPr lang="en-IN" dirty="0">
                <a:solidFill>
                  <a:srgbClr val="813588"/>
                </a:solidFill>
                <a:latin typeface="Roboto"/>
              </a:rPr>
            </a:br>
            <a:endParaRPr lang="en-IN" dirty="0"/>
          </a:p>
        </p:txBody>
      </p:sp>
      <p:sp>
        <p:nvSpPr>
          <p:cNvPr id="3" name="Text Placeholder 2"/>
          <p:cNvSpPr>
            <a:spLocks noGrp="1"/>
          </p:cNvSpPr>
          <p:nvPr>
            <p:ph type="body" idx="1"/>
          </p:nvPr>
        </p:nvSpPr>
        <p:spPr/>
        <p:txBody>
          <a:bodyPr/>
          <a:lstStyle/>
          <a:p>
            <a:pPr algn="just"/>
            <a:r>
              <a:rPr lang="en-US" dirty="0">
                <a:solidFill>
                  <a:srgbClr val="333333"/>
                </a:solidFill>
                <a:latin typeface="Calibri" pitchFamily="34" charset="0"/>
                <a:cs typeface="Calibri" pitchFamily="34" charset="0"/>
              </a:rPr>
              <a:t>The endosperm contains the nutrients stored in it. It provides nutrients to the seed in the form of starch, carbohydrates and proteins to support the embryo during germination. It is located below the seed coat. The seeds remain viable with the intake of nutrients until germination.</a:t>
            </a:r>
          </a:p>
          <a:p>
            <a:pPr algn="just"/>
            <a:r>
              <a:rPr lang="en-US" dirty="0" smtClean="0">
                <a:solidFill>
                  <a:srgbClr val="333333"/>
                </a:solidFill>
                <a:latin typeface="Calibri" pitchFamily="34" charset="0"/>
                <a:cs typeface="Calibri" pitchFamily="34" charset="0"/>
              </a:rPr>
              <a:t>In </a:t>
            </a:r>
            <a:r>
              <a:rPr lang="en-US" dirty="0">
                <a:solidFill>
                  <a:srgbClr val="333333"/>
                </a:solidFill>
                <a:latin typeface="Calibri" pitchFamily="34" charset="0"/>
                <a:cs typeface="Calibri" pitchFamily="34" charset="0"/>
              </a:rPr>
              <a:t>corns and other cereals, endosperm constitutes a major portion of the seed. In seeds like beans, the endosperm is utilized in the embryo development and is absent in the seed. Coconut is the liquid endosperm.</a:t>
            </a:r>
          </a:p>
          <a:p>
            <a:endParaRPr lang="en-IN"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76348" y="4260883"/>
            <a:ext cx="1579563"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366384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solidFill>
                  <a:srgbClr val="FF0000"/>
                </a:solidFill>
                <a:latin typeface="Calibri" pitchFamily="34" charset="0"/>
                <a:cs typeface="Calibri" pitchFamily="34" charset="0"/>
              </a:rPr>
              <a:t>Embryo</a:t>
            </a:r>
            <a:r>
              <a:rPr lang="en-IN" dirty="0">
                <a:solidFill>
                  <a:srgbClr val="813588"/>
                </a:solidFill>
                <a:latin typeface="Roboto"/>
              </a:rPr>
              <a:t/>
            </a:r>
            <a:br>
              <a:rPr lang="en-IN" dirty="0">
                <a:solidFill>
                  <a:srgbClr val="813588"/>
                </a:solidFill>
                <a:latin typeface="Roboto"/>
              </a:rPr>
            </a:br>
            <a:endParaRPr lang="en-IN" dirty="0"/>
          </a:p>
        </p:txBody>
      </p:sp>
      <p:sp>
        <p:nvSpPr>
          <p:cNvPr id="3" name="Text Placeholder 2"/>
          <p:cNvSpPr>
            <a:spLocks noGrp="1"/>
          </p:cNvSpPr>
          <p:nvPr>
            <p:ph type="body" idx="1"/>
          </p:nvPr>
        </p:nvSpPr>
        <p:spPr/>
        <p:txBody>
          <a:bodyPr/>
          <a:lstStyle/>
          <a:p>
            <a:pPr marL="114300" indent="0" algn="just">
              <a:buNone/>
            </a:pPr>
            <a:r>
              <a:rPr lang="en-US" sz="1400" dirty="0">
                <a:solidFill>
                  <a:srgbClr val="333333"/>
                </a:solidFill>
                <a:latin typeface="Calibri" pitchFamily="34" charset="0"/>
                <a:cs typeface="Calibri" pitchFamily="34" charset="0"/>
              </a:rPr>
              <a:t>The embryo is the most important part of a seed. It is diploid, developed from the fertilized egg. All the cells that need to develop into a mature embryo are present within the embryo. An embryo comprises the following parts:</a:t>
            </a:r>
          </a:p>
          <a:p>
            <a:pPr marL="114300" indent="0">
              <a:buNone/>
            </a:pPr>
            <a:r>
              <a:rPr lang="en-US" sz="1400" dirty="0">
                <a:solidFill>
                  <a:srgbClr val="333333"/>
                </a:solidFill>
                <a:latin typeface="Calibri" pitchFamily="34" charset="0"/>
                <a:cs typeface="Calibri" pitchFamily="34" charset="0"/>
              </a:rPr>
              <a:t>Epicotyl</a:t>
            </a:r>
          </a:p>
          <a:p>
            <a:pPr marL="114300" indent="0">
              <a:buNone/>
            </a:pPr>
            <a:r>
              <a:rPr lang="en-US" sz="1400" dirty="0">
                <a:solidFill>
                  <a:srgbClr val="333333"/>
                </a:solidFill>
                <a:latin typeface="Calibri" pitchFamily="34" charset="0"/>
                <a:cs typeface="Calibri" pitchFamily="34" charset="0"/>
              </a:rPr>
              <a:t>Hypocotyl</a:t>
            </a:r>
          </a:p>
          <a:p>
            <a:pPr marL="114300" indent="0">
              <a:buNone/>
            </a:pPr>
            <a:r>
              <a:rPr lang="en-US" sz="1400" dirty="0">
                <a:solidFill>
                  <a:srgbClr val="333333"/>
                </a:solidFill>
                <a:latin typeface="Calibri" pitchFamily="34" charset="0"/>
                <a:cs typeface="Calibri" pitchFamily="34" charset="0"/>
              </a:rPr>
              <a:t>Radicle</a:t>
            </a:r>
          </a:p>
          <a:p>
            <a:pPr marL="114300" indent="0">
              <a:buNone/>
            </a:pPr>
            <a:r>
              <a:rPr lang="en-US" sz="1400" dirty="0">
                <a:solidFill>
                  <a:srgbClr val="333333"/>
                </a:solidFill>
                <a:latin typeface="Calibri" pitchFamily="34" charset="0"/>
                <a:cs typeface="Calibri" pitchFamily="34" charset="0"/>
              </a:rPr>
              <a:t>Cotyledons</a:t>
            </a:r>
          </a:p>
          <a:p>
            <a:pPr marL="114300" indent="0">
              <a:buNone/>
            </a:pPr>
            <a:r>
              <a:rPr lang="en-US" sz="1400" b="1" dirty="0">
                <a:solidFill>
                  <a:srgbClr val="333333"/>
                </a:solidFill>
                <a:latin typeface="Calibri" pitchFamily="34" charset="0"/>
                <a:cs typeface="Calibri" pitchFamily="34" charset="0"/>
              </a:rPr>
              <a:t>Epicotyl</a:t>
            </a:r>
            <a:r>
              <a:rPr lang="en-US" sz="1400" dirty="0">
                <a:solidFill>
                  <a:srgbClr val="333333"/>
                </a:solidFill>
                <a:latin typeface="Calibri" pitchFamily="34" charset="0"/>
                <a:cs typeface="Calibri" pitchFamily="34" charset="0"/>
              </a:rPr>
              <a:t> is a small shoot which gives rise to the entire plant shoot system.</a:t>
            </a:r>
          </a:p>
          <a:p>
            <a:pPr marL="114300" indent="0" algn="just">
              <a:buNone/>
            </a:pPr>
            <a:r>
              <a:rPr lang="en-US" sz="1400" dirty="0">
                <a:solidFill>
                  <a:srgbClr val="333333"/>
                </a:solidFill>
                <a:latin typeface="Calibri" pitchFamily="34" charset="0"/>
                <a:cs typeface="Calibri" pitchFamily="34" charset="0"/>
              </a:rPr>
              <a:t>The primary root emerges first during germination. It is also known as </a:t>
            </a:r>
            <a:r>
              <a:rPr lang="en-US" sz="1400" b="1" dirty="0">
                <a:solidFill>
                  <a:srgbClr val="333333"/>
                </a:solidFill>
                <a:latin typeface="Calibri" pitchFamily="34" charset="0"/>
                <a:cs typeface="Calibri" pitchFamily="34" charset="0"/>
              </a:rPr>
              <a:t>hypocotyl</a:t>
            </a:r>
            <a:r>
              <a:rPr lang="en-US" sz="1400" dirty="0">
                <a:solidFill>
                  <a:srgbClr val="333333"/>
                </a:solidFill>
                <a:latin typeface="Calibri" pitchFamily="34" charset="0"/>
                <a:cs typeface="Calibri" pitchFamily="34" charset="0"/>
              </a:rPr>
              <a:t>. It anchors the plant firmly in the soil.</a:t>
            </a:r>
          </a:p>
          <a:p>
            <a:pPr marL="114300" indent="0">
              <a:buNone/>
            </a:pPr>
            <a:r>
              <a:rPr lang="en-US" sz="1400" b="1" dirty="0">
                <a:solidFill>
                  <a:srgbClr val="333333"/>
                </a:solidFill>
                <a:latin typeface="Calibri" pitchFamily="34" charset="0"/>
                <a:cs typeface="Calibri" pitchFamily="34" charset="0"/>
              </a:rPr>
              <a:t>Radicle</a:t>
            </a:r>
            <a:r>
              <a:rPr lang="en-US" sz="1400" dirty="0">
                <a:solidFill>
                  <a:srgbClr val="333333"/>
                </a:solidFill>
                <a:latin typeface="Calibri" pitchFamily="34" charset="0"/>
                <a:cs typeface="Calibri" pitchFamily="34" charset="0"/>
              </a:rPr>
              <a:t> is a small embryonic root.</a:t>
            </a:r>
          </a:p>
          <a:p>
            <a:pPr marL="114300" indent="0" algn="just">
              <a:buNone/>
            </a:pPr>
            <a:r>
              <a:rPr lang="en-US" sz="1400" dirty="0">
                <a:solidFill>
                  <a:srgbClr val="333333"/>
                </a:solidFill>
                <a:latin typeface="Calibri" pitchFamily="34" charset="0"/>
                <a:cs typeface="Calibri" pitchFamily="34" charset="0"/>
              </a:rPr>
              <a:t>The </a:t>
            </a:r>
            <a:r>
              <a:rPr lang="en-US" sz="1400" b="1" dirty="0">
                <a:solidFill>
                  <a:srgbClr val="333333"/>
                </a:solidFill>
                <a:latin typeface="Calibri" pitchFamily="34" charset="0"/>
                <a:cs typeface="Calibri" pitchFamily="34" charset="0"/>
              </a:rPr>
              <a:t>cotyledons</a:t>
            </a:r>
            <a:r>
              <a:rPr lang="en-US" sz="1400" dirty="0">
                <a:solidFill>
                  <a:srgbClr val="333333"/>
                </a:solidFill>
                <a:latin typeface="Calibri" pitchFamily="34" charset="0"/>
                <a:cs typeface="Calibri" pitchFamily="34" charset="0"/>
              </a:rPr>
              <a:t> provide nourishment to different parts of the embryo. It emerges as a tiny or fleshy leaf from the soil with the seedling during growth. It stores food in the form of starch and protein.</a:t>
            </a:r>
          </a:p>
          <a:p>
            <a:pPr marL="114300" indent="0" algn="just">
              <a:buNone/>
            </a:pPr>
            <a:r>
              <a:rPr lang="en-US" sz="1400" dirty="0">
                <a:solidFill>
                  <a:srgbClr val="333333"/>
                </a:solidFill>
                <a:latin typeface="Calibri" pitchFamily="34" charset="0"/>
                <a:cs typeface="Calibri" pitchFamily="34" charset="0"/>
              </a:rPr>
              <a:t>The embryonic leaves are the first to appear above the ground. An embryo develops from a fertilized egg.</a:t>
            </a:r>
          </a:p>
          <a:p>
            <a:pPr marL="114300" indent="0">
              <a:buNone/>
            </a:pPr>
            <a:endParaRPr lang="en-IN" sz="1400" dirty="0">
              <a:latin typeface="Calibri" pitchFamily="34" charset="0"/>
              <a:cs typeface="Calibri" pitchFamily="34" charset="0"/>
            </a:endParaRPr>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64437" y="4362450"/>
            <a:ext cx="1579563"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703668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457200" lvl="0" indent="-342900">
              <a:lnSpc>
                <a:spcPct val="115000"/>
              </a:lnSpc>
            </a:pPr>
            <a:r>
              <a:rPr lang="en-US" dirty="0">
                <a:solidFill>
                  <a:srgbClr val="FF0000"/>
                </a:solidFill>
                <a:latin typeface="Calibri" pitchFamily="34" charset="0"/>
                <a:cs typeface="Calibri" pitchFamily="34" charset="0"/>
              </a:rPr>
              <a:t>Types of Seeds</a:t>
            </a:r>
            <a:r>
              <a:rPr lang="en-US" sz="1800" dirty="0">
                <a:solidFill>
                  <a:srgbClr val="813588"/>
                </a:solidFill>
                <a:latin typeface="Roboto"/>
              </a:rPr>
              <a:t/>
            </a:r>
            <a:br>
              <a:rPr lang="en-US" sz="1800" dirty="0">
                <a:solidFill>
                  <a:srgbClr val="813588"/>
                </a:solidFill>
                <a:latin typeface="Roboto"/>
              </a:rPr>
            </a:br>
            <a:endParaRPr lang="en-IN" dirty="0"/>
          </a:p>
        </p:txBody>
      </p:sp>
      <p:sp>
        <p:nvSpPr>
          <p:cNvPr id="3" name="Text Placeholder 2"/>
          <p:cNvSpPr>
            <a:spLocks noGrp="1"/>
          </p:cNvSpPr>
          <p:nvPr>
            <p:ph type="body" idx="1"/>
          </p:nvPr>
        </p:nvSpPr>
        <p:spPr/>
        <p:txBody>
          <a:bodyPr/>
          <a:lstStyle/>
          <a:p>
            <a:pPr marL="114300" indent="0">
              <a:buNone/>
            </a:pPr>
            <a:r>
              <a:rPr lang="en-US" dirty="0" smtClean="0">
                <a:solidFill>
                  <a:srgbClr val="333333"/>
                </a:solidFill>
                <a:latin typeface="Calibri" pitchFamily="34" charset="0"/>
                <a:cs typeface="Calibri" pitchFamily="34" charset="0"/>
              </a:rPr>
              <a:t>There </a:t>
            </a:r>
            <a:r>
              <a:rPr lang="en-US" dirty="0">
                <a:solidFill>
                  <a:srgbClr val="333333"/>
                </a:solidFill>
                <a:latin typeface="Calibri" pitchFamily="34" charset="0"/>
                <a:cs typeface="Calibri" pitchFamily="34" charset="0"/>
              </a:rPr>
              <a:t>are two types of seeds:</a:t>
            </a:r>
          </a:p>
          <a:p>
            <a:r>
              <a:rPr lang="en-US" dirty="0">
                <a:solidFill>
                  <a:srgbClr val="333333"/>
                </a:solidFill>
                <a:latin typeface="Calibri" pitchFamily="34" charset="0"/>
                <a:cs typeface="Calibri" pitchFamily="34" charset="0"/>
              </a:rPr>
              <a:t>Monocotyledonous seeds</a:t>
            </a:r>
          </a:p>
          <a:p>
            <a:r>
              <a:rPr lang="en-US" dirty="0">
                <a:solidFill>
                  <a:srgbClr val="333333"/>
                </a:solidFill>
                <a:latin typeface="Calibri" pitchFamily="34" charset="0"/>
                <a:cs typeface="Calibri" pitchFamily="34" charset="0"/>
              </a:rPr>
              <a:t>Dicotyledonous </a:t>
            </a:r>
            <a:r>
              <a:rPr lang="en-US" dirty="0" smtClean="0">
                <a:solidFill>
                  <a:srgbClr val="333333"/>
                </a:solidFill>
                <a:latin typeface="Calibri" pitchFamily="34" charset="0"/>
                <a:cs typeface="Calibri" pitchFamily="34" charset="0"/>
              </a:rPr>
              <a:t>seeds</a:t>
            </a:r>
          </a:p>
          <a:p>
            <a:pPr>
              <a:buFont typeface="+mj-lt"/>
              <a:buAutoNum type="arabicPeriod"/>
            </a:pPr>
            <a:r>
              <a:rPr lang="en-IN" dirty="0">
                <a:solidFill>
                  <a:srgbClr val="333333"/>
                </a:solidFill>
                <a:latin typeface="Calibri" pitchFamily="34" charset="0"/>
                <a:cs typeface="Calibri" pitchFamily="34" charset="0"/>
              </a:rPr>
              <a:t>Monocotyledonous Seeds</a:t>
            </a:r>
          </a:p>
          <a:p>
            <a:pPr marL="114300" indent="0" algn="just">
              <a:buNone/>
            </a:pPr>
            <a:r>
              <a:rPr lang="en-IN" dirty="0">
                <a:solidFill>
                  <a:srgbClr val="333333"/>
                </a:solidFill>
                <a:latin typeface="Calibri" pitchFamily="34" charset="0"/>
                <a:cs typeface="Calibri" pitchFamily="34" charset="0"/>
              </a:rPr>
              <a:t>These comprise a single cotyledon emerging from the seeds on  germination</a:t>
            </a:r>
            <a:r>
              <a:rPr lang="en-IN" dirty="0" smtClean="0">
                <a:solidFill>
                  <a:srgbClr val="333333"/>
                </a:solidFill>
                <a:latin typeface="Calibri" pitchFamily="34" charset="0"/>
                <a:cs typeface="Calibri" pitchFamily="34" charset="0"/>
              </a:rPr>
              <a:t>. </a:t>
            </a:r>
            <a:r>
              <a:rPr lang="en-IN" dirty="0">
                <a:solidFill>
                  <a:srgbClr val="333333"/>
                </a:solidFill>
                <a:latin typeface="Calibri" pitchFamily="34" charset="0"/>
                <a:cs typeface="Calibri" pitchFamily="34" charset="0"/>
              </a:rPr>
              <a:t>For </a:t>
            </a:r>
            <a:r>
              <a:rPr lang="en-IN" dirty="0" err="1">
                <a:solidFill>
                  <a:srgbClr val="333333"/>
                </a:solidFill>
                <a:latin typeface="Calibri" pitchFamily="34" charset="0"/>
                <a:cs typeface="Calibri" pitchFamily="34" charset="0"/>
              </a:rPr>
              <a:t>eg</a:t>
            </a:r>
            <a:r>
              <a:rPr lang="en-IN" dirty="0">
                <a:solidFill>
                  <a:srgbClr val="333333"/>
                </a:solidFill>
                <a:latin typeface="Calibri" pitchFamily="34" charset="0"/>
                <a:cs typeface="Calibri" pitchFamily="34" charset="0"/>
              </a:rPr>
              <a:t>., rice</a:t>
            </a:r>
          </a:p>
          <a:p>
            <a:pPr marL="114300" indent="0">
              <a:buNone/>
            </a:pPr>
            <a:r>
              <a:rPr lang="en-IN" dirty="0" smtClean="0">
                <a:solidFill>
                  <a:srgbClr val="333333"/>
                </a:solidFill>
                <a:latin typeface="Calibri" pitchFamily="34" charset="0"/>
                <a:cs typeface="Calibri" pitchFamily="34" charset="0"/>
              </a:rPr>
              <a:t>2.    Dicotyledonous </a:t>
            </a:r>
            <a:r>
              <a:rPr lang="en-IN" dirty="0">
                <a:solidFill>
                  <a:srgbClr val="333333"/>
                </a:solidFill>
                <a:latin typeface="Calibri" pitchFamily="34" charset="0"/>
                <a:cs typeface="Calibri" pitchFamily="34" charset="0"/>
              </a:rPr>
              <a:t>Seeds</a:t>
            </a:r>
          </a:p>
          <a:p>
            <a:pPr marL="114300" indent="0" algn="just">
              <a:buNone/>
            </a:pPr>
            <a:r>
              <a:rPr lang="en-IN" dirty="0">
                <a:solidFill>
                  <a:srgbClr val="333333"/>
                </a:solidFill>
                <a:latin typeface="Calibri" pitchFamily="34" charset="0"/>
                <a:cs typeface="Calibri" pitchFamily="34" charset="0"/>
              </a:rPr>
              <a:t>These comprise two cotyledons emerging from the seeds on germination. For </a:t>
            </a:r>
            <a:r>
              <a:rPr lang="en-IN" dirty="0" err="1">
                <a:solidFill>
                  <a:srgbClr val="333333"/>
                </a:solidFill>
                <a:latin typeface="Calibri" pitchFamily="34" charset="0"/>
                <a:cs typeface="Calibri" pitchFamily="34" charset="0"/>
              </a:rPr>
              <a:t>eg</a:t>
            </a:r>
            <a:r>
              <a:rPr lang="en-IN" dirty="0">
                <a:solidFill>
                  <a:srgbClr val="333333"/>
                </a:solidFill>
                <a:latin typeface="Calibri" pitchFamily="34" charset="0"/>
                <a:cs typeface="Calibri" pitchFamily="34" charset="0"/>
              </a:rPr>
              <a:t>., tomato</a:t>
            </a:r>
          </a:p>
          <a:p>
            <a:pPr marL="114300" indent="0">
              <a:buNone/>
            </a:pPr>
            <a:endParaRPr lang="en-US" dirty="0">
              <a:solidFill>
                <a:srgbClr val="333333"/>
              </a:solidFill>
              <a:latin typeface="Calibri" pitchFamily="34" charset="0"/>
              <a:cs typeface="Calibri" pitchFamily="34" charset="0"/>
            </a:endParaRPr>
          </a:p>
          <a:p>
            <a:endParaRPr lang="en-IN" dirty="0"/>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64437" y="4362450"/>
            <a:ext cx="1579563"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817344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Text Placeholder 2"/>
          <p:cNvSpPr>
            <a:spLocks noGrp="1"/>
          </p:cNvSpPr>
          <p:nvPr>
            <p:ph type="body" idx="1"/>
          </p:nvPr>
        </p:nvSpPr>
        <p:spPr/>
        <p:txBody>
          <a:bodyPr/>
          <a:lstStyle/>
          <a:p>
            <a:pPr marL="114300" indent="0">
              <a:buNone/>
            </a:pPr>
            <a:endParaRPr lang="en-IN"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35652" y="4362450"/>
            <a:ext cx="1579563"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88818"/>
            <a:ext cx="9144000" cy="39736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40853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Text Placeholder 2"/>
          <p:cNvSpPr>
            <a:spLocks noGrp="1"/>
          </p:cNvSpPr>
          <p:nvPr>
            <p:ph type="body" idx="1"/>
          </p:nvPr>
        </p:nvSpPr>
        <p:spPr>
          <a:xfrm>
            <a:off x="311700" y="1152475"/>
            <a:ext cx="8520600" cy="2943664"/>
          </a:xfrm>
        </p:spPr>
        <p:txBody>
          <a:bodyPr/>
          <a:lstStyle/>
          <a:p>
            <a:pPr marL="114300" indent="0">
              <a:buNone/>
            </a:pPr>
            <a:endParaRPr lang="en-IN"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35652" y="4362450"/>
            <a:ext cx="1579563"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2182"/>
            <a:ext cx="9115215" cy="43002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706996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MONOCOTYLEDON &amp; DICOTYLEDON-</a:t>
            </a:r>
            <a:endParaRPr lang="en-IN" b="1" dirty="0">
              <a:solidFill>
                <a:srgbClr val="FF0000"/>
              </a:solidFill>
            </a:endParaRPr>
          </a:p>
        </p:txBody>
      </p:sp>
      <p:sp>
        <p:nvSpPr>
          <p:cNvPr id="3" name="Text Placeholder 2"/>
          <p:cNvSpPr>
            <a:spLocks noGrp="1"/>
          </p:cNvSpPr>
          <p:nvPr>
            <p:ph type="body" idx="1"/>
          </p:nvPr>
        </p:nvSpPr>
        <p:spPr/>
        <p:txBody>
          <a:bodyPr/>
          <a:lstStyle/>
          <a:p>
            <a:pPr marL="114300" indent="0">
              <a:buNone/>
            </a:pPr>
            <a:endParaRPr lang="en-IN"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35652" y="4362450"/>
            <a:ext cx="1579563"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7910" y="1082351"/>
            <a:ext cx="7147249" cy="3387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81078499"/>
      </p:ext>
    </p:extLst>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2604</TotalTime>
  <Words>571</Words>
  <Application>Microsoft Office PowerPoint</Application>
  <PresentationFormat>On-screen Show (16:9)</PresentationFormat>
  <Paragraphs>59</Paragraphs>
  <Slides>12</Slides>
  <Notes>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Simple Light</vt:lpstr>
      <vt:lpstr>PowerPoint Presentation</vt:lpstr>
      <vt:lpstr>Pa Parts Of A Seed  Parts Of A Seed rts Of A Seed </vt:lpstr>
      <vt:lpstr>Seed Coat </vt:lpstr>
      <vt:lpstr>Endosperm </vt:lpstr>
      <vt:lpstr>Embryo </vt:lpstr>
      <vt:lpstr>Types of Seeds </vt:lpstr>
      <vt:lpstr>PowerPoint Presentation</vt:lpstr>
      <vt:lpstr>PowerPoint Presentation</vt:lpstr>
      <vt:lpstr>MONOCOTYLEDON &amp; DICOTYLEDON-</vt:lpstr>
      <vt:lpstr>Monocotyledon vs Dicotyledon </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ASUS</cp:lastModifiedBy>
  <cp:revision>75</cp:revision>
  <dcterms:modified xsi:type="dcterms:W3CDTF">2021-06-22T14:00:27Z</dcterms:modified>
</cp:coreProperties>
</file>