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313" r:id="rId3"/>
    <p:sldId id="312" r:id="rId4"/>
    <p:sldId id="311" r:id="rId5"/>
    <p:sldId id="314" r:id="rId6"/>
    <p:sldId id="319" r:id="rId7"/>
    <p:sldId id="318" r:id="rId8"/>
    <p:sldId id="317" r:id="rId9"/>
    <p:sldId id="316" r:id="rId10"/>
    <p:sldId id="315" r:id="rId11"/>
    <p:sldId id="328" r:id="rId12"/>
    <p:sldId id="327" r:id="rId13"/>
    <p:sldId id="326" r:id="rId14"/>
    <p:sldId id="325" r:id="rId15"/>
    <p:sldId id="324" r:id="rId16"/>
    <p:sldId id="321" r:id="rId17"/>
    <p:sldId id="323" r:id="rId18"/>
    <p:sldId id="330" r:id="rId19"/>
    <p:sldId id="329" r:id="rId20"/>
    <p:sldId id="331" r:id="rId21"/>
    <p:sldId id="259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73802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3OVd2_bPoB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558881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2675" y="160635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3100"/>
            </a:pPr>
            <a:endParaRPr sz="2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100876" y="558881"/>
            <a:ext cx="5831463" cy="145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Fruit : Parts of a fruit , types and functions of fruit</a:t>
            </a:r>
            <a:endParaRPr lang="en-US"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2100877" y="1797297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(Science 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NUMBER: 2 </a:t>
            </a:r>
            <a:endParaRPr b="1" dirty="0"/>
          </a:p>
          <a:p>
            <a:pPr lvl="0"/>
            <a:r>
              <a:rPr lang="en" b="1" dirty="0"/>
              <a:t>CHAPTER NAME </a:t>
            </a:r>
            <a:r>
              <a:rPr lang="en" b="1" dirty="0" smtClean="0"/>
              <a:t>: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The Flower</a:t>
            </a:r>
            <a:endParaRPr lang="en-US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-US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83809" y="1791016"/>
            <a:ext cx="203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Period 4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10000"/>
                </a:solidFill>
                <a:latin typeface="TT216t00"/>
              </a:rPr>
              <a:t>3. Differentiate between the following pairs of terms: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031" y="1171135"/>
            <a:ext cx="8520600" cy="3867395"/>
          </a:xfrm>
        </p:spPr>
        <p:txBody>
          <a:bodyPr/>
          <a:lstStyle/>
          <a:p>
            <a:pPr marL="114300" indent="0">
              <a:buNone/>
            </a:pPr>
            <a:r>
              <a:rPr lang="en-IN" dirty="0">
                <a:solidFill>
                  <a:srgbClr val="000000"/>
                </a:solidFill>
                <a:latin typeface="+mj-lt"/>
              </a:rPr>
              <a:t>a) </a:t>
            </a:r>
            <a:r>
              <a:rPr lang="en-IN" dirty="0">
                <a:solidFill>
                  <a:srgbClr val="0070C1"/>
                </a:solidFill>
                <a:latin typeface="+mj-lt"/>
              </a:rPr>
              <a:t>Radicle and </a:t>
            </a:r>
            <a:r>
              <a:rPr lang="en-IN" dirty="0" err="1">
                <a:solidFill>
                  <a:srgbClr val="0070C1"/>
                </a:solidFill>
                <a:latin typeface="+mj-lt"/>
              </a:rPr>
              <a:t>plumule</a:t>
            </a:r>
            <a:endParaRPr lang="en-IN" dirty="0">
              <a:solidFill>
                <a:srgbClr val="0070C1"/>
              </a:solidFill>
              <a:latin typeface="+mj-lt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The radicle develops in to a root, while the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plumule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develops in to a</a:t>
            </a:r>
          </a:p>
          <a:p>
            <a:pPr marL="114300" indent="0">
              <a:buNone/>
            </a:pPr>
            <a:r>
              <a:rPr lang="en-IN" dirty="0">
                <a:solidFill>
                  <a:srgbClr val="000000"/>
                </a:solidFill>
                <a:latin typeface="+mj-lt"/>
              </a:rPr>
              <a:t>shoot.</a:t>
            </a:r>
          </a:p>
          <a:p>
            <a:pPr marL="114300" indent="0">
              <a:buNone/>
            </a:pPr>
            <a:r>
              <a:rPr lang="en-IN" dirty="0">
                <a:solidFill>
                  <a:srgbClr val="000000"/>
                </a:solidFill>
                <a:latin typeface="+mj-lt"/>
              </a:rPr>
              <a:t>b) </a:t>
            </a:r>
            <a:r>
              <a:rPr lang="en-IN" dirty="0">
                <a:solidFill>
                  <a:srgbClr val="0070C1"/>
                </a:solidFill>
                <a:latin typeface="+mj-lt"/>
              </a:rPr>
              <a:t>Hilum and </a:t>
            </a:r>
            <a:r>
              <a:rPr lang="en-IN" dirty="0" err="1">
                <a:solidFill>
                  <a:srgbClr val="0070C1"/>
                </a:solidFill>
                <a:latin typeface="+mj-lt"/>
              </a:rPr>
              <a:t>micropyle</a:t>
            </a:r>
            <a:r>
              <a:rPr lang="en-IN" dirty="0">
                <a:solidFill>
                  <a:srgbClr val="0070C1"/>
                </a:solidFill>
                <a:latin typeface="+mj-lt"/>
              </a:rPr>
              <a:t>.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Hilum is the inner concave side of the seed, where the seed was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attached to the fruit wall.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Micropyle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is a small pore which absorbs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and allows water required for germination.</a:t>
            </a:r>
          </a:p>
          <a:p>
            <a:pPr marL="114300" indent="0">
              <a:buNone/>
            </a:pPr>
            <a:r>
              <a:rPr lang="en-IN" dirty="0">
                <a:solidFill>
                  <a:srgbClr val="000000"/>
                </a:solidFill>
                <a:latin typeface="+mj-lt"/>
              </a:rPr>
              <a:t>c) </a:t>
            </a:r>
            <a:r>
              <a:rPr lang="en-IN" dirty="0" err="1">
                <a:solidFill>
                  <a:srgbClr val="0070C1"/>
                </a:solidFill>
                <a:latin typeface="+mj-lt"/>
              </a:rPr>
              <a:t>Testa</a:t>
            </a:r>
            <a:r>
              <a:rPr lang="en-IN" dirty="0">
                <a:solidFill>
                  <a:srgbClr val="0070C1"/>
                </a:solidFill>
                <a:latin typeface="+mj-lt"/>
              </a:rPr>
              <a:t> and </a:t>
            </a:r>
            <a:r>
              <a:rPr lang="en-IN" dirty="0" err="1">
                <a:solidFill>
                  <a:srgbClr val="0070C1"/>
                </a:solidFill>
                <a:latin typeface="+mj-lt"/>
              </a:rPr>
              <a:t>tegmen</a:t>
            </a:r>
            <a:r>
              <a:rPr lang="en-IN" dirty="0">
                <a:solidFill>
                  <a:srgbClr val="0070C1"/>
                </a:solidFill>
                <a:latin typeface="+mj-lt"/>
              </a:rPr>
              <a:t>.</a:t>
            </a:r>
          </a:p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Testa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is the outer exposed part of the seed coat, whereas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tegmen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is a thin membrane and lies under the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testa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 It is the inner part of</a:t>
            </a:r>
          </a:p>
          <a:p>
            <a:pPr marL="114300" indent="0">
              <a:buNone/>
            </a:pPr>
            <a:r>
              <a:rPr lang="en-IN" dirty="0">
                <a:solidFill>
                  <a:srgbClr val="000000"/>
                </a:solidFill>
                <a:latin typeface="+mj-lt"/>
              </a:rPr>
              <a:t>the seed coat</a:t>
            </a:r>
            <a:endParaRPr lang="en-IN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08" y="4120243"/>
            <a:ext cx="15795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40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10000"/>
                </a:solidFill>
                <a:latin typeface="+mn-lt"/>
              </a:rPr>
              <a:t>4. Give two functions of fruit.</a:t>
            </a:r>
            <a:endParaRPr lang="en-IN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000" dirty="0">
                <a:latin typeface="+mn-lt"/>
              </a:rPr>
              <a:t>The two functions of fruit are</a:t>
            </a:r>
          </a:p>
          <a:p>
            <a:pPr marL="114300" indent="0">
              <a:buNone/>
            </a:pPr>
            <a:r>
              <a:rPr lang="en-US" sz="2000" dirty="0">
                <a:latin typeface="+mn-lt"/>
              </a:rPr>
              <a:t>i) It protects the seed from the unfavorable environmental</a:t>
            </a:r>
          </a:p>
          <a:p>
            <a:pPr marL="114300" indent="0">
              <a:buNone/>
            </a:pPr>
            <a:r>
              <a:rPr lang="en-IN" sz="2000" dirty="0">
                <a:latin typeface="+mn-lt"/>
              </a:rPr>
              <a:t>conditions.</a:t>
            </a:r>
          </a:p>
          <a:p>
            <a:pPr marL="114300" indent="0">
              <a:buNone/>
            </a:pPr>
            <a:r>
              <a:rPr lang="en-US" sz="2000" dirty="0">
                <a:latin typeface="+mn-lt"/>
              </a:rPr>
              <a:t>ii) Fruits store food inside them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114300" indent="0">
              <a:buNone/>
            </a:pPr>
            <a:endParaRPr lang="en-IN" sz="20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362450"/>
            <a:ext cx="15843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82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000" dirty="0">
                <a:latin typeface="+mj-lt"/>
              </a:rPr>
              <a:t>5. Match the </a:t>
            </a:r>
            <a:r>
              <a:rPr lang="en-IN" sz="2000" dirty="0" smtClean="0">
                <a:latin typeface="+mj-lt"/>
              </a:rPr>
              <a:t>columns:                        </a:t>
            </a:r>
            <a:r>
              <a:rPr lang="en-IN" sz="2000" dirty="0" smtClean="0">
                <a:solidFill>
                  <a:srgbClr val="0070C1"/>
                </a:solidFill>
                <a:latin typeface="TT216t00"/>
              </a:rPr>
              <a:t>Ans</a:t>
            </a:r>
            <a:r>
              <a:rPr lang="en-IN" sz="2000" dirty="0">
                <a:solidFill>
                  <a:srgbClr val="0070C1"/>
                </a:solidFill>
                <a:latin typeface="TT216t00"/>
              </a:rPr>
              <a:t>. a- iii, b- i, c- ii, d- v, e- iv</a:t>
            </a:r>
            <a:endParaRPr lang="en-IN" sz="2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solidFill>
                  <a:srgbClr val="0070C1"/>
                </a:solidFill>
                <a:latin typeface="TT216t00"/>
              </a:rPr>
              <a:t>Ans. a- iii, b- i, c- ii, d- v, e- iv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362450"/>
            <a:ext cx="15843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3" y="1101010"/>
            <a:ext cx="8668139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9" y="2610725"/>
            <a:ext cx="8635483" cy="141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53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10000"/>
                </a:solidFill>
                <a:latin typeface="TT216t00"/>
              </a:rPr>
              <a:t>Long answer questions: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000" dirty="0">
                <a:solidFill>
                  <a:srgbClr val="C10000"/>
                </a:solidFill>
                <a:latin typeface="+mj-lt"/>
              </a:rPr>
              <a:t>1. What is meant by pollination? Name two types of pollination.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Pollination is the transfer of pollen grains from the anthers to the stigma</a:t>
            </a:r>
          </a:p>
          <a:p>
            <a:pPr marL="114300" indent="0">
              <a:buNone/>
            </a:pPr>
            <a:r>
              <a:rPr lang="en-IN" sz="2000" dirty="0">
                <a:solidFill>
                  <a:srgbClr val="000000"/>
                </a:solidFill>
                <a:latin typeface="+mj-lt"/>
              </a:rPr>
              <a:t>of a flower.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The two types of pollination are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a) Self pollination: It occurs within a single flower or between the flowers</a:t>
            </a:r>
          </a:p>
          <a:p>
            <a:pPr marL="114300" indent="0">
              <a:buNone/>
            </a:pPr>
            <a:r>
              <a:rPr lang="en-IN" sz="2000" dirty="0">
                <a:solidFill>
                  <a:srgbClr val="000000"/>
                </a:solidFill>
                <a:latin typeface="+mj-lt"/>
              </a:rPr>
              <a:t>of same plant.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b) Cross Pollination: It occurs in flowers of different plants of same kind.</a:t>
            </a:r>
            <a:endParaRPr lang="en-IN" sz="2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362450"/>
            <a:ext cx="15843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20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C10000"/>
                </a:solidFill>
                <a:latin typeface="+mj-lt"/>
              </a:rPr>
              <a:t>3. What is a flower? Draw a typical flower and level its different parts</a:t>
            </a:r>
            <a:endParaRPr lang="en-IN" sz="2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latin typeface="+mn-lt"/>
              </a:rPr>
              <a:t>A flower is the most</a:t>
            </a:r>
          </a:p>
          <a:p>
            <a:pPr marL="114300" indent="0">
              <a:buNone/>
            </a:pPr>
            <a:r>
              <a:rPr lang="en-IN" dirty="0">
                <a:latin typeface="+mn-lt"/>
              </a:rPr>
              <a:t>beautiful and colourful</a:t>
            </a:r>
          </a:p>
          <a:p>
            <a:pPr marL="114300" indent="0">
              <a:buNone/>
            </a:pPr>
            <a:r>
              <a:rPr lang="en-US" dirty="0">
                <a:latin typeface="+mn-lt"/>
              </a:rPr>
              <a:t>part of a plant which</a:t>
            </a:r>
          </a:p>
          <a:p>
            <a:pPr marL="114300" indent="0">
              <a:buNone/>
            </a:pPr>
            <a:r>
              <a:rPr lang="en-IN" dirty="0">
                <a:latin typeface="+mn-lt"/>
              </a:rPr>
              <a:t>serves as a reproductive</a:t>
            </a:r>
          </a:p>
          <a:p>
            <a:pPr marL="114300" indent="0">
              <a:buNone/>
            </a:pPr>
            <a:r>
              <a:rPr lang="en-IN" dirty="0">
                <a:latin typeface="+mn-lt"/>
              </a:rPr>
              <a:t>organ.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362450"/>
            <a:ext cx="15843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82" y="1395508"/>
            <a:ext cx="4318456" cy="281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97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10000"/>
                </a:solidFill>
                <a:latin typeface="TT216t00"/>
              </a:rPr>
              <a:t>8. State the location of the following in a flower.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000" dirty="0">
                <a:latin typeface="+mn-lt"/>
              </a:rPr>
              <a:t>(a) Sepals: Sepals are the green outermost part of a flower.</a:t>
            </a:r>
          </a:p>
          <a:p>
            <a:pPr marL="114300" indent="0">
              <a:buNone/>
            </a:pPr>
            <a:r>
              <a:rPr lang="en-US" sz="2000" dirty="0">
                <a:latin typeface="+mn-lt"/>
              </a:rPr>
              <a:t>(b) Petals: This forms the second inner whorl. Petals are the large,</a:t>
            </a:r>
          </a:p>
          <a:p>
            <a:pPr marL="114300" indent="0">
              <a:buNone/>
            </a:pPr>
            <a:r>
              <a:rPr lang="en-US" sz="2000" dirty="0">
                <a:latin typeface="+mn-lt"/>
              </a:rPr>
              <a:t>fragrant and brightly </a:t>
            </a:r>
            <a:r>
              <a:rPr lang="en-US" sz="2000" dirty="0" err="1">
                <a:latin typeface="+mn-lt"/>
              </a:rPr>
              <a:t>coloured</a:t>
            </a:r>
            <a:r>
              <a:rPr lang="en-US" sz="2000" dirty="0">
                <a:latin typeface="+mn-lt"/>
              </a:rPr>
              <a:t> parts of the flower.</a:t>
            </a:r>
          </a:p>
          <a:p>
            <a:pPr marL="114300" indent="0">
              <a:buNone/>
            </a:pPr>
            <a:r>
              <a:rPr lang="en-US" sz="2000" dirty="0">
                <a:latin typeface="+mn-lt"/>
              </a:rPr>
              <a:t>(c) Anthers: It is located in the third whorl of the flower. The filament</a:t>
            </a:r>
          </a:p>
          <a:p>
            <a:pPr marL="114300" indent="0">
              <a:buNone/>
            </a:pPr>
            <a:r>
              <a:rPr lang="en-US" sz="2000" dirty="0">
                <a:latin typeface="+mn-lt"/>
              </a:rPr>
              <a:t>of the stamen bears the anther at its tip.</a:t>
            </a:r>
          </a:p>
          <a:p>
            <a:pPr marL="114300" indent="0">
              <a:buNone/>
            </a:pPr>
            <a:r>
              <a:rPr lang="en-US" sz="2000" dirty="0">
                <a:latin typeface="+mn-lt"/>
              </a:rPr>
              <a:t>(d) Stigma: It is located in the fourth and the innermost whorl of the</a:t>
            </a:r>
          </a:p>
          <a:p>
            <a:pPr marL="114300" indent="0">
              <a:buNone/>
            </a:pPr>
            <a:r>
              <a:rPr lang="en-US" sz="2000" dirty="0">
                <a:latin typeface="+mn-lt"/>
              </a:rPr>
              <a:t>flower. The style bears the stigma at its tip.</a:t>
            </a:r>
            <a:endParaRPr lang="en-IN" sz="20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362450"/>
            <a:ext cx="15843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5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C10000"/>
                </a:solidFill>
                <a:latin typeface="+mj-lt"/>
              </a:rPr>
              <a:t>9. Given below the diagram of a typical flower. Label the parts marked by</a:t>
            </a:r>
            <a:br>
              <a:rPr lang="en-US" sz="1800" dirty="0">
                <a:solidFill>
                  <a:srgbClr val="C10000"/>
                </a:solidFill>
                <a:latin typeface="+mj-lt"/>
              </a:rPr>
            </a:br>
            <a:r>
              <a:rPr lang="en-IN" sz="1800" dirty="0">
                <a:solidFill>
                  <a:srgbClr val="C10000"/>
                </a:solidFill>
                <a:latin typeface="+mj-lt"/>
              </a:rPr>
              <a:t>Guidelines.</a:t>
            </a:r>
            <a:endParaRPr lang="en-IN" sz="18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362450"/>
            <a:ext cx="15843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3" y="1119674"/>
            <a:ext cx="8462864" cy="30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4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C10000"/>
                </a:solidFill>
                <a:latin typeface="+mn-lt"/>
              </a:rPr>
              <a:t>10. Give the difference in the function between the following parts.</a:t>
            </a:r>
            <a:br>
              <a:rPr lang="en-US" sz="1600" dirty="0">
                <a:solidFill>
                  <a:srgbClr val="C10000"/>
                </a:solidFill>
                <a:latin typeface="+mn-lt"/>
              </a:rPr>
            </a:br>
            <a:r>
              <a:rPr lang="en-US" sz="1600" dirty="0">
                <a:solidFill>
                  <a:srgbClr val="C10000"/>
                </a:solidFill>
                <a:latin typeface="+mn-lt"/>
              </a:rPr>
              <a:t>(a) Ovary and ovule (b) Petal and sepal</a:t>
            </a:r>
            <a:br>
              <a:rPr lang="en-US" sz="1600" dirty="0">
                <a:solidFill>
                  <a:srgbClr val="C10000"/>
                </a:solidFill>
                <a:latin typeface="+mn-lt"/>
              </a:rPr>
            </a:br>
            <a:r>
              <a:rPr lang="en-US" sz="1600" dirty="0">
                <a:solidFill>
                  <a:srgbClr val="C10000"/>
                </a:solidFill>
                <a:latin typeface="+mn-lt"/>
              </a:rPr>
              <a:t>(c) Filament and style (d) Pollen grains and ovule</a:t>
            </a:r>
            <a:endParaRPr lang="en-IN" sz="16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362450"/>
            <a:ext cx="15843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6" y="1405327"/>
            <a:ext cx="8444204" cy="295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1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PETAL AND SEPAL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362450"/>
            <a:ext cx="15843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4" y="1081573"/>
            <a:ext cx="8360227" cy="304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5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362450"/>
            <a:ext cx="15843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80" y="494523"/>
            <a:ext cx="8416213" cy="368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6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FORMATION OF FRUIT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3" y="914400"/>
            <a:ext cx="8636357" cy="3654475"/>
          </a:xfrm>
        </p:spPr>
        <p:txBody>
          <a:bodyPr/>
          <a:lstStyle/>
          <a:p>
            <a:r>
              <a:rPr lang="en-US"/>
              <a:t>Video link- </a:t>
            </a:r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www.youtube.com/watch?v=3OVd2_bPoBY</a:t>
            </a:r>
            <a:endParaRPr lang="en-US" dirty="0" smtClean="0"/>
          </a:p>
          <a:p>
            <a:r>
              <a:rPr lang="en-US" dirty="0" smtClean="0"/>
              <a:t>After fertilization a number of events take place in the flower.</a:t>
            </a:r>
          </a:p>
          <a:p>
            <a:r>
              <a:rPr lang="en-US" dirty="0" smtClean="0"/>
              <a:t>1.The ovary remains attached to the stalk of the flower and grows in to fruit.</a:t>
            </a:r>
          </a:p>
          <a:p>
            <a:r>
              <a:rPr lang="en-US" dirty="0" smtClean="0"/>
              <a:t>2.The ovules develop in to seeds.</a:t>
            </a:r>
          </a:p>
          <a:p>
            <a:r>
              <a:rPr lang="en-US" dirty="0" smtClean="0"/>
              <a:t>3.The wall of ovary develops in to fruit wall.</a:t>
            </a:r>
          </a:p>
          <a:p>
            <a:r>
              <a:rPr lang="en-US" dirty="0" smtClean="0"/>
              <a:t>4.The other parts of flower sepal, petals falls off.</a:t>
            </a:r>
          </a:p>
          <a:p>
            <a:r>
              <a:rPr lang="en-US" dirty="0" smtClean="0"/>
              <a:t>5.Style,stigma and stamen also fall off.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91" y="3803035"/>
            <a:ext cx="15795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4" y="3107094"/>
            <a:ext cx="6214186" cy="19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362450"/>
            <a:ext cx="15843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" y="158620"/>
            <a:ext cx="8910734" cy="387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2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FRUIT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fruit is ripened ovary. It consists of pericarp(fruit wall) and seeds.</a:t>
            </a:r>
          </a:p>
          <a:p>
            <a:r>
              <a:rPr lang="en-US" dirty="0" smtClean="0"/>
              <a:t>Pericarp develops from ovary wall. It may be thick (in fleshy fruits) or thin 9 in dry fruits. It has three parts :</a:t>
            </a:r>
          </a:p>
          <a:p>
            <a:r>
              <a:rPr lang="en-US" dirty="0" err="1" smtClean="0"/>
              <a:t>Epicarp</a:t>
            </a:r>
            <a:r>
              <a:rPr lang="en-US" dirty="0" smtClean="0"/>
              <a:t> : It is outer thin covering of the fruit.</a:t>
            </a:r>
          </a:p>
          <a:p>
            <a:r>
              <a:rPr lang="en-US" dirty="0" err="1" smtClean="0"/>
              <a:t>Mesocarp</a:t>
            </a:r>
            <a:r>
              <a:rPr lang="en-US" dirty="0" smtClean="0"/>
              <a:t> : In fleshy fruits, It is the sweet, fleshy middle layer of the pericarp.</a:t>
            </a:r>
          </a:p>
          <a:p>
            <a:r>
              <a:rPr lang="en-US" dirty="0" smtClean="0"/>
              <a:t>Endocarp: It is the inner layer hard part of the pericarp.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91" y="3803035"/>
            <a:ext cx="15795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79" y="3239084"/>
            <a:ext cx="4683966" cy="210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9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AND FLESHY FRUITS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dry fruits, the pericarp is dry and non edible. The edible part of the fruit is seeds. Ex maize, gram , pea</a:t>
            </a:r>
          </a:p>
          <a:p>
            <a:r>
              <a:rPr lang="en-US" dirty="0" smtClean="0"/>
              <a:t>In fleshy fruits, the pericarp or some of its part are soft and pulpy.</a:t>
            </a:r>
            <a:r>
              <a:rPr lang="en-IN" dirty="0" smtClean="0"/>
              <a:t>Grapes, apple etc.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91" y="3803035"/>
            <a:ext cx="15795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8" y="2519264"/>
            <a:ext cx="6242180" cy="275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FUNCTIONS OF FRUIT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It protects seeds from the unfavorable environment conditions.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Fruits store </a:t>
            </a:r>
            <a:r>
              <a:rPr lang="en-US" sz="2400" dirty="0" smtClean="0"/>
              <a:t>food </a:t>
            </a:r>
            <a:r>
              <a:rPr lang="en-US" sz="2400" dirty="0" smtClean="0"/>
              <a:t>inside them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Fruits help in dispersing the seeds present inside them </a:t>
            </a:r>
            <a:r>
              <a:rPr lang="en-US" sz="2400" smtClean="0"/>
              <a:t>and </a:t>
            </a:r>
            <a:r>
              <a:rPr lang="en-US" sz="2400" smtClean="0"/>
              <a:t>facilitate </a:t>
            </a:r>
            <a:r>
              <a:rPr lang="en-US" sz="2400" dirty="0" smtClean="0"/>
              <a:t>their germination.</a:t>
            </a:r>
            <a:endParaRPr lang="en-I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08" y="4120243"/>
            <a:ext cx="15795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0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10000"/>
                </a:solidFill>
                <a:latin typeface="TT216t00"/>
              </a:rPr>
              <a:t>Multiple Choice questions:</a:t>
            </a:r>
            <a:br>
              <a:rPr lang="en-IN" dirty="0">
                <a:solidFill>
                  <a:srgbClr val="C10000"/>
                </a:solidFill>
                <a:latin typeface="TT216t00"/>
              </a:rPr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7" y="1152475"/>
            <a:ext cx="8990594" cy="3886056"/>
          </a:xfrm>
        </p:spPr>
        <p:txBody>
          <a:bodyPr/>
          <a:lstStyle/>
          <a:p>
            <a:pPr marL="114300" indent="0">
              <a:buNone/>
            </a:pPr>
            <a:r>
              <a:rPr lang="en-US" sz="1000" dirty="0" smtClean="0">
                <a:solidFill>
                  <a:srgbClr val="C10000"/>
                </a:solidFill>
                <a:latin typeface="+mn-lt"/>
              </a:rPr>
              <a:t>1</a:t>
            </a:r>
            <a:r>
              <a:rPr lang="en-US" sz="1000" dirty="0">
                <a:solidFill>
                  <a:srgbClr val="C10000"/>
                </a:solidFill>
                <a:latin typeface="+mn-lt"/>
              </a:rPr>
              <a:t>. Tick () the appropriate answer.</a:t>
            </a:r>
          </a:p>
          <a:p>
            <a:pPr marL="114300" indent="0">
              <a:buNone/>
            </a:pPr>
            <a:r>
              <a:rPr lang="en-US" sz="1000" dirty="0">
                <a:solidFill>
                  <a:srgbClr val="000000"/>
                </a:solidFill>
                <a:latin typeface="+mn-lt"/>
              </a:rPr>
              <a:t>(i) In a germinating seed the roots develop from.</a:t>
            </a:r>
          </a:p>
          <a:p>
            <a:pPr marL="114300" indent="0">
              <a:buNone/>
            </a:pPr>
            <a:r>
              <a:rPr lang="en-IN" sz="10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IN" sz="1000" dirty="0">
                <a:solidFill>
                  <a:srgbClr val="FF0000"/>
                </a:solidFill>
                <a:latin typeface="+mn-lt"/>
              </a:rPr>
              <a:t>a) Radicle </a:t>
            </a:r>
            <a:r>
              <a:rPr lang="en-IN" sz="1000" dirty="0">
                <a:solidFill>
                  <a:srgbClr val="000000"/>
                </a:solidFill>
                <a:latin typeface="+mn-lt"/>
              </a:rPr>
              <a:t>(b) </a:t>
            </a:r>
            <a:r>
              <a:rPr lang="en-IN" sz="1000" dirty="0" err="1">
                <a:solidFill>
                  <a:srgbClr val="000000"/>
                </a:solidFill>
                <a:latin typeface="+mn-lt"/>
              </a:rPr>
              <a:t>Plumule</a:t>
            </a:r>
            <a:endParaRPr lang="en-IN" sz="1000" dirty="0">
              <a:solidFill>
                <a:srgbClr val="000000"/>
              </a:solidFill>
              <a:latin typeface="+mn-lt"/>
            </a:endParaRPr>
          </a:p>
          <a:p>
            <a:pPr marL="114300" indent="0">
              <a:buNone/>
            </a:pPr>
            <a:r>
              <a:rPr lang="en-IN" sz="1000" dirty="0">
                <a:solidFill>
                  <a:srgbClr val="000000"/>
                </a:solidFill>
                <a:latin typeface="+mn-lt"/>
              </a:rPr>
              <a:t>(c) </a:t>
            </a:r>
            <a:r>
              <a:rPr lang="en-IN" sz="1000" dirty="0" err="1">
                <a:solidFill>
                  <a:srgbClr val="000000"/>
                </a:solidFill>
                <a:latin typeface="+mn-lt"/>
              </a:rPr>
              <a:t>Tegmen</a:t>
            </a:r>
            <a:r>
              <a:rPr lang="en-IN" sz="1000" dirty="0">
                <a:solidFill>
                  <a:srgbClr val="000000"/>
                </a:solidFill>
                <a:latin typeface="+mn-lt"/>
              </a:rPr>
              <a:t> (d) Hilum</a:t>
            </a:r>
          </a:p>
          <a:p>
            <a:pPr marL="114300" indent="0">
              <a:buNone/>
            </a:pPr>
            <a:r>
              <a:rPr lang="en-US" sz="1000" dirty="0">
                <a:solidFill>
                  <a:srgbClr val="000000"/>
                </a:solidFill>
                <a:latin typeface="+mn-lt"/>
              </a:rPr>
              <a:t>(ii) In a germinating seed the shoot develops from</a:t>
            </a:r>
          </a:p>
          <a:p>
            <a:pPr marL="114300" indent="0">
              <a:buNone/>
            </a:pPr>
            <a:r>
              <a:rPr lang="en-IN" sz="1000" dirty="0">
                <a:solidFill>
                  <a:srgbClr val="000000"/>
                </a:solidFill>
                <a:latin typeface="+mn-lt"/>
              </a:rPr>
              <a:t>(a) Radicle </a:t>
            </a:r>
            <a:r>
              <a:rPr lang="en-IN" sz="1000" dirty="0">
                <a:solidFill>
                  <a:srgbClr val="FF0000"/>
                </a:solidFill>
                <a:latin typeface="+mn-lt"/>
              </a:rPr>
              <a:t>(b) </a:t>
            </a:r>
            <a:r>
              <a:rPr lang="en-IN" sz="1000" dirty="0" err="1">
                <a:solidFill>
                  <a:srgbClr val="FF0000"/>
                </a:solidFill>
                <a:latin typeface="+mn-lt"/>
              </a:rPr>
              <a:t>Plumule</a:t>
            </a:r>
            <a:endParaRPr lang="en-IN" sz="1000" dirty="0">
              <a:solidFill>
                <a:srgbClr val="FF0000"/>
              </a:solidFill>
              <a:latin typeface="+mn-lt"/>
            </a:endParaRPr>
          </a:p>
          <a:p>
            <a:pPr marL="114300" indent="0">
              <a:buNone/>
            </a:pPr>
            <a:r>
              <a:rPr lang="en-IN" sz="1000" dirty="0">
                <a:solidFill>
                  <a:srgbClr val="000000"/>
                </a:solidFill>
                <a:latin typeface="+mn-lt"/>
              </a:rPr>
              <a:t>(c) </a:t>
            </a:r>
            <a:r>
              <a:rPr lang="en-IN" sz="1000" dirty="0" err="1">
                <a:solidFill>
                  <a:srgbClr val="000000"/>
                </a:solidFill>
                <a:latin typeface="+mn-lt"/>
              </a:rPr>
              <a:t>Tegmen</a:t>
            </a:r>
            <a:r>
              <a:rPr lang="en-IN" sz="1000" dirty="0">
                <a:solidFill>
                  <a:srgbClr val="000000"/>
                </a:solidFill>
                <a:latin typeface="+mn-lt"/>
              </a:rPr>
              <a:t> (d) Hilum</a:t>
            </a:r>
          </a:p>
          <a:p>
            <a:pPr marL="114300" indent="0">
              <a:buNone/>
            </a:pPr>
            <a:r>
              <a:rPr lang="en-US" sz="1000" dirty="0">
                <a:solidFill>
                  <a:srgbClr val="000000"/>
                </a:solidFill>
                <a:latin typeface="+mn-lt"/>
              </a:rPr>
              <a:t>(iii) Which one of the following is a monocotyledonous seed?</a:t>
            </a:r>
          </a:p>
          <a:p>
            <a:pPr marL="114300" indent="0">
              <a:buNone/>
            </a:pPr>
            <a:r>
              <a:rPr lang="en-IN" sz="1000" dirty="0">
                <a:solidFill>
                  <a:srgbClr val="000000"/>
                </a:solidFill>
                <a:latin typeface="+mn-lt"/>
              </a:rPr>
              <a:t>(a) Bean (b) Pea</a:t>
            </a:r>
          </a:p>
          <a:p>
            <a:pPr marL="114300" indent="0">
              <a:buNone/>
            </a:pPr>
            <a:r>
              <a:rPr lang="en-IN" sz="1000" dirty="0">
                <a:solidFill>
                  <a:srgbClr val="FF0000"/>
                </a:solidFill>
                <a:latin typeface="+mn-lt"/>
              </a:rPr>
              <a:t>(c) Maize </a:t>
            </a:r>
            <a:r>
              <a:rPr lang="en-IN" sz="1000" dirty="0">
                <a:solidFill>
                  <a:srgbClr val="000000"/>
                </a:solidFill>
                <a:latin typeface="+mn-lt"/>
              </a:rPr>
              <a:t>(d) Gram</a:t>
            </a:r>
          </a:p>
          <a:p>
            <a:pPr marL="114300" indent="0">
              <a:buNone/>
            </a:pPr>
            <a:r>
              <a:rPr lang="en-US" sz="1000" dirty="0">
                <a:solidFill>
                  <a:srgbClr val="000000"/>
                </a:solidFill>
                <a:latin typeface="+mn-lt"/>
              </a:rPr>
              <a:t>(iv) If the cotyledons are pushed above the soil, then such type of</a:t>
            </a:r>
          </a:p>
          <a:p>
            <a:pPr marL="114300" indent="0">
              <a:buNone/>
            </a:pPr>
            <a:r>
              <a:rPr lang="en-IN" sz="1000" dirty="0">
                <a:solidFill>
                  <a:srgbClr val="000000"/>
                </a:solidFill>
                <a:latin typeface="+mn-lt"/>
              </a:rPr>
              <a:t>germination is called</a:t>
            </a:r>
          </a:p>
          <a:p>
            <a:pPr marL="114300" indent="0">
              <a:buNone/>
            </a:pPr>
            <a:r>
              <a:rPr lang="en-IN" sz="1000" dirty="0">
                <a:solidFill>
                  <a:srgbClr val="FF0000"/>
                </a:solidFill>
                <a:latin typeface="+mn-lt"/>
              </a:rPr>
              <a:t>(a) </a:t>
            </a:r>
            <a:r>
              <a:rPr lang="en-IN" sz="1000" dirty="0" err="1">
                <a:solidFill>
                  <a:srgbClr val="FF0000"/>
                </a:solidFill>
                <a:latin typeface="+mn-lt"/>
              </a:rPr>
              <a:t>Epigeal</a:t>
            </a:r>
            <a:r>
              <a:rPr lang="en-IN" sz="1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N" sz="1000" dirty="0">
                <a:solidFill>
                  <a:srgbClr val="000000"/>
                </a:solidFill>
                <a:latin typeface="+mn-lt"/>
              </a:rPr>
              <a:t>(b) Hypogeal</a:t>
            </a:r>
          </a:p>
          <a:p>
            <a:pPr marL="114300" indent="0">
              <a:buNone/>
            </a:pPr>
            <a:r>
              <a:rPr lang="en-IN" sz="1000" dirty="0">
                <a:solidFill>
                  <a:srgbClr val="000000"/>
                </a:solidFill>
                <a:latin typeface="+mn-lt"/>
              </a:rPr>
              <a:t>(c) </a:t>
            </a:r>
            <a:r>
              <a:rPr lang="en-IN" sz="1000" dirty="0" err="1">
                <a:solidFill>
                  <a:srgbClr val="000000"/>
                </a:solidFill>
                <a:latin typeface="+mn-lt"/>
              </a:rPr>
              <a:t>Perigeal</a:t>
            </a:r>
            <a:r>
              <a:rPr lang="en-IN" sz="1000" dirty="0">
                <a:solidFill>
                  <a:srgbClr val="000000"/>
                </a:solidFill>
                <a:latin typeface="+mn-lt"/>
              </a:rPr>
              <a:t> (d) </a:t>
            </a:r>
            <a:r>
              <a:rPr lang="en-IN" sz="1000" dirty="0" err="1">
                <a:solidFill>
                  <a:srgbClr val="000000"/>
                </a:solidFill>
                <a:latin typeface="+mn-lt"/>
              </a:rPr>
              <a:t>Progeal</a:t>
            </a:r>
            <a:endParaRPr lang="en-IN" sz="1000" dirty="0">
              <a:solidFill>
                <a:srgbClr val="000000"/>
              </a:solidFill>
              <a:latin typeface="+mn-lt"/>
            </a:endParaRPr>
          </a:p>
          <a:p>
            <a:pPr marL="114300" indent="0">
              <a:buNone/>
            </a:pPr>
            <a:r>
              <a:rPr lang="en-US" sz="1000" dirty="0">
                <a:solidFill>
                  <a:srgbClr val="000000"/>
                </a:solidFill>
                <a:latin typeface="+mn-lt"/>
              </a:rPr>
              <a:t>(v) If the cotyledons remain under the soil, then such type of</a:t>
            </a:r>
          </a:p>
          <a:p>
            <a:pPr marL="114300" indent="0">
              <a:buNone/>
            </a:pPr>
            <a:r>
              <a:rPr lang="en-IN" sz="1000" dirty="0">
                <a:solidFill>
                  <a:srgbClr val="000000"/>
                </a:solidFill>
                <a:latin typeface="+mn-lt"/>
              </a:rPr>
              <a:t>germination is called</a:t>
            </a:r>
          </a:p>
          <a:p>
            <a:pPr marL="114300" indent="0">
              <a:buNone/>
            </a:pPr>
            <a:r>
              <a:rPr lang="en-IN" sz="1000" dirty="0">
                <a:solidFill>
                  <a:srgbClr val="000000"/>
                </a:solidFill>
                <a:latin typeface="+mn-lt"/>
              </a:rPr>
              <a:t>(a) </a:t>
            </a:r>
            <a:r>
              <a:rPr lang="en-IN" sz="1000" dirty="0" err="1">
                <a:solidFill>
                  <a:srgbClr val="000000"/>
                </a:solidFill>
                <a:latin typeface="+mn-lt"/>
              </a:rPr>
              <a:t>Epigeal</a:t>
            </a:r>
            <a:r>
              <a:rPr lang="en-IN" sz="1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IN" sz="1000" dirty="0">
                <a:solidFill>
                  <a:srgbClr val="FF0000"/>
                </a:solidFill>
                <a:latin typeface="+mn-lt"/>
              </a:rPr>
              <a:t>(b) Hypogeal</a:t>
            </a:r>
          </a:p>
          <a:p>
            <a:pPr marL="114300" indent="0">
              <a:buNone/>
            </a:pPr>
            <a:r>
              <a:rPr lang="en-IN" sz="1000" dirty="0">
                <a:solidFill>
                  <a:srgbClr val="000000"/>
                </a:solidFill>
                <a:latin typeface="+mn-lt"/>
              </a:rPr>
              <a:t>(c) </a:t>
            </a:r>
            <a:r>
              <a:rPr lang="en-IN" sz="1000" dirty="0" err="1">
                <a:solidFill>
                  <a:srgbClr val="000000"/>
                </a:solidFill>
                <a:latin typeface="+mn-lt"/>
              </a:rPr>
              <a:t>Perigeal</a:t>
            </a:r>
            <a:r>
              <a:rPr lang="en-IN" sz="1000" dirty="0">
                <a:solidFill>
                  <a:srgbClr val="000000"/>
                </a:solidFill>
                <a:latin typeface="+mn-lt"/>
              </a:rPr>
              <a:t> (d) </a:t>
            </a:r>
            <a:r>
              <a:rPr lang="en-IN" sz="1000" dirty="0" err="1">
                <a:solidFill>
                  <a:srgbClr val="000000"/>
                </a:solidFill>
                <a:latin typeface="+mn-lt"/>
              </a:rPr>
              <a:t>Progeal</a:t>
            </a:r>
            <a:endParaRPr lang="en-IN" sz="1000" dirty="0">
              <a:solidFill>
                <a:srgbClr val="000000"/>
              </a:solidFill>
              <a:latin typeface="+mn-lt"/>
            </a:endParaRPr>
          </a:p>
          <a:p>
            <a:pPr marL="114300" indent="0">
              <a:buNone/>
            </a:pPr>
            <a:r>
              <a:rPr lang="en-US" sz="1000" dirty="0">
                <a:solidFill>
                  <a:srgbClr val="000000"/>
                </a:solidFill>
                <a:latin typeface="+mn-lt"/>
              </a:rPr>
              <a:t>(vi) Pollen is produced in the</a:t>
            </a:r>
          </a:p>
          <a:p>
            <a:pPr marL="114300" indent="0">
              <a:buNone/>
            </a:pPr>
            <a:r>
              <a:rPr lang="en-IN" sz="1000" dirty="0">
                <a:solidFill>
                  <a:srgbClr val="000000"/>
                </a:solidFill>
                <a:latin typeface="+mn-lt"/>
              </a:rPr>
              <a:t>(a) Filament (b) Style</a:t>
            </a:r>
          </a:p>
          <a:p>
            <a:pPr marL="114300" indent="0">
              <a:buNone/>
            </a:pPr>
            <a:r>
              <a:rPr lang="en-IN" sz="1000" dirty="0">
                <a:solidFill>
                  <a:srgbClr val="000000"/>
                </a:solidFill>
                <a:latin typeface="+mn-lt"/>
              </a:rPr>
              <a:t>(c) Pistil </a:t>
            </a:r>
            <a:r>
              <a:rPr lang="en-IN" sz="1000" dirty="0">
                <a:solidFill>
                  <a:srgbClr val="FF0000"/>
                </a:solidFill>
                <a:latin typeface="+mn-lt"/>
              </a:rPr>
              <a:t>(d) Anther</a:t>
            </a:r>
          </a:p>
          <a:p>
            <a:pPr marL="114300" indent="0">
              <a:buNone/>
            </a:pPr>
            <a:endParaRPr lang="en-IN" sz="1000" dirty="0">
              <a:solidFill>
                <a:srgbClr val="00B150"/>
              </a:solidFill>
              <a:latin typeface="+mn-lt"/>
            </a:endParaRPr>
          </a:p>
          <a:p>
            <a:pPr marL="114300" indent="0">
              <a:buNone/>
            </a:pPr>
            <a:endParaRPr lang="en-IN" dirty="0">
              <a:solidFill>
                <a:srgbClr val="00B150"/>
              </a:solidFill>
              <a:latin typeface="TT2CBt00"/>
            </a:endParaRPr>
          </a:p>
          <a:p>
            <a:pPr marL="114300" indent="0">
              <a:buNone/>
            </a:pPr>
            <a:endParaRPr lang="en-IN" dirty="0">
              <a:solidFill>
                <a:srgbClr val="00B150"/>
              </a:solidFill>
              <a:latin typeface="TT2CBt00"/>
            </a:endParaRPr>
          </a:p>
          <a:p>
            <a:pPr marL="114300" indent="0">
              <a:buNone/>
            </a:pPr>
            <a:endParaRPr lang="en-IN" dirty="0">
              <a:solidFill>
                <a:srgbClr val="00B150"/>
              </a:solidFill>
              <a:latin typeface="TT2CBt00"/>
            </a:endParaRPr>
          </a:p>
          <a:p>
            <a:pPr marL="114300" indent="0">
              <a:buNone/>
            </a:pPr>
            <a:endParaRPr lang="en-IN" dirty="0">
              <a:solidFill>
                <a:srgbClr val="00B150"/>
              </a:solidFill>
              <a:latin typeface="TT2CBt00"/>
            </a:endParaRPr>
          </a:p>
          <a:p>
            <a:pPr marL="114300" indent="0">
              <a:buNone/>
            </a:pP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08" y="4120243"/>
            <a:ext cx="15795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3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latin typeface="+mn-lt"/>
              </a:rPr>
              <a:t>(vii) Reproductive whorl of a flower are</a:t>
            </a:r>
          </a:p>
          <a:p>
            <a:pPr marL="114300" indent="0">
              <a:buNone/>
            </a:pPr>
            <a:r>
              <a:rPr lang="en-US" dirty="0">
                <a:solidFill>
                  <a:srgbClr val="FF0000"/>
                </a:solidFill>
                <a:latin typeface="+mn-lt"/>
              </a:rPr>
              <a:t>(a) Stamen and carpels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   </a:t>
            </a:r>
            <a:r>
              <a:rPr lang="en-US" dirty="0" smtClean="0">
                <a:latin typeface="+mn-lt"/>
              </a:rPr>
              <a:t>(</a:t>
            </a:r>
            <a:r>
              <a:rPr lang="en-US" dirty="0">
                <a:latin typeface="+mn-lt"/>
              </a:rPr>
              <a:t>b) Sepals and petals</a:t>
            </a:r>
          </a:p>
          <a:p>
            <a:pPr marL="114300" indent="0">
              <a:buNone/>
            </a:pPr>
            <a:r>
              <a:rPr lang="en-US" dirty="0">
                <a:latin typeface="+mn-lt"/>
              </a:rPr>
              <a:t>(c) Sepal and stamens </a:t>
            </a:r>
            <a:r>
              <a:rPr lang="en-US" dirty="0" smtClean="0">
                <a:latin typeface="+mn-lt"/>
              </a:rPr>
              <a:t>      (</a:t>
            </a:r>
            <a:r>
              <a:rPr lang="en-US" dirty="0">
                <a:latin typeface="+mn-lt"/>
              </a:rPr>
              <a:t>d) Petals and carpels</a:t>
            </a:r>
          </a:p>
          <a:p>
            <a:pPr marL="114300" indent="0">
              <a:buNone/>
            </a:pPr>
            <a:r>
              <a:rPr lang="en-US" dirty="0">
                <a:latin typeface="+mn-lt"/>
              </a:rPr>
              <a:t>(viii) Which one of the following is a false fruit?</a:t>
            </a:r>
          </a:p>
          <a:p>
            <a:pPr marL="114300" indent="0">
              <a:buNone/>
            </a:pPr>
            <a:r>
              <a:rPr lang="en-IN" dirty="0">
                <a:latin typeface="+mn-lt"/>
              </a:rPr>
              <a:t>(a) Tomato </a:t>
            </a:r>
            <a:r>
              <a:rPr lang="en-IN" dirty="0" smtClean="0">
                <a:latin typeface="+mn-lt"/>
              </a:rPr>
              <a:t>   </a:t>
            </a:r>
            <a:r>
              <a:rPr lang="en-IN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IN" dirty="0">
                <a:solidFill>
                  <a:srgbClr val="FF0000"/>
                </a:solidFill>
                <a:latin typeface="+mn-lt"/>
              </a:rPr>
              <a:t>b) Apple</a:t>
            </a:r>
          </a:p>
          <a:p>
            <a:pPr marL="114300" indent="0">
              <a:buNone/>
            </a:pPr>
            <a:r>
              <a:rPr lang="en-IN" dirty="0">
                <a:latin typeface="+mn-lt"/>
              </a:rPr>
              <a:t>(c) Potato </a:t>
            </a:r>
            <a:r>
              <a:rPr lang="en-IN" dirty="0" smtClean="0">
                <a:latin typeface="+mn-lt"/>
              </a:rPr>
              <a:t>     (</a:t>
            </a:r>
            <a:r>
              <a:rPr lang="en-IN" dirty="0">
                <a:latin typeface="+mn-lt"/>
              </a:rPr>
              <a:t>d) Pea</a:t>
            </a:r>
          </a:p>
          <a:p>
            <a:pPr marL="114300" indent="0">
              <a:buNone/>
            </a:pPr>
            <a:r>
              <a:rPr lang="en-US" dirty="0">
                <a:latin typeface="+mn-lt"/>
              </a:rPr>
              <a:t>(ix) In a seed food is generally stored in</a:t>
            </a:r>
          </a:p>
          <a:p>
            <a:pPr marL="114300" indent="0">
              <a:buNone/>
            </a:pPr>
            <a:r>
              <a:rPr lang="en-IN" dirty="0">
                <a:latin typeface="+mn-lt"/>
              </a:rPr>
              <a:t>(a) </a:t>
            </a:r>
            <a:r>
              <a:rPr lang="en-IN" dirty="0" smtClean="0">
                <a:latin typeface="+mn-lt"/>
              </a:rPr>
              <a:t>Radicle    </a:t>
            </a:r>
            <a:r>
              <a:rPr lang="en-IN" dirty="0">
                <a:latin typeface="+mn-lt"/>
              </a:rPr>
              <a:t>(b) </a:t>
            </a:r>
            <a:r>
              <a:rPr lang="en-IN" dirty="0" err="1">
                <a:latin typeface="+mn-lt"/>
              </a:rPr>
              <a:t>Plumule</a:t>
            </a:r>
            <a:endParaRPr lang="en-IN" dirty="0">
              <a:latin typeface="+mn-lt"/>
            </a:endParaRPr>
          </a:p>
          <a:p>
            <a:pPr marL="114300" lvl="0" indent="0">
              <a:buClr>
                <a:srgbClr val="595959"/>
              </a:buClr>
              <a:buNone/>
            </a:pPr>
            <a:r>
              <a:rPr lang="en-IN" dirty="0">
                <a:latin typeface="+mn-lt"/>
              </a:rPr>
              <a:t>(c) Fruit </a:t>
            </a:r>
            <a:r>
              <a:rPr lang="en-IN" dirty="0" smtClean="0">
                <a:latin typeface="+mn-lt"/>
              </a:rPr>
              <a:t>        </a:t>
            </a:r>
            <a:r>
              <a:rPr lang="en-IN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IN" dirty="0">
                <a:solidFill>
                  <a:srgbClr val="FF0000"/>
                </a:solidFill>
                <a:latin typeface="+mn-lt"/>
              </a:rPr>
              <a:t>d) Cotyledons </a:t>
            </a:r>
            <a:r>
              <a:rPr lang="en-IN" dirty="0" smtClean="0">
                <a:solidFill>
                  <a:srgbClr val="FF0000"/>
                </a:solidFill>
                <a:latin typeface="+mn-lt"/>
              </a:rPr>
              <a:t>or </a:t>
            </a:r>
            <a:r>
              <a:rPr lang="en-IN" dirty="0" smtClean="0">
                <a:solidFill>
                  <a:srgbClr val="FF0000"/>
                </a:solidFill>
              </a:rPr>
              <a:t>endosperms</a:t>
            </a:r>
            <a:endParaRPr lang="en-IN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IN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08" y="4120243"/>
            <a:ext cx="15795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8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10000"/>
                </a:solidFill>
                <a:latin typeface="TT216t00"/>
              </a:rPr>
              <a:t>Short Answer questions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C10000"/>
                </a:solidFill>
                <a:latin typeface="+mj-lt"/>
              </a:rPr>
              <a:t>1. Giving below is a longitudinal section of a bean seed. Level the parts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C10000"/>
                </a:solidFill>
                <a:latin typeface="+mj-lt"/>
              </a:rPr>
              <a:t>Marked </a:t>
            </a:r>
            <a:r>
              <a:rPr lang="en-US" dirty="0">
                <a:solidFill>
                  <a:srgbClr val="C10000"/>
                </a:solidFill>
                <a:latin typeface="+mj-lt"/>
              </a:rPr>
              <a:t>1 to 5 and right their functions</a:t>
            </a:r>
            <a:r>
              <a:rPr lang="en-US" dirty="0" smtClean="0">
                <a:solidFill>
                  <a:srgbClr val="C10000"/>
                </a:solidFill>
                <a:latin typeface="+mj-lt"/>
              </a:rPr>
              <a:t>.</a:t>
            </a:r>
          </a:p>
          <a:p>
            <a:pPr marL="114300" indent="0">
              <a:buNone/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1. </a:t>
            </a:r>
            <a:r>
              <a:rPr lang="en-US" sz="1200" dirty="0" err="1">
                <a:solidFill>
                  <a:srgbClr val="0070C1"/>
                </a:solidFill>
                <a:latin typeface="+mj-lt"/>
              </a:rPr>
              <a:t>Testa</a:t>
            </a:r>
            <a:r>
              <a:rPr lang="en-US" sz="1200" dirty="0">
                <a:solidFill>
                  <a:srgbClr val="0070C1"/>
                </a:solidFill>
                <a:latin typeface="+mj-lt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It is the outer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exposed </a:t>
            </a:r>
            <a:r>
              <a:rPr lang="en-US" sz="1200" dirty="0">
                <a:solidFill>
                  <a:srgbClr val="000000"/>
                </a:solidFill>
              </a:rPr>
              <a:t>part of </a:t>
            </a:r>
            <a:r>
              <a:rPr lang="en-US" sz="1200" dirty="0" err="1">
                <a:solidFill>
                  <a:srgbClr val="000000"/>
                </a:solidFill>
              </a:rPr>
              <a:t>of</a:t>
            </a:r>
            <a:r>
              <a:rPr lang="en-US" sz="1200" dirty="0">
                <a:solidFill>
                  <a:srgbClr val="000000"/>
                </a:solidFill>
              </a:rPr>
              <a:t> the seed.</a:t>
            </a:r>
          </a:p>
          <a:p>
            <a:pPr marL="11430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rgbClr val="0070C1"/>
                </a:solidFill>
                <a:latin typeface="+mj-lt"/>
              </a:rPr>
              <a:t>Plumule</a:t>
            </a:r>
            <a:r>
              <a:rPr lang="en-US" sz="1200" dirty="0">
                <a:solidFill>
                  <a:srgbClr val="0070C1"/>
                </a:solidFill>
                <a:latin typeface="+mj-lt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It is located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between </a:t>
            </a:r>
            <a:r>
              <a:rPr lang="en-IN" sz="1200" dirty="0">
                <a:solidFill>
                  <a:srgbClr val="000000"/>
                </a:solidFill>
              </a:rPr>
              <a:t>t</a:t>
            </a:r>
            <a:r>
              <a:rPr lang="en-IN" sz="1200" dirty="0" smtClean="0">
                <a:solidFill>
                  <a:srgbClr val="000000"/>
                </a:solidFill>
              </a:rPr>
              <a:t>he </a:t>
            </a:r>
            <a:r>
              <a:rPr lang="en-IN" sz="1200" dirty="0">
                <a:solidFill>
                  <a:srgbClr val="000000"/>
                </a:solidFill>
              </a:rPr>
              <a:t>two cotyledons and</a:t>
            </a:r>
          </a:p>
          <a:p>
            <a:pPr marL="11430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develops in to a shoot.</a:t>
            </a:r>
          </a:p>
          <a:p>
            <a:pPr marL="11430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1200" dirty="0">
                <a:solidFill>
                  <a:srgbClr val="0070C1"/>
                </a:solidFill>
                <a:latin typeface="+mj-lt"/>
              </a:rPr>
              <a:t>Radicle: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It is located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between t</a:t>
            </a:r>
            <a:r>
              <a:rPr lang="en-IN" sz="1200" dirty="0" smtClean="0">
                <a:solidFill>
                  <a:srgbClr val="000000"/>
                </a:solidFill>
              </a:rPr>
              <a:t>he </a:t>
            </a:r>
            <a:r>
              <a:rPr lang="en-IN" sz="1200" dirty="0">
                <a:solidFill>
                  <a:srgbClr val="000000"/>
                </a:solidFill>
              </a:rPr>
              <a:t>two cotyledons and</a:t>
            </a:r>
          </a:p>
          <a:p>
            <a:pPr marL="11430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develops in to a root.</a:t>
            </a:r>
          </a:p>
          <a:p>
            <a:pPr marL="11430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4</a:t>
            </a:r>
            <a:r>
              <a:rPr lang="en-US" sz="1200" dirty="0">
                <a:solidFill>
                  <a:srgbClr val="0070C1"/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rgbClr val="0070C1"/>
                </a:solidFill>
                <a:latin typeface="+mj-lt"/>
              </a:rPr>
              <a:t>Micropyle</a:t>
            </a:r>
            <a:r>
              <a:rPr lang="en-US" sz="1200" dirty="0">
                <a:solidFill>
                  <a:srgbClr val="0070C1"/>
                </a:solidFill>
                <a:latin typeface="+mj-lt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It absorbs and allows the entry of as much as water as is</a:t>
            </a:r>
          </a:p>
          <a:p>
            <a:pPr marL="114300" indent="0">
              <a:buNone/>
            </a:pPr>
            <a:r>
              <a:rPr lang="en-IN" sz="1200" dirty="0">
                <a:solidFill>
                  <a:srgbClr val="000000"/>
                </a:solidFill>
                <a:latin typeface="+mj-lt"/>
              </a:rPr>
              <a:t>required for germination.</a:t>
            </a:r>
          </a:p>
          <a:p>
            <a:pPr marL="114300" indent="0">
              <a:buNone/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5. </a:t>
            </a:r>
            <a:r>
              <a:rPr lang="en-US" sz="1200" dirty="0">
                <a:solidFill>
                  <a:srgbClr val="0070C1"/>
                </a:solidFill>
                <a:latin typeface="+mj-lt"/>
              </a:rPr>
              <a:t>Cotyledon: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It stores the food material which is used by the seedling for</a:t>
            </a:r>
          </a:p>
          <a:p>
            <a:pPr marL="114300" indent="0">
              <a:buNone/>
            </a:pPr>
            <a:r>
              <a:rPr lang="en-IN" sz="1200" dirty="0">
                <a:solidFill>
                  <a:srgbClr val="000000"/>
                </a:solidFill>
                <a:latin typeface="+mj-lt"/>
              </a:rPr>
              <a:t>growth.</a:t>
            </a:r>
          </a:p>
          <a:p>
            <a:endParaRPr lang="en-IN" dirty="0">
              <a:solidFill>
                <a:srgbClr val="00B150"/>
              </a:solidFill>
              <a:latin typeface="TT2CBt00"/>
            </a:endParaRPr>
          </a:p>
          <a:p>
            <a:endParaRPr lang="en-IN" dirty="0">
              <a:solidFill>
                <a:srgbClr val="00B150"/>
              </a:solidFill>
              <a:latin typeface="TT2CBt00"/>
            </a:endParaRPr>
          </a:p>
          <a:p>
            <a:pPr marL="114300" indent="0">
              <a:buNone/>
            </a:pPr>
            <a:endParaRPr lang="en-IN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08" y="4120243"/>
            <a:ext cx="15795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96" y="1584228"/>
            <a:ext cx="33432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82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10000"/>
                </a:solidFill>
                <a:latin typeface="+mn-lt"/>
              </a:rPr>
              <a:t>2. Name the following:</a:t>
            </a:r>
            <a:endParaRPr lang="en-IN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a) A seed which shows hypogeal germination. ------ </a:t>
            </a:r>
            <a:r>
              <a:rPr lang="en-US" sz="2400" dirty="0">
                <a:solidFill>
                  <a:srgbClr val="0070C1"/>
                </a:solidFill>
                <a:latin typeface="+mn-lt"/>
              </a:rPr>
              <a:t>Pea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b) A monocot seed. -------- </a:t>
            </a:r>
            <a:r>
              <a:rPr lang="en-US" sz="2400" dirty="0">
                <a:solidFill>
                  <a:srgbClr val="0070C1"/>
                </a:solidFill>
                <a:latin typeface="+mn-lt"/>
              </a:rPr>
              <a:t>Maize grain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c) A dicot seed. ---------- </a:t>
            </a:r>
            <a:r>
              <a:rPr lang="en-US" sz="2400" dirty="0">
                <a:solidFill>
                  <a:srgbClr val="0070C1"/>
                </a:solidFill>
                <a:latin typeface="+mn-lt"/>
              </a:rPr>
              <a:t>Bean seed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d) A seed which shows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epigeal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germination ------- </a:t>
            </a:r>
            <a:r>
              <a:rPr lang="en-US" sz="2400" dirty="0">
                <a:solidFill>
                  <a:srgbClr val="0070C1"/>
                </a:solidFill>
                <a:latin typeface="+mn-lt"/>
              </a:rPr>
              <a:t>Bean seed</a:t>
            </a:r>
            <a:endParaRPr lang="en-IN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08" y="4120243"/>
            <a:ext cx="15795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89412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1153</Words>
  <Application>Microsoft Office PowerPoint</Application>
  <PresentationFormat>On-screen Show (16:9)</PresentationFormat>
  <Paragraphs>128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Simple Light</vt:lpstr>
      <vt:lpstr>PowerPoint Presentation</vt:lpstr>
      <vt:lpstr>FORMATION OF FRUIT</vt:lpstr>
      <vt:lpstr>PARTS OF FRUIT</vt:lpstr>
      <vt:lpstr>DRY AND FLESHY FRUITS</vt:lpstr>
      <vt:lpstr>FUNCTIONS OF FRUIT</vt:lpstr>
      <vt:lpstr>Multiple Choice questions: </vt:lpstr>
      <vt:lpstr>PowerPoint Presentation</vt:lpstr>
      <vt:lpstr>Short Answer questions</vt:lpstr>
      <vt:lpstr>2. Name the following:</vt:lpstr>
      <vt:lpstr>3. Differentiate between the following pairs of terms:</vt:lpstr>
      <vt:lpstr>4. Give two functions of fruit.</vt:lpstr>
      <vt:lpstr>5. Match the columns:                        Ans. a- iii, b- i, c- ii, d- v, e- iv</vt:lpstr>
      <vt:lpstr>Long answer questions:</vt:lpstr>
      <vt:lpstr>3. What is a flower? Draw a typical flower and level its different parts</vt:lpstr>
      <vt:lpstr>8. State the location of the following in a flower.</vt:lpstr>
      <vt:lpstr>9. Given below the diagram of a typical flower. Label the parts marked by Guidelines.</vt:lpstr>
      <vt:lpstr>10. Give the difference in the function between the following parts. (a) Ovary and ovule (b) Petal and sepal (c) Filament and style (d) Pollen grains and ovule</vt:lpstr>
      <vt:lpstr>PETAL AND SEPAL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ASUS</cp:lastModifiedBy>
  <cp:revision>75</cp:revision>
  <dcterms:modified xsi:type="dcterms:W3CDTF">2021-05-13T05:42:22Z</dcterms:modified>
</cp:coreProperties>
</file>