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7" roundtripDataSignature="AMtx7mgfnu7Pt6Ir+lcnKlkzFVUILQg31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italic.fntdata"/><Relationship Id="rId14" Type="http://schemas.openxmlformats.org/officeDocument/2006/relationships/font" Target="fonts/Roboto-bold.fntdata"/><Relationship Id="rId17" Type="http://customschemas.google.com/relationships/presentationmetadata" Target="metadata"/><Relationship Id="rId16"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6" name="Google Shape;1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1"/>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1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byjus.com/biology/what-is-pollination/" TargetMode="External"/><Relationship Id="rId4" Type="http://schemas.openxmlformats.org/officeDocument/2006/relationships/hyperlink" Target="https://www.youtube.com/watch?v=vMyKhxCEy1Q" TargetMode="External"/><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youtube.com/watch?v=3OVd2_bPoBY" TargetMode="External"/><Relationship Id="rId4" Type="http://schemas.openxmlformats.org/officeDocument/2006/relationships/image" Target="../media/image7.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0" y="3777640"/>
            <a:ext cx="9144000" cy="1365860"/>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222675" y="558881"/>
            <a:ext cx="1578401" cy="783575"/>
          </a:xfrm>
          <a:prstGeom prst="rect">
            <a:avLst/>
          </a:prstGeom>
          <a:noFill/>
          <a:ln>
            <a:noFill/>
          </a:ln>
        </p:spPr>
      </p:pic>
      <p:sp>
        <p:nvSpPr>
          <p:cNvPr id="54" name="Google Shape;54;p1"/>
          <p:cNvSpPr txBox="1"/>
          <p:nvPr/>
        </p:nvSpPr>
        <p:spPr>
          <a:xfrm>
            <a:off x="222675" y="1606350"/>
            <a:ext cx="8763000" cy="1930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t/>
            </a:r>
            <a:endParaRPr b="0" i="0" sz="2500" u="none" cap="none" strike="noStrike">
              <a:solidFill>
                <a:srgbClr val="000000"/>
              </a:solidFill>
              <a:latin typeface="Calibri"/>
              <a:ea typeface="Calibri"/>
              <a:cs typeface="Calibri"/>
              <a:sym typeface="Calibri"/>
            </a:endParaRPr>
          </a:p>
        </p:txBody>
      </p:sp>
      <p:sp>
        <p:nvSpPr>
          <p:cNvPr id="55" name="Google Shape;55;p1"/>
          <p:cNvSpPr txBox="1"/>
          <p:nvPr/>
        </p:nvSpPr>
        <p:spPr>
          <a:xfrm>
            <a:off x="2100876" y="558881"/>
            <a:ext cx="5831463" cy="145768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rgbClr val="FF0000"/>
                </a:solidFill>
                <a:latin typeface="Calibri"/>
                <a:ea typeface="Calibri"/>
                <a:cs typeface="Calibri"/>
                <a:sym typeface="Calibri"/>
              </a:rPr>
              <a:t>Flower :Fertilisation and after fertilisation changes in a flower, Parts of a fruit , types and functions of fruit</a:t>
            </a:r>
            <a:endParaRPr b="0" i="0" sz="1400" u="none" cap="none" strike="noStrike">
              <a:solidFill>
                <a:srgbClr val="000000"/>
              </a:solidFill>
              <a:latin typeface="Arial"/>
              <a:ea typeface="Arial"/>
              <a:cs typeface="Arial"/>
              <a:sym typeface="Arial"/>
            </a:endParaRPr>
          </a:p>
        </p:txBody>
      </p:sp>
      <p:sp>
        <p:nvSpPr>
          <p:cNvPr id="56" name="Google Shape;56;p1"/>
          <p:cNvSpPr txBox="1"/>
          <p:nvPr/>
        </p:nvSpPr>
        <p:spPr>
          <a:xfrm>
            <a:off x="2100877" y="1797297"/>
            <a:ext cx="4764000" cy="96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SUBJECT : (Science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CHAPTER NUMBER: 2 </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CHAPTER NAME : </a:t>
            </a:r>
            <a:r>
              <a:rPr b="1" i="0" lang="en-US" sz="1800" u="none" cap="none" strike="noStrike">
                <a:solidFill>
                  <a:srgbClr val="FF0000"/>
                </a:solidFill>
                <a:latin typeface="Calibri"/>
                <a:ea typeface="Calibri"/>
                <a:cs typeface="Calibri"/>
                <a:sym typeface="Calibri"/>
              </a:rPr>
              <a:t>The Flower</a:t>
            </a:r>
            <a:endParaRPr b="1" i="0" sz="18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1400" u="none" cap="none" strike="noStrike">
                <a:solidFill>
                  <a:srgbClr val="FF0000"/>
                </a:solidFill>
                <a:latin typeface="Calibri"/>
                <a:ea typeface="Calibri"/>
                <a:cs typeface="Calibri"/>
                <a:sym typeface="Calibri"/>
              </a:rPr>
              <a:t>  </a:t>
            </a:r>
            <a:endParaRPr b="1" i="0" sz="1400" u="none" cap="none" strike="noStrike">
              <a:solidFill>
                <a:srgbClr val="FF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57" name="Google Shape;57;p1"/>
          <p:cNvSpPr txBox="1"/>
          <p:nvPr/>
        </p:nvSpPr>
        <p:spPr>
          <a:xfrm>
            <a:off x="5683809" y="1791016"/>
            <a:ext cx="20337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Period 3</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solidFill>
                  <a:srgbClr val="FF0000"/>
                </a:solidFill>
                <a:latin typeface="Arial"/>
                <a:ea typeface="Arial"/>
                <a:cs typeface="Arial"/>
                <a:sym typeface="Arial"/>
              </a:rPr>
              <a:t>What is Fertilization?</a:t>
            </a:r>
            <a:br>
              <a:rPr lang="en-US">
                <a:solidFill>
                  <a:srgbClr val="813588"/>
                </a:solidFill>
                <a:latin typeface="Roboto"/>
                <a:ea typeface="Roboto"/>
                <a:cs typeface="Roboto"/>
                <a:sym typeface="Roboto"/>
              </a:rPr>
            </a:br>
            <a:endParaRPr/>
          </a:p>
        </p:txBody>
      </p:sp>
      <p:sp>
        <p:nvSpPr>
          <p:cNvPr id="63" name="Google Shape;63;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sz="1600">
                <a:solidFill>
                  <a:srgbClr val="333333"/>
                </a:solidFill>
                <a:latin typeface="Arial"/>
                <a:ea typeface="Arial"/>
                <a:cs typeface="Arial"/>
                <a:sym typeface="Arial"/>
              </a:rPr>
              <a:t>In plants, fertilization is a process of sexual reproduction, which occurs after pollination and germination.</a:t>
            </a:r>
            <a:endParaRPr/>
          </a:p>
          <a:p>
            <a:pPr indent="-342900" lvl="0" marL="457200" rtl="0" algn="l">
              <a:lnSpc>
                <a:spcPct val="115000"/>
              </a:lnSpc>
              <a:spcBef>
                <a:spcPts val="0"/>
              </a:spcBef>
              <a:spcAft>
                <a:spcPts val="0"/>
              </a:spcAft>
              <a:buSzPts val="1800"/>
              <a:buChar char="●"/>
            </a:pPr>
            <a:r>
              <a:rPr lang="en-US" sz="1600">
                <a:solidFill>
                  <a:srgbClr val="333333"/>
                </a:solidFill>
                <a:latin typeface="Arial"/>
                <a:ea typeface="Arial"/>
                <a:cs typeface="Arial"/>
                <a:sym typeface="Arial"/>
              </a:rPr>
              <a:t>Fertilization can be defined as the fusion of the male gametes (pollen) with the female gametes (ovum)  to form a diploid zygote. It is a physicochemical process which occurs after the </a:t>
            </a:r>
            <a:r>
              <a:rPr lang="en-US" sz="1600" u="sng">
                <a:solidFill>
                  <a:srgbClr val="73AD21"/>
                </a:solidFill>
                <a:latin typeface="Arial"/>
                <a:ea typeface="Arial"/>
                <a:cs typeface="Arial"/>
                <a:sym typeface="Arial"/>
                <a:hlinkClick r:id="rId3">
                  <a:extLst>
                    <a:ext uri="{A12FA001-AC4F-418D-AE19-62706E023703}">
                      <ahyp:hlinkClr val="tx"/>
                    </a:ext>
                  </a:extLst>
                </a:hlinkClick>
              </a:rPr>
              <a:t>pollination</a:t>
            </a:r>
            <a:r>
              <a:rPr lang="en-US" sz="1600">
                <a:solidFill>
                  <a:srgbClr val="333333"/>
                </a:solidFill>
                <a:latin typeface="Arial"/>
                <a:ea typeface="Arial"/>
                <a:cs typeface="Arial"/>
                <a:sym typeface="Arial"/>
              </a:rPr>
              <a:t> of the carpel. The complete series of this process takes place in the zygote to develop into a seed.</a:t>
            </a:r>
            <a:endParaRPr/>
          </a:p>
          <a:p>
            <a:pPr indent="-342900" lvl="0" marL="457200" rtl="0" algn="l">
              <a:lnSpc>
                <a:spcPct val="115000"/>
              </a:lnSpc>
              <a:spcBef>
                <a:spcPts val="0"/>
              </a:spcBef>
              <a:spcAft>
                <a:spcPts val="0"/>
              </a:spcAft>
              <a:buSzPts val="1800"/>
              <a:buChar char="●"/>
            </a:pPr>
            <a:r>
              <a:rPr lang="en-US" sz="1600">
                <a:solidFill>
                  <a:srgbClr val="333333"/>
                </a:solidFill>
                <a:latin typeface="Arial"/>
                <a:ea typeface="Arial"/>
                <a:cs typeface="Arial"/>
                <a:sym typeface="Arial"/>
              </a:rPr>
              <a:t>In the fertilization process, flowers play a significant role as they are the reproductive structures of angiosperms (flowering plants). The method of fertilization in plants occurs when gametes in haploid conditions fuse to produce a diploid zygote.</a:t>
            </a:r>
            <a:endParaRPr/>
          </a:p>
          <a:p>
            <a:pPr indent="-342900" lvl="0" marL="457200" rtl="0" algn="l">
              <a:lnSpc>
                <a:spcPct val="115000"/>
              </a:lnSpc>
              <a:spcBef>
                <a:spcPts val="0"/>
              </a:spcBef>
              <a:spcAft>
                <a:spcPts val="0"/>
              </a:spcAft>
              <a:buSzPts val="1800"/>
              <a:buChar char="●"/>
            </a:pPr>
            <a:r>
              <a:rPr lang="en-US" sz="1600">
                <a:solidFill>
                  <a:srgbClr val="333333"/>
                </a:solidFill>
                <a:latin typeface="Arial"/>
                <a:ea typeface="Arial"/>
                <a:cs typeface="Arial"/>
                <a:sym typeface="Arial"/>
              </a:rPr>
              <a:t>In the course of fertilization, male gametes get transferred into the female reproductive organs through pollinators (honey bees, birds, bats, butterflies, flower beetles) and the final product will be the formation of the embryo in a seed.</a:t>
            </a:r>
            <a:endParaRPr/>
          </a:p>
          <a:p>
            <a:pPr indent="0" lvl="0" marL="114300" rtl="0" algn="l">
              <a:lnSpc>
                <a:spcPct val="115000"/>
              </a:lnSpc>
              <a:spcBef>
                <a:spcPts val="0"/>
              </a:spcBef>
              <a:spcAft>
                <a:spcPts val="0"/>
              </a:spcAft>
              <a:buSzPts val="1800"/>
              <a:buNone/>
            </a:pPr>
            <a:r>
              <a:rPr lang="en-US"/>
              <a:t>Video link- </a:t>
            </a:r>
            <a:r>
              <a:rPr lang="en-US" u="sng">
                <a:solidFill>
                  <a:schemeClr val="hlink"/>
                </a:solidFill>
                <a:hlinkClick r:id="rId4"/>
              </a:rPr>
              <a:t>https://www.youtube.com/watch?v=vMyKhxCEy1Q</a:t>
            </a:r>
            <a:endParaRPr/>
          </a:p>
          <a:p>
            <a:pPr indent="0" lvl="0" marL="114300" rtl="0" algn="l">
              <a:lnSpc>
                <a:spcPct val="115000"/>
              </a:lnSpc>
              <a:spcBef>
                <a:spcPts val="0"/>
              </a:spcBef>
              <a:spcAft>
                <a:spcPts val="0"/>
              </a:spcAft>
              <a:buSzPts val="1800"/>
              <a:buNone/>
            </a:pPr>
            <a:r>
              <a:t/>
            </a:r>
            <a:endParaRPr/>
          </a:p>
        </p:txBody>
      </p:sp>
      <p:pic>
        <p:nvPicPr>
          <p:cNvPr id="64" name="Google Shape;64;p2"/>
          <p:cNvPicPr preferRelativeResize="0"/>
          <p:nvPr/>
        </p:nvPicPr>
        <p:blipFill rotWithShape="1">
          <a:blip r:embed="rId5">
            <a:alphaModFix/>
          </a:blip>
          <a:srcRect b="0" l="0" r="0" t="0"/>
          <a:stretch/>
        </p:blipFill>
        <p:spPr>
          <a:xfrm>
            <a:off x="7535652" y="4362450"/>
            <a:ext cx="1579563" cy="781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t/>
            </a:r>
            <a:endParaRPr/>
          </a:p>
        </p:txBody>
      </p:sp>
      <p:sp>
        <p:nvSpPr>
          <p:cNvPr id="70" name="Google Shape;70;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t/>
            </a:r>
            <a:endParaRPr/>
          </a:p>
        </p:txBody>
      </p:sp>
      <p:pic>
        <p:nvPicPr>
          <p:cNvPr id="71" name="Google Shape;71;p3"/>
          <p:cNvPicPr preferRelativeResize="0"/>
          <p:nvPr/>
        </p:nvPicPr>
        <p:blipFill rotWithShape="1">
          <a:blip r:embed="rId3">
            <a:alphaModFix/>
          </a:blip>
          <a:srcRect b="0" l="0" r="0" t="0"/>
          <a:stretch/>
        </p:blipFill>
        <p:spPr>
          <a:xfrm>
            <a:off x="7215091" y="3803035"/>
            <a:ext cx="1579563" cy="781050"/>
          </a:xfrm>
          <a:prstGeom prst="rect">
            <a:avLst/>
          </a:prstGeom>
          <a:noFill/>
          <a:ln>
            <a:noFill/>
          </a:ln>
        </p:spPr>
      </p:pic>
      <p:pic>
        <p:nvPicPr>
          <p:cNvPr id="72" name="Google Shape;72;p3"/>
          <p:cNvPicPr preferRelativeResize="0"/>
          <p:nvPr/>
        </p:nvPicPr>
        <p:blipFill rotWithShape="1">
          <a:blip r:embed="rId4">
            <a:alphaModFix/>
          </a:blip>
          <a:srcRect b="0" l="0" r="0" t="0"/>
          <a:stretch/>
        </p:blipFill>
        <p:spPr>
          <a:xfrm>
            <a:off x="177282" y="167952"/>
            <a:ext cx="7037809" cy="5113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1" lang="en-US"/>
              <a:t>FORMATION OF FRUIT</a:t>
            </a:r>
            <a:endParaRPr b="1"/>
          </a:p>
        </p:txBody>
      </p:sp>
      <p:sp>
        <p:nvSpPr>
          <p:cNvPr id="78" name="Google Shape;78;p4"/>
          <p:cNvSpPr txBox="1"/>
          <p:nvPr>
            <p:ph idx="1" type="body"/>
          </p:nvPr>
        </p:nvSpPr>
        <p:spPr>
          <a:xfrm>
            <a:off x="195943" y="914400"/>
            <a:ext cx="8636357" cy="3654475"/>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Video link- </a:t>
            </a:r>
            <a:r>
              <a:rPr lang="en-US" u="sng">
                <a:solidFill>
                  <a:schemeClr val="hlink"/>
                </a:solidFill>
                <a:hlinkClick r:id="rId3"/>
              </a:rPr>
              <a:t>https://www.youtube.com/watch?v=3OVd2_bPoBY</a:t>
            </a:r>
            <a:endParaRPr/>
          </a:p>
          <a:p>
            <a:pPr indent="-342900" lvl="0" marL="457200" rtl="0" algn="l">
              <a:lnSpc>
                <a:spcPct val="115000"/>
              </a:lnSpc>
              <a:spcBef>
                <a:spcPts val="0"/>
              </a:spcBef>
              <a:spcAft>
                <a:spcPts val="0"/>
              </a:spcAft>
              <a:buSzPts val="1800"/>
              <a:buChar char="●"/>
            </a:pPr>
            <a:r>
              <a:rPr lang="en-US"/>
              <a:t>After fertilization a number of events take place in the flower.</a:t>
            </a:r>
            <a:endParaRPr/>
          </a:p>
          <a:p>
            <a:pPr indent="-342900" lvl="0" marL="457200" rtl="0" algn="l">
              <a:lnSpc>
                <a:spcPct val="115000"/>
              </a:lnSpc>
              <a:spcBef>
                <a:spcPts val="0"/>
              </a:spcBef>
              <a:spcAft>
                <a:spcPts val="0"/>
              </a:spcAft>
              <a:buSzPts val="1800"/>
              <a:buChar char="●"/>
            </a:pPr>
            <a:r>
              <a:rPr lang="en-US"/>
              <a:t>1.The ovary remains attached to the stalk of the flower and grows in to fruit.</a:t>
            </a:r>
            <a:endParaRPr/>
          </a:p>
          <a:p>
            <a:pPr indent="-342900" lvl="0" marL="457200" rtl="0" algn="l">
              <a:lnSpc>
                <a:spcPct val="115000"/>
              </a:lnSpc>
              <a:spcBef>
                <a:spcPts val="0"/>
              </a:spcBef>
              <a:spcAft>
                <a:spcPts val="0"/>
              </a:spcAft>
              <a:buSzPts val="1800"/>
              <a:buChar char="●"/>
            </a:pPr>
            <a:r>
              <a:rPr lang="en-US"/>
              <a:t>2.The ovules develop in to seeds.</a:t>
            </a:r>
            <a:endParaRPr/>
          </a:p>
          <a:p>
            <a:pPr indent="-342900" lvl="0" marL="457200" rtl="0" algn="l">
              <a:lnSpc>
                <a:spcPct val="115000"/>
              </a:lnSpc>
              <a:spcBef>
                <a:spcPts val="0"/>
              </a:spcBef>
              <a:spcAft>
                <a:spcPts val="0"/>
              </a:spcAft>
              <a:buSzPts val="1800"/>
              <a:buChar char="●"/>
            </a:pPr>
            <a:r>
              <a:rPr lang="en-US"/>
              <a:t>3.The wall of ovary develops in to fruit wall.</a:t>
            </a:r>
            <a:endParaRPr/>
          </a:p>
          <a:p>
            <a:pPr indent="-342900" lvl="0" marL="457200" rtl="0" algn="l">
              <a:lnSpc>
                <a:spcPct val="115000"/>
              </a:lnSpc>
              <a:spcBef>
                <a:spcPts val="0"/>
              </a:spcBef>
              <a:spcAft>
                <a:spcPts val="0"/>
              </a:spcAft>
              <a:buSzPts val="1800"/>
              <a:buChar char="●"/>
            </a:pPr>
            <a:r>
              <a:rPr lang="en-US"/>
              <a:t>4.The other parts of flower sepal, petals falls off.</a:t>
            </a:r>
            <a:endParaRPr/>
          </a:p>
          <a:p>
            <a:pPr indent="-342900" lvl="0" marL="457200" rtl="0" algn="l">
              <a:lnSpc>
                <a:spcPct val="115000"/>
              </a:lnSpc>
              <a:spcBef>
                <a:spcPts val="0"/>
              </a:spcBef>
              <a:spcAft>
                <a:spcPts val="0"/>
              </a:spcAft>
              <a:buSzPts val="1800"/>
              <a:buChar char="●"/>
            </a:pPr>
            <a:r>
              <a:rPr lang="en-US"/>
              <a:t>5.Style,stigma and stamen also fall off.</a:t>
            </a:r>
            <a:endParaRPr/>
          </a:p>
        </p:txBody>
      </p:sp>
      <p:pic>
        <p:nvPicPr>
          <p:cNvPr id="79" name="Google Shape;79;p4"/>
          <p:cNvPicPr preferRelativeResize="0"/>
          <p:nvPr/>
        </p:nvPicPr>
        <p:blipFill rotWithShape="1">
          <a:blip r:embed="rId4">
            <a:alphaModFix/>
          </a:blip>
          <a:srcRect b="0" l="0" r="0" t="0"/>
          <a:stretch/>
        </p:blipFill>
        <p:spPr>
          <a:xfrm>
            <a:off x="7215091" y="3803035"/>
            <a:ext cx="1579563" cy="781050"/>
          </a:xfrm>
          <a:prstGeom prst="rect">
            <a:avLst/>
          </a:prstGeom>
          <a:noFill/>
          <a:ln>
            <a:noFill/>
          </a:ln>
        </p:spPr>
      </p:pic>
      <p:pic>
        <p:nvPicPr>
          <p:cNvPr id="80" name="Google Shape;80;p4"/>
          <p:cNvPicPr preferRelativeResize="0"/>
          <p:nvPr/>
        </p:nvPicPr>
        <p:blipFill rotWithShape="1">
          <a:blip r:embed="rId5">
            <a:alphaModFix/>
          </a:blip>
          <a:srcRect b="0" l="0" r="0" t="0"/>
          <a:stretch/>
        </p:blipFill>
        <p:spPr>
          <a:xfrm>
            <a:off x="405759" y="3506469"/>
            <a:ext cx="6214187" cy="1912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PARTS OF FRUIT</a:t>
            </a:r>
            <a:endParaRPr/>
          </a:p>
        </p:txBody>
      </p:sp>
      <p:sp>
        <p:nvSpPr>
          <p:cNvPr id="86" name="Google Shape;86;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A fruit is ripened ovary. It consists of pericarp(fruit wall) and seeds.</a:t>
            </a:r>
            <a:endParaRPr/>
          </a:p>
          <a:p>
            <a:pPr indent="-342900" lvl="0" marL="457200" rtl="0" algn="l">
              <a:lnSpc>
                <a:spcPct val="115000"/>
              </a:lnSpc>
              <a:spcBef>
                <a:spcPts val="0"/>
              </a:spcBef>
              <a:spcAft>
                <a:spcPts val="0"/>
              </a:spcAft>
              <a:buSzPts val="1800"/>
              <a:buChar char="●"/>
            </a:pPr>
            <a:r>
              <a:rPr lang="en-US"/>
              <a:t>Pericarp develops from ovary wall. It may be thick (in fleshy fruits) or thin 9 in dry fruits. It has three parts :</a:t>
            </a:r>
            <a:endParaRPr/>
          </a:p>
          <a:p>
            <a:pPr indent="-342900" lvl="0" marL="457200" rtl="0" algn="l">
              <a:lnSpc>
                <a:spcPct val="115000"/>
              </a:lnSpc>
              <a:spcBef>
                <a:spcPts val="0"/>
              </a:spcBef>
              <a:spcAft>
                <a:spcPts val="0"/>
              </a:spcAft>
              <a:buSzPts val="1800"/>
              <a:buChar char="●"/>
            </a:pPr>
            <a:r>
              <a:rPr lang="en-US"/>
              <a:t>Epicarp : It is outer thin covering of the fruit.</a:t>
            </a:r>
            <a:endParaRPr/>
          </a:p>
          <a:p>
            <a:pPr indent="-342900" lvl="0" marL="457200" rtl="0" algn="l">
              <a:lnSpc>
                <a:spcPct val="115000"/>
              </a:lnSpc>
              <a:spcBef>
                <a:spcPts val="0"/>
              </a:spcBef>
              <a:spcAft>
                <a:spcPts val="0"/>
              </a:spcAft>
              <a:buSzPts val="1800"/>
              <a:buChar char="●"/>
            </a:pPr>
            <a:r>
              <a:rPr lang="en-US"/>
              <a:t>Mesocarp : In fleshy fruits, It is the sweet, fleshy middle layer of the pericarp.</a:t>
            </a:r>
            <a:endParaRPr/>
          </a:p>
          <a:p>
            <a:pPr indent="-342900" lvl="0" marL="457200" rtl="0" algn="l">
              <a:lnSpc>
                <a:spcPct val="115000"/>
              </a:lnSpc>
              <a:spcBef>
                <a:spcPts val="0"/>
              </a:spcBef>
              <a:spcAft>
                <a:spcPts val="0"/>
              </a:spcAft>
              <a:buSzPts val="1800"/>
              <a:buChar char="●"/>
            </a:pPr>
            <a:r>
              <a:rPr lang="en-US"/>
              <a:t>Endocarp: It is the inner layer hard part of the pericarp.</a:t>
            </a:r>
            <a:endParaRPr/>
          </a:p>
        </p:txBody>
      </p:sp>
      <p:pic>
        <p:nvPicPr>
          <p:cNvPr id="87" name="Google Shape;87;p5"/>
          <p:cNvPicPr preferRelativeResize="0"/>
          <p:nvPr/>
        </p:nvPicPr>
        <p:blipFill rotWithShape="1">
          <a:blip r:embed="rId3">
            <a:alphaModFix/>
          </a:blip>
          <a:srcRect b="0" l="0" r="0" t="0"/>
          <a:stretch/>
        </p:blipFill>
        <p:spPr>
          <a:xfrm>
            <a:off x="7215091" y="3803035"/>
            <a:ext cx="1579563" cy="781050"/>
          </a:xfrm>
          <a:prstGeom prst="rect">
            <a:avLst/>
          </a:prstGeom>
          <a:noFill/>
          <a:ln>
            <a:noFill/>
          </a:ln>
        </p:spPr>
      </p:pic>
      <p:pic>
        <p:nvPicPr>
          <p:cNvPr id="88" name="Google Shape;88;p5"/>
          <p:cNvPicPr preferRelativeResize="0"/>
          <p:nvPr/>
        </p:nvPicPr>
        <p:blipFill rotWithShape="1">
          <a:blip r:embed="rId4">
            <a:alphaModFix/>
          </a:blip>
          <a:srcRect b="0" l="0" r="0" t="0"/>
          <a:stretch/>
        </p:blipFill>
        <p:spPr>
          <a:xfrm>
            <a:off x="1334279" y="3239084"/>
            <a:ext cx="4683966" cy="21073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DRY AND FLESHY FRUITS</a:t>
            </a:r>
            <a:endParaRPr/>
          </a:p>
        </p:txBody>
      </p:sp>
      <p:sp>
        <p:nvSpPr>
          <p:cNvPr id="94" name="Google Shape;94;p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US"/>
              <a:t>In dry fruits, the pericarp is dry and non edible. The edible part of the fruit is seeds. Ex maize, gram , pea</a:t>
            </a:r>
            <a:endParaRPr/>
          </a:p>
          <a:p>
            <a:pPr indent="-342900" lvl="0" marL="457200" rtl="0" algn="l">
              <a:lnSpc>
                <a:spcPct val="115000"/>
              </a:lnSpc>
              <a:spcBef>
                <a:spcPts val="0"/>
              </a:spcBef>
              <a:spcAft>
                <a:spcPts val="0"/>
              </a:spcAft>
              <a:buSzPts val="1800"/>
              <a:buChar char="●"/>
            </a:pPr>
            <a:r>
              <a:rPr lang="en-US"/>
              <a:t>In fleshy fruits, the pericarp or some of its part are soft and pulpy.Grapes, apple etc.</a:t>
            </a:r>
            <a:endParaRPr/>
          </a:p>
        </p:txBody>
      </p:sp>
      <p:pic>
        <p:nvPicPr>
          <p:cNvPr id="95" name="Google Shape;95;p6"/>
          <p:cNvPicPr preferRelativeResize="0"/>
          <p:nvPr/>
        </p:nvPicPr>
        <p:blipFill rotWithShape="1">
          <a:blip r:embed="rId3">
            <a:alphaModFix/>
          </a:blip>
          <a:srcRect b="0" l="0" r="0" t="0"/>
          <a:stretch/>
        </p:blipFill>
        <p:spPr>
          <a:xfrm>
            <a:off x="7215091" y="3803035"/>
            <a:ext cx="1579563" cy="781050"/>
          </a:xfrm>
          <a:prstGeom prst="rect">
            <a:avLst/>
          </a:prstGeom>
          <a:noFill/>
          <a:ln>
            <a:noFill/>
          </a:ln>
        </p:spPr>
      </p:pic>
      <p:pic>
        <p:nvPicPr>
          <p:cNvPr id="96" name="Google Shape;96;p6"/>
          <p:cNvPicPr preferRelativeResize="0"/>
          <p:nvPr/>
        </p:nvPicPr>
        <p:blipFill rotWithShape="1">
          <a:blip r:embed="rId4">
            <a:alphaModFix/>
          </a:blip>
          <a:srcRect b="0" l="0" r="0" t="0"/>
          <a:stretch/>
        </p:blipFill>
        <p:spPr>
          <a:xfrm>
            <a:off x="429208" y="2519264"/>
            <a:ext cx="6242180" cy="275253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7"/>
          <p:cNvPicPr preferRelativeResize="0"/>
          <p:nvPr/>
        </p:nvPicPr>
        <p:blipFill rotWithShape="1">
          <a:blip r:embed="rId3">
            <a:alphaModFix/>
          </a:blip>
          <a:srcRect b="0" l="0" r="0" t="0"/>
          <a:stretch/>
        </p:blipFill>
        <p:spPr>
          <a:xfrm>
            <a:off x="7787575" y="4378875"/>
            <a:ext cx="1232526" cy="611875"/>
          </a:xfrm>
          <a:prstGeom prst="rect">
            <a:avLst/>
          </a:prstGeom>
          <a:noFill/>
          <a:ln>
            <a:noFill/>
          </a:ln>
        </p:spPr>
      </p:pic>
      <p:sp>
        <p:nvSpPr>
          <p:cNvPr id="102" name="Google Shape;102;p7"/>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US"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US"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