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iNrbq0aL77q+Yl51fb/6B9jL3+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byjus.com/biology/life-processes/"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222675" y="558881"/>
            <a:ext cx="1578401" cy="783575"/>
          </a:xfrm>
          <a:prstGeom prst="rect">
            <a:avLst/>
          </a:prstGeom>
          <a:noFill/>
          <a:ln>
            <a:noFill/>
          </a:ln>
        </p:spPr>
      </p:pic>
      <p:sp>
        <p:nvSpPr>
          <p:cNvPr id="54" name="Google Shape;54;p1"/>
          <p:cNvSpPr txBox="1"/>
          <p:nvPr/>
        </p:nvSpPr>
        <p:spPr>
          <a:xfrm>
            <a:off x="222675" y="1606350"/>
            <a:ext cx="8763000" cy="193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b="0" i="0" sz="2500" u="none" cap="none" strike="noStrike">
              <a:solidFill>
                <a:srgbClr val="000000"/>
              </a:solidFill>
              <a:latin typeface="Calibri"/>
              <a:ea typeface="Calibri"/>
              <a:cs typeface="Calibri"/>
              <a:sym typeface="Calibri"/>
            </a:endParaRPr>
          </a:p>
        </p:txBody>
      </p:sp>
      <p:sp>
        <p:nvSpPr>
          <p:cNvPr id="55" name="Google Shape;55;p1"/>
          <p:cNvSpPr txBox="1"/>
          <p:nvPr/>
        </p:nvSpPr>
        <p:spPr>
          <a:xfrm>
            <a:off x="2100876" y="558881"/>
            <a:ext cx="5831463" cy="14576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FF0000"/>
                </a:solidFill>
                <a:latin typeface="Calibri"/>
                <a:ea typeface="Calibri"/>
                <a:cs typeface="Calibri"/>
                <a:sym typeface="Calibri"/>
              </a:rPr>
              <a:t>Flower : Types of flower, pollination and its types, agents of pollination</a:t>
            </a:r>
            <a:endParaRPr b="0" i="0" sz="20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2100877" y="1797297"/>
            <a:ext cx="4764000" cy="96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SUBJECT : (Science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CHAPTER NUMBER: 2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CHAPTER NAME : </a:t>
            </a:r>
            <a:r>
              <a:rPr b="1" i="0" lang="en-US" sz="1800" u="none" cap="none" strike="noStrike">
                <a:solidFill>
                  <a:srgbClr val="FF0000"/>
                </a:solidFill>
                <a:latin typeface="Calibri"/>
                <a:ea typeface="Calibri"/>
                <a:cs typeface="Calibri"/>
                <a:sym typeface="Calibri"/>
              </a:rPr>
              <a:t>The Flower</a:t>
            </a:r>
            <a:endParaRPr b="1" i="0" sz="1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FF0000"/>
                </a:solidFill>
                <a:latin typeface="Calibri"/>
                <a:ea typeface="Calibri"/>
                <a:cs typeface="Calibri"/>
                <a:sym typeface="Calibri"/>
              </a:rPr>
              <a:t>  </a:t>
            </a:r>
            <a:endParaRPr b="1" i="0" sz="1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7" name="Google Shape;57;p1"/>
          <p:cNvSpPr txBox="1"/>
          <p:nvPr/>
        </p:nvSpPr>
        <p:spPr>
          <a:xfrm>
            <a:off x="6915450" y="1421684"/>
            <a:ext cx="20337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Period 2</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ctrTitle"/>
          </p:nvPr>
        </p:nvSpPr>
        <p:spPr>
          <a:xfrm>
            <a:off x="929120" y="329173"/>
            <a:ext cx="7628894" cy="75390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b="1" sz="2000">
              <a:latin typeface="Calibri"/>
              <a:ea typeface="Calibri"/>
              <a:cs typeface="Calibri"/>
              <a:sym typeface="Calibri"/>
            </a:endParaRPr>
          </a:p>
        </p:txBody>
      </p:sp>
      <p:sp>
        <p:nvSpPr>
          <p:cNvPr id="135" name="Google Shape;135;p10"/>
          <p:cNvSpPr txBox="1"/>
          <p:nvPr>
            <p:ph idx="1" type="subTitle"/>
          </p:nvPr>
        </p:nvSpPr>
        <p:spPr>
          <a:xfrm>
            <a:off x="737117" y="945931"/>
            <a:ext cx="8012746" cy="3066823"/>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t/>
            </a:r>
            <a:endParaRPr sz="2000">
              <a:latin typeface="Calibri"/>
              <a:ea typeface="Calibri"/>
              <a:cs typeface="Calibri"/>
              <a:sym typeface="Calibri"/>
            </a:endParaRPr>
          </a:p>
        </p:txBody>
      </p:sp>
      <p:pic>
        <p:nvPicPr>
          <p:cNvPr id="136" name="Google Shape;136;p10"/>
          <p:cNvPicPr preferRelativeResize="0"/>
          <p:nvPr/>
        </p:nvPicPr>
        <p:blipFill rotWithShape="1">
          <a:blip r:embed="rId3">
            <a:alphaModFix/>
          </a:blip>
          <a:srcRect b="0" l="0" r="0" t="0"/>
          <a:stretch/>
        </p:blipFill>
        <p:spPr>
          <a:xfrm>
            <a:off x="7517685" y="4012753"/>
            <a:ext cx="1578401" cy="783575"/>
          </a:xfrm>
          <a:prstGeom prst="rect">
            <a:avLst/>
          </a:prstGeom>
          <a:noFill/>
          <a:ln>
            <a:noFill/>
          </a:ln>
        </p:spPr>
      </p:pic>
      <p:pic>
        <p:nvPicPr>
          <p:cNvPr id="137" name="Google Shape;137;p10"/>
          <p:cNvPicPr preferRelativeResize="0"/>
          <p:nvPr/>
        </p:nvPicPr>
        <p:blipFill rotWithShape="1">
          <a:blip r:embed="rId4">
            <a:alphaModFix/>
          </a:blip>
          <a:srcRect b="0" l="0" r="0" t="0"/>
          <a:stretch/>
        </p:blipFill>
        <p:spPr>
          <a:xfrm>
            <a:off x="215708" y="345233"/>
            <a:ext cx="8880377" cy="3667519"/>
          </a:xfrm>
          <a:prstGeom prst="rect">
            <a:avLst/>
          </a:prstGeom>
          <a:noFill/>
          <a:ln>
            <a:noFill/>
          </a:ln>
        </p:spPr>
      </p:pic>
      <p:pic>
        <p:nvPicPr>
          <p:cNvPr id="138" name="Google Shape;138;p10"/>
          <p:cNvPicPr preferRelativeResize="0"/>
          <p:nvPr/>
        </p:nvPicPr>
        <p:blipFill rotWithShape="1">
          <a:blip r:embed="rId5">
            <a:alphaModFix/>
          </a:blip>
          <a:srcRect b="0" l="0" r="0" t="0"/>
          <a:stretch/>
        </p:blipFill>
        <p:spPr>
          <a:xfrm>
            <a:off x="215707" y="261258"/>
            <a:ext cx="8880377" cy="37514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44" name="Google Shape;144;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145" name="Google Shape;145;p11"/>
          <p:cNvPicPr preferRelativeResize="0"/>
          <p:nvPr/>
        </p:nvPicPr>
        <p:blipFill rotWithShape="1">
          <a:blip r:embed="rId3">
            <a:alphaModFix/>
          </a:blip>
          <a:srcRect b="0" l="0" r="0" t="0"/>
          <a:stretch/>
        </p:blipFill>
        <p:spPr>
          <a:xfrm>
            <a:off x="1" y="1"/>
            <a:ext cx="9060024" cy="4264090"/>
          </a:xfrm>
          <a:prstGeom prst="rect">
            <a:avLst/>
          </a:prstGeom>
          <a:noFill/>
          <a:ln>
            <a:noFill/>
          </a:ln>
        </p:spPr>
      </p:pic>
      <p:pic>
        <p:nvPicPr>
          <p:cNvPr id="146" name="Google Shape;146;p11"/>
          <p:cNvPicPr preferRelativeResize="0"/>
          <p:nvPr/>
        </p:nvPicPr>
        <p:blipFill rotWithShape="1">
          <a:blip r:embed="rId4">
            <a:alphaModFix/>
          </a:blip>
          <a:srcRect b="0" l="0" r="0" t="0"/>
          <a:stretch/>
        </p:blipFill>
        <p:spPr>
          <a:xfrm>
            <a:off x="7461799" y="4329713"/>
            <a:ext cx="1579563" cy="7858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ctrTitle"/>
          </p:nvPr>
        </p:nvSpPr>
        <p:spPr>
          <a:xfrm>
            <a:off x="929120" y="329173"/>
            <a:ext cx="7628894" cy="75390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b="1" sz="2000">
              <a:latin typeface="Calibri"/>
              <a:ea typeface="Calibri"/>
              <a:cs typeface="Calibri"/>
              <a:sym typeface="Calibri"/>
            </a:endParaRPr>
          </a:p>
        </p:txBody>
      </p:sp>
      <p:sp>
        <p:nvSpPr>
          <p:cNvPr id="152" name="Google Shape;152;p12"/>
          <p:cNvSpPr txBox="1"/>
          <p:nvPr>
            <p:ph idx="1" type="subTitle"/>
          </p:nvPr>
        </p:nvSpPr>
        <p:spPr>
          <a:xfrm>
            <a:off x="737117" y="945930"/>
            <a:ext cx="8012746" cy="394926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lang="en-US" sz="1600">
                <a:solidFill>
                  <a:srgbClr val="813588"/>
                </a:solidFill>
                <a:latin typeface="Arial"/>
                <a:ea typeface="Arial"/>
                <a:cs typeface="Arial"/>
                <a:sym typeface="Arial"/>
              </a:rPr>
              <a:t>What are the Pollinating Agents?</a:t>
            </a:r>
            <a:endParaRPr/>
          </a:p>
          <a:p>
            <a:pPr indent="-342900" lvl="0" marL="457200" rtl="0" algn="l">
              <a:lnSpc>
                <a:spcPct val="100000"/>
              </a:lnSpc>
              <a:spcBef>
                <a:spcPts val="0"/>
              </a:spcBef>
              <a:spcAft>
                <a:spcPts val="0"/>
              </a:spcAft>
              <a:buSzPts val="2800"/>
              <a:buNone/>
            </a:pPr>
            <a:r>
              <a:rPr lang="en-US" sz="1600">
                <a:solidFill>
                  <a:srgbClr val="333333"/>
                </a:solidFill>
                <a:latin typeface="Arial"/>
                <a:ea typeface="Arial"/>
                <a:cs typeface="Arial"/>
                <a:sym typeface="Arial"/>
              </a:rPr>
              <a:t>The agents which are involved in transferring the pollen grains from one flower to another flower are called as the Pollinating Agents. Animals, birds, insects, wind and other biotic and abiotic agents are all examples of Pollinating Agents.</a:t>
            </a:r>
            <a:endParaRPr/>
          </a:p>
          <a:p>
            <a:pPr indent="-342900" lvl="0" marL="457200" rtl="0" algn="l">
              <a:lnSpc>
                <a:spcPct val="100000"/>
              </a:lnSpc>
              <a:spcBef>
                <a:spcPts val="0"/>
              </a:spcBef>
              <a:spcAft>
                <a:spcPts val="0"/>
              </a:spcAft>
              <a:buSzPts val="2800"/>
              <a:buNone/>
            </a:pPr>
            <a:r>
              <a:rPr lang="en-US" sz="1600">
                <a:solidFill>
                  <a:srgbClr val="813588"/>
                </a:solidFill>
                <a:latin typeface="Arial"/>
                <a:ea typeface="Arial"/>
                <a:cs typeface="Arial"/>
                <a:sym typeface="Arial"/>
              </a:rPr>
              <a:t>How does Pollination occur in Plants?</a:t>
            </a:r>
            <a:endParaRPr/>
          </a:p>
          <a:p>
            <a:pPr indent="-342900" lvl="0" marL="457200" rtl="0" algn="l">
              <a:lnSpc>
                <a:spcPct val="100000"/>
              </a:lnSpc>
              <a:spcBef>
                <a:spcPts val="0"/>
              </a:spcBef>
              <a:spcAft>
                <a:spcPts val="0"/>
              </a:spcAft>
              <a:buSzPts val="2800"/>
              <a:buNone/>
            </a:pPr>
            <a:r>
              <a:rPr lang="en-US" sz="1600">
                <a:solidFill>
                  <a:srgbClr val="333333"/>
                </a:solidFill>
                <a:latin typeface="Arial"/>
                <a:ea typeface="Arial"/>
                <a:cs typeface="Arial"/>
                <a:sym typeface="Arial"/>
              </a:rPr>
              <a:t>There are two different types of pollinations in which the pollen grains are transferred from one flower to another. In both the process, pollen grains are transferred from a stamen to the stigma of the same plant or to a flower of different plants.</a:t>
            </a:r>
            <a:endParaRPr/>
          </a:p>
          <a:p>
            <a:pPr indent="-342900" lvl="0" marL="457200" rtl="0" algn="l">
              <a:lnSpc>
                <a:spcPct val="100000"/>
              </a:lnSpc>
              <a:spcBef>
                <a:spcPts val="0"/>
              </a:spcBef>
              <a:spcAft>
                <a:spcPts val="0"/>
              </a:spcAft>
              <a:buSzPts val="2800"/>
              <a:buNone/>
            </a:pPr>
            <a:r>
              <a:t/>
            </a:r>
            <a:endParaRPr sz="2000">
              <a:solidFill>
                <a:srgbClr val="333333"/>
              </a:solidFill>
              <a:latin typeface="Roboto"/>
              <a:ea typeface="Roboto"/>
              <a:cs typeface="Roboto"/>
              <a:sym typeface="Roboto"/>
            </a:endParaRPr>
          </a:p>
          <a:p>
            <a:pPr indent="-342900" lvl="0" marL="457200" rtl="0" algn="ctr">
              <a:lnSpc>
                <a:spcPct val="100000"/>
              </a:lnSpc>
              <a:spcBef>
                <a:spcPts val="0"/>
              </a:spcBef>
              <a:spcAft>
                <a:spcPts val="0"/>
              </a:spcAft>
              <a:buSzPts val="2800"/>
              <a:buNone/>
            </a:pPr>
            <a:r>
              <a:t/>
            </a:r>
            <a:endParaRPr sz="2000">
              <a:latin typeface="Calibri"/>
              <a:ea typeface="Calibri"/>
              <a:cs typeface="Calibri"/>
              <a:sym typeface="Calibri"/>
            </a:endParaRPr>
          </a:p>
        </p:txBody>
      </p:sp>
      <p:pic>
        <p:nvPicPr>
          <p:cNvPr id="153" name="Google Shape;153;p12"/>
          <p:cNvPicPr preferRelativeResize="0"/>
          <p:nvPr/>
        </p:nvPicPr>
        <p:blipFill rotWithShape="1">
          <a:blip r:embed="rId3">
            <a:alphaModFix/>
          </a:blip>
          <a:srcRect b="0" l="0" r="0" t="0"/>
          <a:stretch/>
        </p:blipFill>
        <p:spPr>
          <a:xfrm>
            <a:off x="7517685" y="4012753"/>
            <a:ext cx="1578401" cy="783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FF0000"/>
                </a:solidFill>
              </a:rPr>
              <a:t>AGENTS OF POLLINATION</a:t>
            </a:r>
            <a:endParaRPr b="1">
              <a:solidFill>
                <a:srgbClr val="FF0000"/>
              </a:solidFill>
            </a:endParaRPr>
          </a:p>
        </p:txBody>
      </p:sp>
      <p:sp>
        <p:nvSpPr>
          <p:cNvPr id="159" name="Google Shape;15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sz="1600"/>
              <a:t>1.WIND  2.WATER  3.INSECTS  4.ANIMALS</a:t>
            </a:r>
            <a:endParaRPr/>
          </a:p>
          <a:p>
            <a:pPr indent="-342900" lvl="0" marL="457200" rtl="0" algn="l">
              <a:lnSpc>
                <a:spcPct val="115000"/>
              </a:lnSpc>
              <a:spcBef>
                <a:spcPts val="0"/>
              </a:spcBef>
              <a:spcAft>
                <a:spcPts val="0"/>
              </a:spcAft>
              <a:buSzPts val="1800"/>
              <a:buChar char="●"/>
            </a:pPr>
            <a:r>
              <a:rPr lang="en-US" sz="1600"/>
              <a:t>POLLINATION BY WIND </a:t>
            </a:r>
            <a:endParaRPr/>
          </a:p>
          <a:p>
            <a:pPr indent="-342900" lvl="0" marL="457200" rtl="0" algn="l">
              <a:lnSpc>
                <a:spcPct val="115000"/>
              </a:lnSpc>
              <a:spcBef>
                <a:spcPts val="0"/>
              </a:spcBef>
              <a:spcAft>
                <a:spcPts val="0"/>
              </a:spcAft>
              <a:buSzPts val="1800"/>
              <a:buChar char="●"/>
            </a:pPr>
            <a:r>
              <a:rPr lang="en-US" sz="1600"/>
              <a:t>EX WHEAT,MAIZE</a:t>
            </a:r>
            <a:endParaRPr/>
          </a:p>
          <a:p>
            <a:pPr indent="-342900" lvl="0" marL="457200" rtl="0" algn="l">
              <a:lnSpc>
                <a:spcPct val="115000"/>
              </a:lnSpc>
              <a:spcBef>
                <a:spcPts val="0"/>
              </a:spcBef>
              <a:spcAft>
                <a:spcPts val="0"/>
              </a:spcAft>
              <a:buSzPts val="1800"/>
              <a:buChar char="●"/>
            </a:pPr>
            <a:r>
              <a:rPr lang="en-US" sz="1600"/>
              <a:t>POLLINATION BYWATER </a:t>
            </a:r>
            <a:endParaRPr/>
          </a:p>
          <a:p>
            <a:pPr indent="-342900" lvl="0" marL="457200" rtl="0" algn="l">
              <a:lnSpc>
                <a:spcPct val="115000"/>
              </a:lnSpc>
              <a:spcBef>
                <a:spcPts val="0"/>
              </a:spcBef>
              <a:spcAft>
                <a:spcPts val="0"/>
              </a:spcAft>
              <a:buSzPts val="1800"/>
              <a:buChar char="●"/>
            </a:pPr>
            <a:r>
              <a:rPr lang="en-US" sz="1600"/>
              <a:t>EX VALLISNERIA,HYDRILLA</a:t>
            </a:r>
            <a:endParaRPr/>
          </a:p>
          <a:p>
            <a:pPr indent="-342900" lvl="0" marL="457200" rtl="0" algn="l">
              <a:lnSpc>
                <a:spcPct val="115000"/>
              </a:lnSpc>
              <a:spcBef>
                <a:spcPts val="0"/>
              </a:spcBef>
              <a:spcAft>
                <a:spcPts val="0"/>
              </a:spcAft>
              <a:buSzPts val="1800"/>
              <a:buChar char="●"/>
            </a:pPr>
            <a:r>
              <a:rPr lang="en-US" sz="1600"/>
              <a:t>POLLINATIONBY INSECTS  </a:t>
            </a:r>
            <a:endParaRPr/>
          </a:p>
          <a:p>
            <a:pPr indent="-342900" lvl="0" marL="457200" rtl="0" algn="l">
              <a:lnSpc>
                <a:spcPct val="115000"/>
              </a:lnSpc>
              <a:spcBef>
                <a:spcPts val="0"/>
              </a:spcBef>
              <a:spcAft>
                <a:spcPts val="0"/>
              </a:spcAft>
              <a:buSzPts val="1800"/>
              <a:buChar char="●"/>
            </a:pPr>
            <a:r>
              <a:rPr lang="en-US" sz="1600"/>
              <a:t>EX ROSE,MARIGOLD</a:t>
            </a:r>
            <a:endParaRPr/>
          </a:p>
          <a:p>
            <a:pPr indent="-342900" lvl="0" marL="457200" rtl="0" algn="l">
              <a:lnSpc>
                <a:spcPct val="115000"/>
              </a:lnSpc>
              <a:spcBef>
                <a:spcPts val="0"/>
              </a:spcBef>
              <a:spcAft>
                <a:spcPts val="0"/>
              </a:spcAft>
              <a:buSzPts val="1800"/>
              <a:buChar char="●"/>
            </a:pPr>
            <a:r>
              <a:rPr lang="en-US" sz="1600"/>
              <a:t>POLLINATION BY ANIMALS</a:t>
            </a:r>
            <a:endParaRPr/>
          </a:p>
          <a:p>
            <a:pPr indent="-342900" lvl="0" marL="457200" rtl="0" algn="l">
              <a:lnSpc>
                <a:spcPct val="115000"/>
              </a:lnSpc>
              <a:spcBef>
                <a:spcPts val="0"/>
              </a:spcBef>
              <a:spcAft>
                <a:spcPts val="0"/>
              </a:spcAft>
              <a:buSzPts val="1800"/>
              <a:buChar char="●"/>
            </a:pPr>
            <a:r>
              <a:rPr lang="en-US" sz="1600"/>
              <a:t>EX BIGONIA,RED SILK COTTON, KADAM  ETC.</a:t>
            </a:r>
            <a:endParaRPr sz="1600"/>
          </a:p>
        </p:txBody>
      </p:sp>
      <p:pic>
        <p:nvPicPr>
          <p:cNvPr id="160" name="Google Shape;160;p13"/>
          <p:cNvPicPr preferRelativeResize="0"/>
          <p:nvPr/>
        </p:nvPicPr>
        <p:blipFill rotWithShape="1">
          <a:blip r:embed="rId3">
            <a:alphaModFix/>
          </a:blip>
          <a:srcRect b="0" l="0" r="0" t="0"/>
          <a:stretch/>
        </p:blipFill>
        <p:spPr>
          <a:xfrm>
            <a:off x="7564437" y="4034323"/>
            <a:ext cx="1579563" cy="785813"/>
          </a:xfrm>
          <a:prstGeom prst="rect">
            <a:avLst/>
          </a:prstGeom>
          <a:noFill/>
          <a:ln>
            <a:noFill/>
          </a:ln>
        </p:spPr>
      </p:pic>
      <p:pic>
        <p:nvPicPr>
          <p:cNvPr id="161" name="Google Shape;161;p13"/>
          <p:cNvPicPr preferRelativeResize="0"/>
          <p:nvPr/>
        </p:nvPicPr>
        <p:blipFill rotWithShape="1">
          <a:blip r:embed="rId4">
            <a:alphaModFix/>
          </a:blip>
          <a:srcRect b="0" l="0" r="0" t="0"/>
          <a:stretch/>
        </p:blipFill>
        <p:spPr>
          <a:xfrm>
            <a:off x="5495731" y="755972"/>
            <a:ext cx="3573624" cy="2687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4"/>
          <p:cNvPicPr preferRelativeResize="0"/>
          <p:nvPr/>
        </p:nvPicPr>
        <p:blipFill rotWithShape="1">
          <a:blip r:embed="rId3">
            <a:alphaModFix/>
          </a:blip>
          <a:srcRect b="0" l="0" r="0" t="0"/>
          <a:stretch/>
        </p:blipFill>
        <p:spPr>
          <a:xfrm>
            <a:off x="7787575" y="4378875"/>
            <a:ext cx="1232526" cy="611875"/>
          </a:xfrm>
          <a:prstGeom prst="rect">
            <a:avLst/>
          </a:prstGeom>
          <a:noFill/>
          <a:ln>
            <a:noFill/>
          </a:ln>
        </p:spPr>
      </p:pic>
      <p:sp>
        <p:nvSpPr>
          <p:cNvPr id="167" name="Google Shape;167;p14"/>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ctrTitle"/>
          </p:nvPr>
        </p:nvSpPr>
        <p:spPr>
          <a:xfrm>
            <a:off x="452628" y="76507"/>
            <a:ext cx="8086725" cy="822128"/>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sz="2000">
              <a:latin typeface="Calibri"/>
              <a:ea typeface="Calibri"/>
              <a:cs typeface="Calibri"/>
              <a:sym typeface="Calibri"/>
            </a:endParaRPr>
          </a:p>
        </p:txBody>
      </p:sp>
      <p:sp>
        <p:nvSpPr>
          <p:cNvPr id="63" name="Google Shape;63;p2"/>
          <p:cNvSpPr txBox="1"/>
          <p:nvPr>
            <p:ph idx="1" type="subTitle"/>
          </p:nvPr>
        </p:nvSpPr>
        <p:spPr>
          <a:xfrm>
            <a:off x="500634" y="898635"/>
            <a:ext cx="6921151" cy="3490963"/>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t/>
            </a:r>
            <a:endParaRPr/>
          </a:p>
        </p:txBody>
      </p:sp>
      <p:pic>
        <p:nvPicPr>
          <p:cNvPr id="64" name="Google Shape;64;p2"/>
          <p:cNvPicPr preferRelativeResize="0"/>
          <p:nvPr/>
        </p:nvPicPr>
        <p:blipFill rotWithShape="1">
          <a:blip r:embed="rId3">
            <a:alphaModFix/>
          </a:blip>
          <a:srcRect b="0" l="0" r="0" t="0"/>
          <a:stretch/>
        </p:blipFill>
        <p:spPr>
          <a:xfrm>
            <a:off x="7351263" y="3908571"/>
            <a:ext cx="1578401" cy="783575"/>
          </a:xfrm>
          <a:prstGeom prst="rect">
            <a:avLst/>
          </a:prstGeom>
          <a:noFill/>
          <a:ln>
            <a:noFill/>
          </a:ln>
        </p:spPr>
      </p:pic>
      <p:grpSp>
        <p:nvGrpSpPr>
          <p:cNvPr id="65" name="Google Shape;65;p2"/>
          <p:cNvGrpSpPr/>
          <p:nvPr/>
        </p:nvGrpSpPr>
        <p:grpSpPr>
          <a:xfrm>
            <a:off x="383374" y="703907"/>
            <a:ext cx="5946092" cy="3172460"/>
            <a:chOff x="818" y="423989"/>
            <a:chExt cx="5946092" cy="3172460"/>
          </a:xfrm>
        </p:grpSpPr>
        <p:sp>
          <p:nvSpPr>
            <p:cNvPr id="66" name="Google Shape;66;p2"/>
            <p:cNvSpPr/>
            <p:nvPr/>
          </p:nvSpPr>
          <p:spPr>
            <a:xfrm>
              <a:off x="818" y="423989"/>
              <a:ext cx="4895197" cy="1231581"/>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txBox="1"/>
            <p:nvPr/>
          </p:nvSpPr>
          <p:spPr>
            <a:xfrm>
              <a:off x="36890" y="460061"/>
              <a:ext cx="4823053" cy="1159437"/>
            </a:xfrm>
            <a:prstGeom prst="rect">
              <a:avLst/>
            </a:prstGeom>
            <a:noFill/>
            <a:ln>
              <a:noFill/>
            </a:ln>
          </p:spPr>
          <p:txBody>
            <a:bodyPr anchorCtr="0" anchor="ctr" bIns="82550" lIns="123825" spcFirstLastPara="1" rIns="123825" wrap="square" tIns="82550">
              <a:noAutofit/>
            </a:bodyPr>
            <a:lstStyle/>
            <a:p>
              <a:pPr indent="0" lvl="0" marL="0" marR="0" rtl="0" algn="ctr">
                <a:lnSpc>
                  <a:spcPct val="90000"/>
                </a:lnSpc>
                <a:spcBef>
                  <a:spcPts val="0"/>
                </a:spcBef>
                <a:spcAft>
                  <a:spcPts val="0"/>
                </a:spcAft>
                <a:buNone/>
              </a:pPr>
              <a:r>
                <a:rPr b="0" i="0" lang="en-US" sz="6500" u="none" cap="none" strike="noStrike">
                  <a:solidFill>
                    <a:srgbClr val="FF0000"/>
                  </a:solidFill>
                  <a:latin typeface="Arial"/>
                  <a:ea typeface="Arial"/>
                  <a:cs typeface="Arial"/>
                  <a:sym typeface="Arial"/>
                </a:rPr>
                <a:t>FLOWER</a:t>
              </a:r>
              <a:endParaRPr b="0" i="0" sz="6500" u="none" cap="none" strike="noStrike">
                <a:solidFill>
                  <a:srgbClr val="FF0000"/>
                </a:solidFill>
                <a:latin typeface="Arial"/>
                <a:ea typeface="Arial"/>
                <a:cs typeface="Arial"/>
                <a:sym typeface="Arial"/>
              </a:endParaRPr>
            </a:p>
          </p:txBody>
        </p:sp>
        <p:sp>
          <p:nvSpPr>
            <p:cNvPr id="68" name="Google Shape;68;p2"/>
            <p:cNvSpPr/>
            <p:nvPr/>
          </p:nvSpPr>
          <p:spPr>
            <a:xfrm>
              <a:off x="490338" y="1655571"/>
              <a:ext cx="489519" cy="518986"/>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69" name="Google Shape;69;p2"/>
            <p:cNvSpPr/>
            <p:nvPr/>
          </p:nvSpPr>
          <p:spPr>
            <a:xfrm>
              <a:off x="979858" y="1752973"/>
              <a:ext cx="4967052" cy="843170"/>
            </a:xfrm>
            <a:prstGeom prst="roundRect">
              <a:avLst>
                <a:gd fmla="val 10000" name="adj"/>
              </a:avLst>
            </a:prstGeom>
            <a:solidFill>
              <a:schemeClr val="lt1">
                <a:alpha val="89803"/>
              </a:scheme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txBox="1"/>
            <p:nvPr/>
          </p:nvSpPr>
          <p:spPr>
            <a:xfrm>
              <a:off x="1004554" y="1777669"/>
              <a:ext cx="4917660" cy="793778"/>
            </a:xfrm>
            <a:prstGeom prst="rect">
              <a:avLst/>
            </a:prstGeom>
            <a:noFill/>
            <a:ln>
              <a:noFill/>
            </a:ln>
          </p:spPr>
          <p:txBody>
            <a:bodyPr anchorCtr="0" anchor="t" bIns="22850" lIns="34275" spcFirstLastPara="1" rIns="34275" wrap="square" tIns="22850">
              <a:noAutofit/>
            </a:bodyPr>
            <a:lstStyle/>
            <a:p>
              <a:pPr indent="0" lvl="0" marL="0" marR="0" rtl="0" algn="l">
                <a:lnSpc>
                  <a:spcPct val="90000"/>
                </a:lnSpc>
                <a:spcBef>
                  <a:spcPts val="0"/>
                </a:spcBef>
                <a:spcAft>
                  <a:spcPts val="0"/>
                </a:spcAft>
                <a:buNone/>
              </a:pPr>
              <a:r>
                <a:rPr b="0" i="0" lang="en-US" sz="1800" u="none" cap="none" strike="noStrike">
                  <a:solidFill>
                    <a:srgbClr val="FF0000"/>
                  </a:solidFill>
                  <a:latin typeface="Arial"/>
                  <a:ea typeface="Arial"/>
                  <a:cs typeface="Arial"/>
                  <a:sym typeface="Arial"/>
                </a:rPr>
                <a:t>ACCESSORY WHORLS</a:t>
              </a:r>
              <a:endParaRPr b="0" i="0" sz="1800" u="none" cap="none" strike="noStrike">
                <a:solidFill>
                  <a:srgbClr val="FF0000"/>
                </a:solidFill>
                <a:latin typeface="Arial"/>
                <a:ea typeface="Arial"/>
                <a:cs typeface="Arial"/>
                <a:sym typeface="Arial"/>
              </a:endParaRPr>
            </a:p>
            <a:p>
              <a:pPr indent="-114300" lvl="1" marL="114300" marR="0" rtl="0" algn="l">
                <a:lnSpc>
                  <a:spcPct val="90000"/>
                </a:lnSpc>
                <a:spcBef>
                  <a:spcPts val="63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CALYX</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COROLLA</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490338" y="1655571"/>
              <a:ext cx="489519" cy="1489426"/>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72" name="Google Shape;72;p2"/>
            <p:cNvSpPr/>
            <p:nvPr/>
          </p:nvSpPr>
          <p:spPr>
            <a:xfrm>
              <a:off x="979858" y="2693545"/>
              <a:ext cx="3336864" cy="902904"/>
            </a:xfrm>
            <a:prstGeom prst="roundRect">
              <a:avLst>
                <a:gd fmla="val 10000" name="adj"/>
              </a:avLst>
            </a:prstGeom>
            <a:solidFill>
              <a:schemeClr val="lt1">
                <a:alpha val="89803"/>
              </a:scheme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txBox="1"/>
            <p:nvPr/>
          </p:nvSpPr>
          <p:spPr>
            <a:xfrm>
              <a:off x="1006303" y="2719990"/>
              <a:ext cx="3283974" cy="850014"/>
            </a:xfrm>
            <a:prstGeom prst="rect">
              <a:avLst/>
            </a:prstGeom>
            <a:noFill/>
            <a:ln>
              <a:noFill/>
            </a:ln>
          </p:spPr>
          <p:txBody>
            <a:bodyPr anchorCtr="0" anchor="t" bIns="22850" lIns="34275" spcFirstLastPara="1" rIns="34275" wrap="square" tIns="22850">
              <a:noAutofit/>
            </a:bodyPr>
            <a:lstStyle/>
            <a:p>
              <a:pPr indent="0" lvl="0" marL="0" marR="0" rtl="0" algn="l">
                <a:lnSpc>
                  <a:spcPct val="90000"/>
                </a:lnSpc>
                <a:spcBef>
                  <a:spcPts val="0"/>
                </a:spcBef>
                <a:spcAft>
                  <a:spcPts val="0"/>
                </a:spcAft>
                <a:buNone/>
              </a:pPr>
              <a:r>
                <a:rPr b="0" i="0" lang="en-US" sz="1800" u="none" cap="none" strike="noStrike">
                  <a:solidFill>
                    <a:srgbClr val="FF0000"/>
                  </a:solidFill>
                  <a:latin typeface="Arial"/>
                  <a:ea typeface="Arial"/>
                  <a:cs typeface="Arial"/>
                  <a:sym typeface="Arial"/>
                </a:rPr>
                <a:t>ESSENTIAL WHORLS</a:t>
              </a:r>
              <a:endParaRPr b="0" i="0" sz="1800" u="none" cap="none" strike="noStrike">
                <a:solidFill>
                  <a:srgbClr val="FF0000"/>
                </a:solidFill>
                <a:latin typeface="Arial"/>
                <a:ea typeface="Arial"/>
                <a:cs typeface="Arial"/>
                <a:sym typeface="Arial"/>
              </a:endParaRPr>
            </a:p>
            <a:p>
              <a:pPr indent="-114300" lvl="1" marL="114300" marR="0" rtl="0" algn="l">
                <a:lnSpc>
                  <a:spcPct val="90000"/>
                </a:lnSpc>
                <a:spcBef>
                  <a:spcPts val="63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ANDROCIUM</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GYNOECIUM</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rot="10800000">
              <a:off x="4346809" y="879698"/>
              <a:ext cx="406813" cy="134099"/>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txBox="1"/>
            <p:nvPr/>
          </p:nvSpPr>
          <p:spPr>
            <a:xfrm rot="10800000">
              <a:off x="4350737" y="883626"/>
              <a:ext cx="398957" cy="126243"/>
            </a:xfrm>
            <a:prstGeom prst="rect">
              <a:avLst/>
            </a:prstGeom>
            <a:noFill/>
            <a:ln>
              <a:noFill/>
            </a:ln>
          </p:spPr>
          <p:txBody>
            <a:bodyPr anchorCtr="0" anchor="ctr" bIns="10150" lIns="15225" spcFirstLastPara="1" rIns="15225" wrap="square" tIns="10150">
              <a:noAutofit/>
            </a:bodyPr>
            <a:lstStyle/>
            <a:p>
              <a:pPr indent="0" lvl="0" marL="0" marR="0" rtl="0" algn="ctr">
                <a:lnSpc>
                  <a:spcPct val="90000"/>
                </a:lnSpc>
                <a:spcBef>
                  <a:spcPts val="0"/>
                </a:spcBef>
                <a:spcAft>
                  <a:spcPts val="0"/>
                </a:spcAft>
                <a:buNone/>
              </a:pPr>
              <a:r>
                <a:t/>
              </a:r>
              <a:endParaRPr b="0" i="0" sz="800" u="none" cap="none" strike="noStrike">
                <a:solidFill>
                  <a:schemeClr val="dk1"/>
                </a:solidFill>
                <a:latin typeface="Arial"/>
                <a:ea typeface="Arial"/>
                <a:cs typeface="Arial"/>
                <a:sym typeface="Arial"/>
              </a:endParaRPr>
            </a:p>
          </p:txBody>
        </p:sp>
        <p:sp>
          <p:nvSpPr>
            <p:cNvPr id="76" name="Google Shape;76;p2"/>
            <p:cNvSpPr/>
            <p:nvPr/>
          </p:nvSpPr>
          <p:spPr>
            <a:xfrm rot="10800000">
              <a:off x="233243" y="972697"/>
              <a:ext cx="278281" cy="101251"/>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txBox="1"/>
            <p:nvPr/>
          </p:nvSpPr>
          <p:spPr>
            <a:xfrm rot="10800000">
              <a:off x="236209" y="975663"/>
              <a:ext cx="272349" cy="95319"/>
            </a:xfrm>
            <a:prstGeom prst="rect">
              <a:avLst/>
            </a:prstGeom>
            <a:noFill/>
            <a:ln>
              <a:noFill/>
            </a:ln>
          </p:spPr>
          <p:txBody>
            <a:bodyPr anchorCtr="0" anchor="ctr" bIns="7600" lIns="11425" spcFirstLastPara="1" rIns="11425" wrap="square" tIns="7600">
              <a:noAutofit/>
            </a:bodyPr>
            <a:lstStyle/>
            <a:p>
              <a:pPr indent="0" lvl="0" marL="0" marR="0" rtl="0" algn="ctr">
                <a:lnSpc>
                  <a:spcPct val="90000"/>
                </a:lnSpc>
                <a:spcBef>
                  <a:spcPts val="0"/>
                </a:spcBef>
                <a:spcAft>
                  <a:spcPts val="0"/>
                </a:spcAft>
                <a:buNone/>
              </a:pPr>
              <a:r>
                <a:t/>
              </a:r>
              <a:endParaRPr b="0" i="0" sz="600" u="none" cap="none" strike="noStrike">
                <a:solidFill>
                  <a:schemeClr val="dk1"/>
                </a:solidFill>
                <a:latin typeface="Arial"/>
                <a:ea typeface="Arial"/>
                <a:cs typeface="Arial"/>
                <a:sym typeface="Arial"/>
              </a:endParaRPr>
            </a:p>
          </p:txBody>
        </p:sp>
        <p:sp>
          <p:nvSpPr>
            <p:cNvPr id="78" name="Google Shape;78;p2"/>
            <p:cNvSpPr/>
            <p:nvPr/>
          </p:nvSpPr>
          <p:spPr>
            <a:xfrm>
              <a:off x="2101327" y="1456824"/>
              <a:ext cx="802366" cy="151962"/>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txBox="1"/>
            <p:nvPr/>
          </p:nvSpPr>
          <p:spPr>
            <a:xfrm>
              <a:off x="2105778" y="1461275"/>
              <a:ext cx="793464" cy="143060"/>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t/>
              </a:r>
              <a:endParaRPr b="0" i="0" sz="900" u="none" cap="none" strike="noStrik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200">
                <a:solidFill>
                  <a:srgbClr val="FF0000"/>
                </a:solidFill>
                <a:latin typeface="Roboto"/>
                <a:ea typeface="Roboto"/>
                <a:cs typeface="Roboto"/>
                <a:sym typeface="Roboto"/>
              </a:rPr>
              <a:t>Parts of a Flower</a:t>
            </a:r>
            <a:br>
              <a:rPr lang="en-US">
                <a:solidFill>
                  <a:srgbClr val="813588"/>
                </a:solidFill>
                <a:latin typeface="Roboto"/>
                <a:ea typeface="Roboto"/>
                <a:cs typeface="Roboto"/>
                <a:sym typeface="Roboto"/>
              </a:rPr>
            </a:br>
            <a:endParaRPr/>
          </a:p>
        </p:txBody>
      </p:sp>
      <p:sp>
        <p:nvSpPr>
          <p:cNvPr id="85" name="Google Shape;8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p:txBody>
      </p:sp>
      <p:pic>
        <p:nvPicPr>
          <p:cNvPr id="86" name="Google Shape;86;p3"/>
          <p:cNvPicPr preferRelativeResize="0"/>
          <p:nvPr/>
        </p:nvPicPr>
        <p:blipFill rotWithShape="1">
          <a:blip r:embed="rId3">
            <a:alphaModFix/>
          </a:blip>
          <a:srcRect b="0" l="0" r="0" t="0"/>
          <a:stretch/>
        </p:blipFill>
        <p:spPr>
          <a:xfrm>
            <a:off x="6828748" y="3628652"/>
            <a:ext cx="1578401" cy="783575"/>
          </a:xfrm>
          <a:prstGeom prst="rect">
            <a:avLst/>
          </a:prstGeom>
          <a:noFill/>
          <a:ln>
            <a:noFill/>
          </a:ln>
        </p:spPr>
      </p:pic>
      <p:pic>
        <p:nvPicPr>
          <p:cNvPr id="87" name="Google Shape;87;p3"/>
          <p:cNvPicPr preferRelativeResize="0"/>
          <p:nvPr/>
        </p:nvPicPr>
        <p:blipFill rotWithShape="1">
          <a:blip r:embed="rId4">
            <a:alphaModFix/>
          </a:blip>
          <a:srcRect b="0" l="0" r="0" t="0"/>
          <a:stretch/>
        </p:blipFill>
        <p:spPr>
          <a:xfrm>
            <a:off x="-121298" y="-205273"/>
            <a:ext cx="9265297" cy="5094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2800"/>
              <a:buNone/>
            </a:pPr>
            <a:r>
              <a:rPr b="1" lang="en-US" sz="2000">
                <a:latin typeface="Calibri"/>
                <a:ea typeface="Calibri"/>
                <a:cs typeface="Calibri"/>
                <a:sym typeface="Calibri"/>
              </a:rPr>
              <a:t>TYPES OF FLOWER</a:t>
            </a:r>
            <a:endParaRPr b="1" sz="2000">
              <a:latin typeface="Calibri"/>
              <a:ea typeface="Calibri"/>
              <a:cs typeface="Calibri"/>
              <a:sym typeface="Calibri"/>
            </a:endParaRPr>
          </a:p>
        </p:txBody>
      </p:sp>
      <p:sp>
        <p:nvSpPr>
          <p:cNvPr id="93" name="Google Shape;93;p4"/>
          <p:cNvSpPr txBox="1"/>
          <p:nvPr>
            <p:ph idx="1" type="body"/>
          </p:nvPr>
        </p:nvSpPr>
        <p:spPr>
          <a:xfrm>
            <a:off x="349023" y="793102"/>
            <a:ext cx="8520600" cy="339321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en-US">
                <a:solidFill>
                  <a:srgbClr val="FF0000"/>
                </a:solidFill>
                <a:latin typeface="Arial"/>
                <a:ea typeface="Arial"/>
                <a:cs typeface="Arial"/>
                <a:sym typeface="Arial"/>
              </a:rPr>
              <a:t>Unisexual flowers</a:t>
            </a:r>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The flowers which contain only the male or female reproductive organs are called unisexual flowers. They are called incomplete flowers. To reproduce they undergo cross-pollination.</a:t>
            </a:r>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They do not have both stamen and carpels.</a:t>
            </a:r>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Examples: Papaya, White mulberry and Watermelon.</a:t>
            </a:r>
            <a:endParaRPr/>
          </a:p>
          <a:p>
            <a:pPr indent="0" lvl="0" marL="114300" rtl="0" algn="l">
              <a:lnSpc>
                <a:spcPct val="115000"/>
              </a:lnSpc>
              <a:spcBef>
                <a:spcPts val="0"/>
              </a:spcBef>
              <a:spcAft>
                <a:spcPts val="0"/>
              </a:spcAft>
              <a:buSzPts val="1800"/>
              <a:buNone/>
            </a:pPr>
            <a:r>
              <a:rPr b="1" lang="en-US">
                <a:solidFill>
                  <a:srgbClr val="FF0000"/>
                </a:solidFill>
                <a:latin typeface="Arial"/>
                <a:ea typeface="Arial"/>
                <a:cs typeface="Arial"/>
                <a:sym typeface="Arial"/>
              </a:rPr>
              <a:t>Bisexual flowers</a:t>
            </a:r>
            <a:endParaRPr>
              <a:solidFill>
                <a:srgbClr val="FF000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The flowers which contain both male and female reproductive organs are known as full or bisexual flowers.</a:t>
            </a:r>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They will self-pollinate themselves.</a:t>
            </a:r>
            <a:endParaRPr/>
          </a:p>
          <a:p>
            <a:pPr indent="0" lvl="0" marL="114300" rtl="0" algn="l">
              <a:lnSpc>
                <a:spcPct val="115000"/>
              </a:lnSpc>
              <a:spcBef>
                <a:spcPts val="0"/>
              </a:spcBef>
              <a:spcAft>
                <a:spcPts val="0"/>
              </a:spcAft>
              <a:buSzPts val="1800"/>
              <a:buNone/>
            </a:pPr>
            <a:r>
              <a:rPr lang="en-US">
                <a:solidFill>
                  <a:srgbClr val="333333"/>
                </a:solidFill>
                <a:latin typeface="Arial"/>
                <a:ea typeface="Arial"/>
                <a:cs typeface="Arial"/>
                <a:sym typeface="Arial"/>
              </a:rPr>
              <a:t>Examples: Tulip, Sunflower and Lily.</a:t>
            </a:r>
            <a:endParaRPr/>
          </a:p>
          <a:p>
            <a:pPr indent="0" lvl="0" marL="114300" rtl="0" algn="l">
              <a:lnSpc>
                <a:spcPct val="115000"/>
              </a:lnSpc>
              <a:spcBef>
                <a:spcPts val="0"/>
              </a:spcBef>
              <a:spcAft>
                <a:spcPts val="0"/>
              </a:spcAft>
              <a:buSzPts val="1800"/>
              <a:buNone/>
            </a:pPr>
            <a:r>
              <a:t/>
            </a:r>
            <a:endParaRPr>
              <a:latin typeface="Arial"/>
              <a:ea typeface="Arial"/>
              <a:cs typeface="Arial"/>
              <a:sym typeface="Arial"/>
            </a:endParaRPr>
          </a:p>
        </p:txBody>
      </p:sp>
      <p:pic>
        <p:nvPicPr>
          <p:cNvPr id="94" name="Google Shape;94;p4"/>
          <p:cNvPicPr preferRelativeResize="0"/>
          <p:nvPr/>
        </p:nvPicPr>
        <p:blipFill rotWithShape="1">
          <a:blip r:embed="rId3">
            <a:alphaModFix/>
          </a:blip>
          <a:srcRect b="0" l="0" r="0" t="0"/>
          <a:stretch/>
        </p:blipFill>
        <p:spPr>
          <a:xfrm>
            <a:off x="6614144" y="3637983"/>
            <a:ext cx="1578401" cy="78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00" name="Google Shape;10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sz="1400">
                <a:solidFill>
                  <a:srgbClr val="333333"/>
                </a:solidFill>
                <a:latin typeface="Arial"/>
                <a:ea typeface="Arial"/>
                <a:cs typeface="Arial"/>
                <a:sym typeface="Arial"/>
              </a:rPr>
              <a:t>Complete flowers</a:t>
            </a:r>
            <a:r>
              <a:rPr lang="en-US" sz="1400">
                <a:solidFill>
                  <a:srgbClr val="333333"/>
                </a:solidFill>
                <a:latin typeface="Arial"/>
                <a:ea typeface="Arial"/>
                <a:cs typeface="Arial"/>
                <a:sym typeface="Arial"/>
              </a:rPr>
              <a:t> have sepals, petals, pistils and stamens on each flower, as in the drawing above:</a:t>
            </a:r>
            <a:endParaRPr/>
          </a:p>
          <a:p>
            <a:pPr indent="-285750" lvl="1" marL="742950" rtl="0" algn="l">
              <a:lnSpc>
                <a:spcPct val="115000"/>
              </a:lnSpc>
              <a:spcBef>
                <a:spcPts val="1600"/>
              </a:spcBef>
              <a:spcAft>
                <a:spcPts val="0"/>
              </a:spcAft>
              <a:buSzPts val="1400"/>
              <a:buChar char="○"/>
            </a:pPr>
            <a:r>
              <a:rPr lang="en-US">
                <a:solidFill>
                  <a:srgbClr val="333333"/>
                </a:solidFill>
                <a:latin typeface="Arial"/>
                <a:ea typeface="Arial"/>
                <a:cs typeface="Arial"/>
                <a:sym typeface="Arial"/>
              </a:rPr>
              <a:t>Both male and female reproductive parts</a:t>
            </a:r>
            <a:endParaRPr/>
          </a:p>
          <a:p>
            <a:pPr indent="-285750" lvl="1" marL="742950" rtl="0" algn="l">
              <a:lnSpc>
                <a:spcPct val="115000"/>
              </a:lnSpc>
              <a:spcBef>
                <a:spcPts val="1600"/>
              </a:spcBef>
              <a:spcAft>
                <a:spcPts val="0"/>
              </a:spcAft>
              <a:buSzPts val="1400"/>
              <a:buChar char="○"/>
            </a:pPr>
            <a:r>
              <a:rPr lang="en-US">
                <a:solidFill>
                  <a:srgbClr val="333333"/>
                </a:solidFill>
                <a:latin typeface="Arial"/>
                <a:ea typeface="Arial"/>
                <a:cs typeface="Arial"/>
                <a:sym typeface="Arial"/>
              </a:rPr>
              <a:t>Sepals protect the flower buds during development</a:t>
            </a:r>
            <a:endParaRPr/>
          </a:p>
          <a:p>
            <a:pPr indent="-285750" lvl="1" marL="742950" rtl="0" algn="l">
              <a:lnSpc>
                <a:spcPct val="115000"/>
              </a:lnSpc>
              <a:spcBef>
                <a:spcPts val="1600"/>
              </a:spcBef>
              <a:spcAft>
                <a:spcPts val="0"/>
              </a:spcAft>
              <a:buSzPts val="1400"/>
              <a:buChar char="○"/>
            </a:pPr>
            <a:r>
              <a:rPr lang="en-US">
                <a:solidFill>
                  <a:srgbClr val="333333"/>
                </a:solidFill>
                <a:latin typeface="Arial"/>
                <a:ea typeface="Arial"/>
                <a:cs typeface="Arial"/>
                <a:sym typeface="Arial"/>
              </a:rPr>
              <a:t>Petals lure pollinators to the flower to promote pollination</a:t>
            </a:r>
            <a:endParaRPr/>
          </a:p>
          <a:p>
            <a:pPr indent="-342900" lvl="0" marL="457200" rtl="0" algn="l">
              <a:lnSpc>
                <a:spcPct val="115000"/>
              </a:lnSpc>
              <a:spcBef>
                <a:spcPts val="0"/>
              </a:spcBef>
              <a:spcAft>
                <a:spcPts val="0"/>
              </a:spcAft>
              <a:buSzPts val="1800"/>
              <a:buChar char="●"/>
            </a:pPr>
            <a:r>
              <a:rPr b="1" lang="en-US" sz="1400">
                <a:solidFill>
                  <a:srgbClr val="333333"/>
                </a:solidFill>
                <a:latin typeface="Arial"/>
                <a:ea typeface="Arial"/>
                <a:cs typeface="Arial"/>
                <a:sym typeface="Arial"/>
              </a:rPr>
              <a:t>Incomplete flowers</a:t>
            </a:r>
            <a:r>
              <a:rPr lang="en-US" sz="1400">
                <a:solidFill>
                  <a:srgbClr val="333333"/>
                </a:solidFill>
                <a:latin typeface="Arial"/>
                <a:ea typeface="Arial"/>
                <a:cs typeface="Arial"/>
                <a:sym typeface="Arial"/>
              </a:rPr>
              <a:t> are missing one or more of those features</a:t>
            </a:r>
            <a:endParaRPr/>
          </a:p>
          <a:p>
            <a:pPr indent="-342900" lvl="0" marL="457200" rtl="0" algn="l">
              <a:lnSpc>
                <a:spcPct val="115000"/>
              </a:lnSpc>
              <a:spcBef>
                <a:spcPts val="0"/>
              </a:spcBef>
              <a:spcAft>
                <a:spcPts val="0"/>
              </a:spcAft>
              <a:buSzPts val="1800"/>
              <a:buChar char="●"/>
            </a:pPr>
            <a:r>
              <a:rPr b="1" lang="en-US" sz="1400">
                <a:solidFill>
                  <a:srgbClr val="333333"/>
                </a:solidFill>
                <a:latin typeface="Arial"/>
                <a:ea typeface="Arial"/>
                <a:cs typeface="Arial"/>
                <a:sym typeface="Arial"/>
              </a:rPr>
              <a:t>Perfect/imperfect</a:t>
            </a:r>
            <a:r>
              <a:rPr lang="en-US" sz="1400">
                <a:solidFill>
                  <a:srgbClr val="333333"/>
                </a:solidFill>
                <a:latin typeface="Arial"/>
                <a:ea typeface="Arial"/>
                <a:cs typeface="Arial"/>
                <a:sym typeface="Arial"/>
              </a:rPr>
              <a:t> flowers refer only to the </a:t>
            </a:r>
            <a:r>
              <a:rPr b="1" lang="en-US" sz="1400">
                <a:solidFill>
                  <a:srgbClr val="333333"/>
                </a:solidFill>
                <a:latin typeface="Arial"/>
                <a:ea typeface="Arial"/>
                <a:cs typeface="Arial"/>
                <a:sym typeface="Arial"/>
              </a:rPr>
              <a:t>sexual</a:t>
            </a:r>
            <a:r>
              <a:rPr lang="en-US" sz="1400">
                <a:solidFill>
                  <a:srgbClr val="333333"/>
                </a:solidFill>
                <a:latin typeface="Arial"/>
                <a:ea typeface="Arial"/>
                <a:cs typeface="Arial"/>
                <a:sym typeface="Arial"/>
              </a:rPr>
              <a:t> flower parts:</a:t>
            </a:r>
            <a:endParaRPr/>
          </a:p>
          <a:p>
            <a:pPr indent="-342900" lvl="0" marL="457200" rtl="0" algn="l">
              <a:lnSpc>
                <a:spcPct val="115000"/>
              </a:lnSpc>
              <a:spcBef>
                <a:spcPts val="0"/>
              </a:spcBef>
              <a:spcAft>
                <a:spcPts val="0"/>
              </a:spcAft>
              <a:buSzPts val="1800"/>
              <a:buChar char="●"/>
            </a:pPr>
            <a:r>
              <a:rPr b="1" lang="en-US" sz="1400">
                <a:solidFill>
                  <a:srgbClr val="333333"/>
                </a:solidFill>
                <a:latin typeface="Arial"/>
                <a:ea typeface="Arial"/>
                <a:cs typeface="Arial"/>
                <a:sym typeface="Arial"/>
              </a:rPr>
              <a:t>Perfect flowe</a:t>
            </a:r>
            <a:r>
              <a:rPr lang="en-US" sz="1400">
                <a:solidFill>
                  <a:srgbClr val="333333"/>
                </a:solidFill>
                <a:latin typeface="Arial"/>
                <a:ea typeface="Arial"/>
                <a:cs typeface="Arial"/>
                <a:sym typeface="Arial"/>
              </a:rPr>
              <a:t>rs have both male (staminate) and female (pistillate) parts on the same flower. </a:t>
            </a:r>
            <a:endParaRPr/>
          </a:p>
          <a:p>
            <a:pPr indent="-342900" lvl="0" marL="457200" rtl="0" algn="l">
              <a:lnSpc>
                <a:spcPct val="115000"/>
              </a:lnSpc>
              <a:spcBef>
                <a:spcPts val="0"/>
              </a:spcBef>
              <a:spcAft>
                <a:spcPts val="0"/>
              </a:spcAft>
              <a:buSzPts val="1800"/>
              <a:buChar char="●"/>
            </a:pPr>
            <a:r>
              <a:rPr b="1" lang="en-US" sz="1400">
                <a:solidFill>
                  <a:srgbClr val="333333"/>
                </a:solidFill>
                <a:latin typeface="Arial"/>
                <a:ea typeface="Arial"/>
                <a:cs typeface="Arial"/>
                <a:sym typeface="Arial"/>
              </a:rPr>
              <a:t>Imperfect flowers</a:t>
            </a:r>
            <a:r>
              <a:rPr lang="en-US" sz="1400">
                <a:solidFill>
                  <a:srgbClr val="333333"/>
                </a:solidFill>
                <a:latin typeface="Arial"/>
                <a:ea typeface="Arial"/>
                <a:cs typeface="Arial"/>
                <a:sym typeface="Arial"/>
              </a:rPr>
              <a:t> are missing one set of reproductive parts</a:t>
            </a:r>
            <a:endParaRPr/>
          </a:p>
          <a:p>
            <a:pPr indent="0" lvl="0" marL="114300" rtl="0" algn="l">
              <a:lnSpc>
                <a:spcPct val="115000"/>
              </a:lnSpc>
              <a:spcBef>
                <a:spcPts val="0"/>
              </a:spcBef>
              <a:spcAft>
                <a:spcPts val="0"/>
              </a:spcAft>
              <a:buSzPts val="1800"/>
              <a:buNone/>
            </a:pP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ctrTitle"/>
          </p:nvPr>
        </p:nvSpPr>
        <p:spPr>
          <a:xfrm>
            <a:off x="452628" y="201009"/>
            <a:ext cx="5798881" cy="610753"/>
          </a:xfrm>
          <a:prstGeom prst="rect">
            <a:avLst/>
          </a:prstGeom>
          <a:noFill/>
          <a:ln>
            <a:noFill/>
          </a:ln>
        </p:spPr>
        <p:txBody>
          <a:bodyPr anchorCtr="0" anchor="b" bIns="91425" lIns="91425" spcFirstLastPara="1" rIns="91425" wrap="square" tIns="91425">
            <a:noAutofit/>
          </a:bodyPr>
          <a:lstStyle/>
          <a:p>
            <a:pPr indent="0" lvl="0" marL="114300" rtl="0" algn="ctr">
              <a:lnSpc>
                <a:spcPct val="100000"/>
              </a:lnSpc>
              <a:spcBef>
                <a:spcPts val="0"/>
              </a:spcBef>
              <a:spcAft>
                <a:spcPts val="0"/>
              </a:spcAft>
              <a:buSzPts val="5200"/>
              <a:buNone/>
            </a:pPr>
            <a:r>
              <a:rPr b="1" lang="en-US" sz="2000">
                <a:solidFill>
                  <a:srgbClr val="FF0000"/>
                </a:solidFill>
                <a:latin typeface="Arial"/>
                <a:ea typeface="Arial"/>
                <a:cs typeface="Arial"/>
                <a:sym typeface="Arial"/>
              </a:rPr>
              <a:t>FUNCTIONS OF FLOWER</a:t>
            </a:r>
            <a:br>
              <a:rPr lang="en-US" sz="1600">
                <a:solidFill>
                  <a:srgbClr val="333333"/>
                </a:solidFill>
                <a:latin typeface="Arial"/>
                <a:ea typeface="Arial"/>
                <a:cs typeface="Arial"/>
                <a:sym typeface="Arial"/>
              </a:rPr>
            </a:br>
            <a:endParaRPr b="1" sz="1600">
              <a:latin typeface="Arial"/>
              <a:ea typeface="Arial"/>
              <a:cs typeface="Arial"/>
              <a:sym typeface="Arial"/>
            </a:endParaRPr>
          </a:p>
        </p:txBody>
      </p:sp>
      <p:sp>
        <p:nvSpPr>
          <p:cNvPr id="106" name="Google Shape;106;p6"/>
          <p:cNvSpPr txBox="1"/>
          <p:nvPr>
            <p:ph idx="1" type="subTitle"/>
          </p:nvPr>
        </p:nvSpPr>
        <p:spPr>
          <a:xfrm>
            <a:off x="503853" y="634482"/>
            <a:ext cx="8035500" cy="3755115"/>
          </a:xfrm>
          <a:prstGeom prst="rect">
            <a:avLst/>
          </a:prstGeom>
          <a:noFill/>
          <a:ln>
            <a:noFill/>
          </a:ln>
        </p:spPr>
        <p:txBody>
          <a:bodyPr anchorCtr="0" anchor="t" bIns="91425" lIns="91425" spcFirstLastPara="1" rIns="91425" wrap="square" tIns="91425">
            <a:normAutofit fontScale="70000" lnSpcReduction="20000"/>
          </a:bodyPr>
          <a:lstStyle/>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Gametophytes develop in the flowers.</a:t>
            </a:r>
            <a:endParaRPr/>
          </a:p>
          <a:p>
            <a:pPr indent="-336550" lvl="0" marL="628650" rtl="0" algn="l">
              <a:lnSpc>
                <a:spcPct val="100000"/>
              </a:lnSpc>
              <a:spcBef>
                <a:spcPts val="0"/>
              </a:spcBef>
              <a:spcAft>
                <a:spcPts val="0"/>
              </a:spcAft>
              <a:buSzPct val="153846"/>
              <a:buFont typeface="Arial"/>
              <a:buNone/>
            </a:pPr>
            <a:r>
              <a:t/>
            </a:r>
            <a:endParaRPr sz="2600">
              <a:solidFill>
                <a:srgbClr val="333333"/>
              </a:solidFill>
              <a:latin typeface="Arial"/>
              <a:ea typeface="Arial"/>
              <a:cs typeface="Arial"/>
              <a:sym typeface="Arial"/>
            </a:endParaRPr>
          </a:p>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The flowers can produce diaspores without fertilization.</a:t>
            </a:r>
            <a:endParaRPr/>
          </a:p>
          <a:p>
            <a:pPr indent="-336550" lvl="0" marL="628650" rtl="0" algn="l">
              <a:lnSpc>
                <a:spcPct val="100000"/>
              </a:lnSpc>
              <a:spcBef>
                <a:spcPts val="0"/>
              </a:spcBef>
              <a:spcAft>
                <a:spcPts val="0"/>
              </a:spcAft>
              <a:buSzPct val="153846"/>
              <a:buFont typeface="Arial"/>
              <a:buNone/>
            </a:pPr>
            <a:r>
              <a:t/>
            </a:r>
            <a:endParaRPr sz="2600">
              <a:solidFill>
                <a:srgbClr val="333333"/>
              </a:solidFill>
              <a:latin typeface="Arial"/>
              <a:ea typeface="Arial"/>
              <a:cs typeface="Arial"/>
              <a:sym typeface="Arial"/>
            </a:endParaRPr>
          </a:p>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After fertilization, the ovary of the flower develops into a fruit containing a seed.</a:t>
            </a:r>
            <a:endParaRPr/>
          </a:p>
          <a:p>
            <a:pPr indent="-336550" lvl="0" marL="628650" rtl="0" algn="l">
              <a:lnSpc>
                <a:spcPct val="100000"/>
              </a:lnSpc>
              <a:spcBef>
                <a:spcPts val="0"/>
              </a:spcBef>
              <a:spcAft>
                <a:spcPts val="0"/>
              </a:spcAft>
              <a:buSzPct val="153846"/>
              <a:buFont typeface="Arial"/>
              <a:buNone/>
            </a:pPr>
            <a:r>
              <a:t/>
            </a:r>
            <a:endParaRPr sz="2600">
              <a:solidFill>
                <a:srgbClr val="333333"/>
              </a:solidFill>
              <a:latin typeface="Arial"/>
              <a:ea typeface="Arial"/>
              <a:cs typeface="Arial"/>
              <a:sym typeface="Arial"/>
            </a:endParaRPr>
          </a:p>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The most important function of flowers is reproduction. They help in the union of male and female gametes.</a:t>
            </a:r>
            <a:endParaRPr/>
          </a:p>
          <a:p>
            <a:pPr indent="-336550" lvl="0" marL="628650" rtl="0" algn="l">
              <a:lnSpc>
                <a:spcPct val="100000"/>
              </a:lnSpc>
              <a:spcBef>
                <a:spcPts val="0"/>
              </a:spcBef>
              <a:spcAft>
                <a:spcPts val="0"/>
              </a:spcAft>
              <a:buSzPct val="153846"/>
              <a:buFont typeface="Arial"/>
              <a:buNone/>
            </a:pPr>
            <a:r>
              <a:t/>
            </a:r>
            <a:endParaRPr sz="2600">
              <a:solidFill>
                <a:srgbClr val="333333"/>
              </a:solidFill>
              <a:latin typeface="Arial"/>
              <a:ea typeface="Arial"/>
              <a:cs typeface="Arial"/>
              <a:sym typeface="Arial"/>
            </a:endParaRPr>
          </a:p>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Flowers provide nectar to certain birds and insects, which in turn help in the transfer of pollen from one flower to the other.</a:t>
            </a:r>
            <a:endParaRPr/>
          </a:p>
          <a:p>
            <a:pPr indent="-336550" lvl="0" marL="628650" rtl="0" algn="l">
              <a:lnSpc>
                <a:spcPct val="100000"/>
              </a:lnSpc>
              <a:spcBef>
                <a:spcPts val="0"/>
              </a:spcBef>
              <a:spcAft>
                <a:spcPts val="0"/>
              </a:spcAft>
              <a:buSzPct val="153846"/>
              <a:buFont typeface="Arial"/>
              <a:buNone/>
            </a:pPr>
            <a:r>
              <a:t/>
            </a:r>
            <a:endParaRPr sz="2600">
              <a:solidFill>
                <a:srgbClr val="333333"/>
              </a:solidFill>
              <a:latin typeface="Arial"/>
              <a:ea typeface="Arial"/>
              <a:cs typeface="Arial"/>
              <a:sym typeface="Arial"/>
            </a:endParaRPr>
          </a:p>
          <a:p>
            <a:pPr indent="-514350" lvl="0" marL="628650" rtl="0" algn="l">
              <a:lnSpc>
                <a:spcPct val="100000"/>
              </a:lnSpc>
              <a:spcBef>
                <a:spcPts val="0"/>
              </a:spcBef>
              <a:spcAft>
                <a:spcPts val="0"/>
              </a:spcAft>
              <a:buSzPct val="153846"/>
              <a:buFont typeface="Arial"/>
              <a:buAutoNum type="arabicPeriod"/>
            </a:pPr>
            <a:r>
              <a:rPr lang="en-US" sz="2600">
                <a:solidFill>
                  <a:srgbClr val="333333"/>
                </a:solidFill>
                <a:latin typeface="Arial"/>
                <a:ea typeface="Arial"/>
                <a:cs typeface="Arial"/>
                <a:sym typeface="Arial"/>
              </a:rPr>
              <a:t>Flowers may promote selfing, i.e., the union of sperms and eggs from the same flower, or cross-fertilization, i.e., the union of sperms and eggs from different flowers.</a:t>
            </a:r>
            <a:endParaRPr/>
          </a:p>
          <a:p>
            <a:pPr indent="-279400" lvl="0" marL="571500" rtl="0" algn="ctr">
              <a:lnSpc>
                <a:spcPct val="100000"/>
              </a:lnSpc>
              <a:spcBef>
                <a:spcPts val="0"/>
              </a:spcBef>
              <a:spcAft>
                <a:spcPts val="0"/>
              </a:spcAft>
              <a:buSzPct val="142857"/>
              <a:buFont typeface="Arial"/>
              <a:buNone/>
            </a:pPr>
            <a:r>
              <a:t/>
            </a:r>
            <a:endParaRPr/>
          </a:p>
        </p:txBody>
      </p:sp>
      <p:pic>
        <p:nvPicPr>
          <p:cNvPr id="107" name="Google Shape;107;p6"/>
          <p:cNvPicPr preferRelativeResize="0"/>
          <p:nvPr/>
        </p:nvPicPr>
        <p:blipFill rotWithShape="1">
          <a:blip r:embed="rId3">
            <a:alphaModFix/>
          </a:blip>
          <a:srcRect b="0" l="0" r="0" t="0"/>
          <a:stretch/>
        </p:blipFill>
        <p:spPr>
          <a:xfrm>
            <a:off x="7304610" y="4235143"/>
            <a:ext cx="1578401" cy="78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2800"/>
              <a:buNone/>
            </a:pPr>
            <a:r>
              <a:rPr b="1" lang="en-US">
                <a:solidFill>
                  <a:srgbClr val="FF0000"/>
                </a:solidFill>
              </a:rPr>
              <a:t>Pollination in Plants</a:t>
            </a:r>
            <a:br>
              <a:rPr lang="en-US" sz="1600">
                <a:solidFill>
                  <a:srgbClr val="813588"/>
                </a:solidFill>
              </a:rPr>
            </a:br>
            <a:endParaRPr/>
          </a:p>
        </p:txBody>
      </p:sp>
      <p:sp>
        <p:nvSpPr>
          <p:cNvPr id="113" name="Google Shape;11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just">
              <a:lnSpc>
                <a:spcPct val="115000"/>
              </a:lnSpc>
              <a:spcBef>
                <a:spcPts val="0"/>
              </a:spcBef>
              <a:spcAft>
                <a:spcPts val="0"/>
              </a:spcAft>
              <a:buSzPts val="1800"/>
              <a:buNone/>
            </a:pPr>
            <a:r>
              <a:rPr lang="en-US" sz="1600">
                <a:solidFill>
                  <a:srgbClr val="333333"/>
                </a:solidFill>
                <a:latin typeface="Arial"/>
                <a:ea typeface="Arial"/>
                <a:cs typeface="Arial"/>
                <a:sym typeface="Arial"/>
              </a:rPr>
              <a:t>Reproduction is the </a:t>
            </a:r>
            <a:r>
              <a:rPr lang="en-US" sz="1600" u="sng">
                <a:solidFill>
                  <a:srgbClr val="73AD21"/>
                </a:solidFill>
                <a:latin typeface="Arial"/>
                <a:ea typeface="Arial"/>
                <a:cs typeface="Arial"/>
                <a:sym typeface="Arial"/>
                <a:hlinkClick r:id="rId3">
                  <a:extLst>
                    <a:ext uri="{A12FA001-AC4F-418D-AE19-62706E023703}">
                      <ahyp:hlinkClr val="tx"/>
                    </a:ext>
                  </a:extLst>
                </a:hlinkClick>
              </a:rPr>
              <a:t>life process</a:t>
            </a:r>
            <a:r>
              <a:rPr lang="en-US" sz="1600">
                <a:solidFill>
                  <a:srgbClr val="333333"/>
                </a:solidFill>
                <a:latin typeface="Arial"/>
                <a:ea typeface="Arial"/>
                <a:cs typeface="Arial"/>
                <a:sym typeface="Arial"/>
              </a:rPr>
              <a:t> which helps an organism to procreate its own offspring. There are a lot of events involved in this. In plants, pollination is one among them. Pollination can be defined as the pre-fertilization event or process where pollen grains from anther are transferred to the stigma of a flower.</a:t>
            </a:r>
            <a:endParaRPr/>
          </a:p>
          <a:p>
            <a:pPr indent="0" lvl="0" marL="114300" rtl="0" algn="just">
              <a:lnSpc>
                <a:spcPct val="115000"/>
              </a:lnSpc>
              <a:spcBef>
                <a:spcPts val="0"/>
              </a:spcBef>
              <a:spcAft>
                <a:spcPts val="0"/>
              </a:spcAft>
              <a:buSzPts val="1800"/>
              <a:buNone/>
            </a:pPr>
            <a:r>
              <a:rPr lang="en-US" sz="1600">
                <a:solidFill>
                  <a:srgbClr val="333333"/>
                </a:solidFill>
                <a:latin typeface="Arial"/>
                <a:ea typeface="Arial"/>
                <a:cs typeface="Arial"/>
                <a:sym typeface="Arial"/>
              </a:rPr>
              <a:t>Plants are immobile. Unlike animals, both male gamete and female gamete are immobile. They can’t copulate with each other by themselves. They need a vector for this. Pollination is the process that helps to unite the male and female gametes and thus helps in fertilization. It can be broadly classified into two, cross-pollination and self-pollination and this is achieved with the help of a variety of vectors/agents. For successful pollinations, it must occur between the same species.</a:t>
            </a:r>
            <a:endParaRPr/>
          </a:p>
          <a:p>
            <a:pPr indent="-228600" lvl="0" marL="457200" rtl="0" algn="l">
              <a:lnSpc>
                <a:spcPct val="115000"/>
              </a:lnSpc>
              <a:spcBef>
                <a:spcPts val="0"/>
              </a:spcBef>
              <a:spcAft>
                <a:spcPts val="0"/>
              </a:spcAft>
              <a:buSzPts val="1800"/>
              <a:buNone/>
            </a:pPr>
            <a:r>
              <a:t/>
            </a:r>
            <a:endParaRPr/>
          </a:p>
        </p:txBody>
      </p:sp>
      <p:pic>
        <p:nvPicPr>
          <p:cNvPr id="114" name="Google Shape;114;p7"/>
          <p:cNvPicPr preferRelativeResize="0"/>
          <p:nvPr/>
        </p:nvPicPr>
        <p:blipFill rotWithShape="1">
          <a:blip r:embed="rId4">
            <a:alphaModFix/>
          </a:blip>
          <a:srcRect b="0" l="0" r="0" t="0"/>
          <a:stretch/>
        </p:blipFill>
        <p:spPr>
          <a:xfrm>
            <a:off x="7495009" y="4279544"/>
            <a:ext cx="1579563" cy="78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type="ctrTitle"/>
          </p:nvPr>
        </p:nvSpPr>
        <p:spPr>
          <a:xfrm>
            <a:off x="1866121" y="167952"/>
            <a:ext cx="2705879" cy="522514"/>
          </a:xfrm>
          <a:prstGeom prst="rect">
            <a:avLst/>
          </a:prstGeom>
          <a:noFill/>
          <a:ln>
            <a:noFill/>
          </a:ln>
        </p:spPr>
        <p:txBody>
          <a:bodyPr anchorCtr="0" anchor="b" bIns="91425" lIns="91425" spcFirstLastPara="1" rIns="91425" wrap="square" tIns="91425">
            <a:noAutofit/>
          </a:bodyPr>
          <a:lstStyle/>
          <a:p>
            <a:pPr indent="-342900" lvl="0" marL="457200" rtl="0" algn="ctr">
              <a:lnSpc>
                <a:spcPct val="100000"/>
              </a:lnSpc>
              <a:spcBef>
                <a:spcPts val="0"/>
              </a:spcBef>
              <a:spcAft>
                <a:spcPts val="0"/>
              </a:spcAft>
              <a:buSzPts val="5200"/>
              <a:buNone/>
            </a:pPr>
            <a:r>
              <a:rPr b="1" lang="en-US" sz="2000">
                <a:solidFill>
                  <a:srgbClr val="FF0000"/>
                </a:solidFill>
              </a:rPr>
              <a:t>Pollination</a:t>
            </a:r>
            <a:br>
              <a:rPr b="1" lang="en-US" sz="1400">
                <a:solidFill>
                  <a:srgbClr val="FF0000"/>
                </a:solidFill>
              </a:rPr>
            </a:br>
            <a:endParaRPr b="1" sz="2000">
              <a:latin typeface="Calibri"/>
              <a:ea typeface="Calibri"/>
              <a:cs typeface="Calibri"/>
              <a:sym typeface="Calibri"/>
            </a:endParaRPr>
          </a:p>
        </p:txBody>
      </p:sp>
      <p:sp>
        <p:nvSpPr>
          <p:cNvPr id="120" name="Google Shape;120;p8"/>
          <p:cNvSpPr txBox="1"/>
          <p:nvPr>
            <p:ph idx="1" type="subTitle"/>
          </p:nvPr>
        </p:nvSpPr>
        <p:spPr>
          <a:xfrm>
            <a:off x="373224" y="559836"/>
            <a:ext cx="8528180" cy="463859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lang="en-US" sz="1800">
                <a:solidFill>
                  <a:srgbClr val="FF0000"/>
                </a:solidFill>
                <a:latin typeface="Arial"/>
                <a:ea typeface="Arial"/>
                <a:cs typeface="Arial"/>
                <a:sym typeface="Arial"/>
              </a:rPr>
              <a:t>What Is Pollination?</a:t>
            </a:r>
            <a:endParaRPr/>
          </a:p>
          <a:p>
            <a:pPr indent="-342900" lvl="0" marL="457200" rtl="0" algn="l">
              <a:lnSpc>
                <a:spcPct val="100000"/>
              </a:lnSpc>
              <a:spcBef>
                <a:spcPts val="0"/>
              </a:spcBef>
              <a:spcAft>
                <a:spcPts val="0"/>
              </a:spcAft>
              <a:buSzPts val="2800"/>
              <a:buNone/>
            </a:pPr>
            <a:r>
              <a:rPr lang="en-US" sz="1800">
                <a:solidFill>
                  <a:srgbClr val="333333"/>
                </a:solidFill>
                <a:latin typeface="Arial"/>
                <a:ea typeface="Arial"/>
                <a:cs typeface="Arial"/>
                <a:sym typeface="Arial"/>
              </a:rPr>
              <a:t>Pollination is a biological process in which the pollen grains are transferred from an anther (male part of a flower) to the stigma (female part of a flower). There are two types of pollination:</a:t>
            </a:r>
            <a:endParaRPr/>
          </a:p>
          <a:p>
            <a:pPr indent="-342900" lvl="0" marL="457200" rtl="0" algn="l">
              <a:lnSpc>
                <a:spcPct val="100000"/>
              </a:lnSpc>
              <a:spcBef>
                <a:spcPts val="0"/>
              </a:spcBef>
              <a:spcAft>
                <a:spcPts val="0"/>
              </a:spcAft>
              <a:buSzPts val="2800"/>
              <a:buFont typeface="Arial"/>
              <a:buChar char="•"/>
            </a:pPr>
            <a:r>
              <a:rPr lang="en-US" sz="1800">
                <a:solidFill>
                  <a:srgbClr val="333333"/>
                </a:solidFill>
                <a:latin typeface="Arial"/>
                <a:ea typeface="Arial"/>
                <a:cs typeface="Arial"/>
                <a:sym typeface="Arial"/>
              </a:rPr>
              <a:t>Self-Pollination</a:t>
            </a:r>
            <a:endParaRPr/>
          </a:p>
          <a:p>
            <a:pPr indent="-342900" lvl="0" marL="457200" rtl="0" algn="l">
              <a:lnSpc>
                <a:spcPct val="100000"/>
              </a:lnSpc>
              <a:spcBef>
                <a:spcPts val="0"/>
              </a:spcBef>
              <a:spcAft>
                <a:spcPts val="0"/>
              </a:spcAft>
              <a:buSzPts val="2800"/>
              <a:buFont typeface="Arial"/>
              <a:buChar char="•"/>
            </a:pPr>
            <a:r>
              <a:rPr lang="en-US" sz="1800">
                <a:solidFill>
                  <a:srgbClr val="333333"/>
                </a:solidFill>
                <a:latin typeface="Arial"/>
                <a:ea typeface="Arial"/>
                <a:cs typeface="Arial"/>
                <a:sym typeface="Arial"/>
              </a:rPr>
              <a:t>Cross-Pollination</a:t>
            </a:r>
            <a:endParaRPr/>
          </a:p>
          <a:p>
            <a:pPr indent="-342900" lvl="0" marL="457200" rtl="0" algn="l">
              <a:lnSpc>
                <a:spcPct val="100000"/>
              </a:lnSpc>
              <a:spcBef>
                <a:spcPts val="0"/>
              </a:spcBef>
              <a:spcAft>
                <a:spcPts val="0"/>
              </a:spcAft>
              <a:buSzPts val="2800"/>
              <a:buNone/>
            </a:pPr>
            <a:r>
              <a:rPr lang="en-US" sz="1800">
                <a:solidFill>
                  <a:srgbClr val="FF0000"/>
                </a:solidFill>
                <a:latin typeface="Arial"/>
                <a:ea typeface="Arial"/>
                <a:cs typeface="Arial"/>
                <a:sym typeface="Arial"/>
              </a:rPr>
              <a:t>What Is Self-Pollination?</a:t>
            </a:r>
            <a:endParaRPr/>
          </a:p>
          <a:p>
            <a:pPr indent="-342900" lvl="0" marL="457200" rtl="0" algn="l">
              <a:lnSpc>
                <a:spcPct val="100000"/>
              </a:lnSpc>
              <a:spcBef>
                <a:spcPts val="0"/>
              </a:spcBef>
              <a:spcAft>
                <a:spcPts val="0"/>
              </a:spcAft>
              <a:buSzPts val="2800"/>
              <a:buNone/>
            </a:pPr>
            <a:r>
              <a:rPr lang="en-US" sz="1800">
                <a:solidFill>
                  <a:srgbClr val="333333"/>
                </a:solidFill>
                <a:latin typeface="Arial"/>
                <a:ea typeface="Arial"/>
                <a:cs typeface="Arial"/>
                <a:sym typeface="Arial"/>
              </a:rPr>
              <a:t>Self-pollination is referred to as the primary type of pollination, which occurs by transferring the pollen grains directly from anther into the stigma of the same flower.</a:t>
            </a:r>
            <a:endParaRPr/>
          </a:p>
          <a:p>
            <a:pPr indent="-342900" lvl="0" marL="457200" rtl="0" algn="l">
              <a:lnSpc>
                <a:spcPct val="100000"/>
              </a:lnSpc>
              <a:spcBef>
                <a:spcPts val="0"/>
              </a:spcBef>
              <a:spcAft>
                <a:spcPts val="0"/>
              </a:spcAft>
              <a:buSzPts val="2800"/>
              <a:buNone/>
            </a:pPr>
            <a:r>
              <a:t/>
            </a:r>
            <a:endParaRPr sz="1800">
              <a:solidFill>
                <a:srgbClr val="FF0000"/>
              </a:solidFill>
              <a:latin typeface="Arial"/>
              <a:ea typeface="Arial"/>
              <a:cs typeface="Arial"/>
              <a:sym typeface="Arial"/>
            </a:endParaRPr>
          </a:p>
          <a:p>
            <a:pPr indent="-342900" lvl="0" marL="457200" rtl="0" algn="l">
              <a:lnSpc>
                <a:spcPct val="100000"/>
              </a:lnSpc>
              <a:spcBef>
                <a:spcPts val="0"/>
              </a:spcBef>
              <a:spcAft>
                <a:spcPts val="0"/>
              </a:spcAft>
              <a:buSzPts val="2800"/>
              <a:buNone/>
            </a:pPr>
            <a:r>
              <a:rPr lang="en-US" sz="1800">
                <a:solidFill>
                  <a:srgbClr val="FF0000"/>
                </a:solidFill>
                <a:latin typeface="Arial"/>
                <a:ea typeface="Arial"/>
                <a:cs typeface="Arial"/>
                <a:sym typeface="Arial"/>
              </a:rPr>
              <a:t>What is Cross-Pollination?</a:t>
            </a:r>
            <a:endParaRPr/>
          </a:p>
          <a:p>
            <a:pPr indent="-342900" lvl="0" marL="457200" rtl="0" algn="l">
              <a:lnSpc>
                <a:spcPct val="100000"/>
              </a:lnSpc>
              <a:spcBef>
                <a:spcPts val="0"/>
              </a:spcBef>
              <a:spcAft>
                <a:spcPts val="0"/>
              </a:spcAft>
              <a:buSzPts val="2800"/>
              <a:buNone/>
            </a:pPr>
            <a:r>
              <a:rPr lang="en-US" sz="1800">
                <a:solidFill>
                  <a:srgbClr val="333333"/>
                </a:solidFill>
                <a:latin typeface="Arial"/>
                <a:ea typeface="Arial"/>
                <a:cs typeface="Arial"/>
                <a:sym typeface="Arial"/>
              </a:rPr>
              <a:t>Cross Pollination is referred to as the complex type of pollination during which the pollen grains are transferred from the anther of one flower into the stigma of another flower.</a:t>
            </a:r>
            <a:endParaRPr/>
          </a:p>
          <a:p>
            <a:pPr indent="0" lvl="0" marL="114300" rtl="0" algn="l">
              <a:lnSpc>
                <a:spcPct val="100000"/>
              </a:lnSpc>
              <a:spcBef>
                <a:spcPts val="0"/>
              </a:spcBef>
              <a:spcAft>
                <a:spcPts val="0"/>
              </a:spcAft>
              <a:buSzPts val="2800"/>
              <a:buNone/>
            </a:pPr>
            <a:r>
              <a:t/>
            </a:r>
            <a:endParaRPr sz="1800">
              <a:solidFill>
                <a:srgbClr val="333333"/>
              </a:solidFill>
              <a:latin typeface="Roboto"/>
              <a:ea typeface="Roboto"/>
              <a:cs typeface="Roboto"/>
              <a:sym typeface="Roboto"/>
            </a:endParaRPr>
          </a:p>
        </p:txBody>
      </p:sp>
      <p:pic>
        <p:nvPicPr>
          <p:cNvPr id="121" name="Google Shape;121;p8"/>
          <p:cNvPicPr preferRelativeResize="0"/>
          <p:nvPr/>
        </p:nvPicPr>
        <p:blipFill rotWithShape="1">
          <a:blip r:embed="rId3">
            <a:alphaModFix/>
          </a:blip>
          <a:srcRect b="0" l="0" r="0" t="0"/>
          <a:stretch/>
        </p:blipFill>
        <p:spPr>
          <a:xfrm>
            <a:off x="7565599" y="4414855"/>
            <a:ext cx="1578401" cy="78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ctrTitle"/>
          </p:nvPr>
        </p:nvSpPr>
        <p:spPr>
          <a:xfrm>
            <a:off x="929120" y="329173"/>
            <a:ext cx="7628894" cy="75390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b="1" sz="2000">
              <a:latin typeface="Calibri"/>
              <a:ea typeface="Calibri"/>
              <a:cs typeface="Calibri"/>
              <a:sym typeface="Calibri"/>
            </a:endParaRPr>
          </a:p>
        </p:txBody>
      </p:sp>
      <p:sp>
        <p:nvSpPr>
          <p:cNvPr id="127" name="Google Shape;127;p9"/>
          <p:cNvSpPr txBox="1"/>
          <p:nvPr>
            <p:ph idx="1" type="subTitle"/>
          </p:nvPr>
        </p:nvSpPr>
        <p:spPr>
          <a:xfrm>
            <a:off x="737117" y="945930"/>
            <a:ext cx="8012746" cy="3949263"/>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t/>
            </a:r>
            <a:endParaRPr sz="2000">
              <a:latin typeface="Calibri"/>
              <a:ea typeface="Calibri"/>
              <a:cs typeface="Calibri"/>
              <a:sym typeface="Calibri"/>
            </a:endParaRPr>
          </a:p>
        </p:txBody>
      </p:sp>
      <p:pic>
        <p:nvPicPr>
          <p:cNvPr id="128" name="Google Shape;128;p9"/>
          <p:cNvPicPr preferRelativeResize="0"/>
          <p:nvPr/>
        </p:nvPicPr>
        <p:blipFill rotWithShape="1">
          <a:blip r:embed="rId3">
            <a:alphaModFix/>
          </a:blip>
          <a:srcRect b="0" l="0" r="0" t="0"/>
          <a:stretch/>
        </p:blipFill>
        <p:spPr>
          <a:xfrm>
            <a:off x="7517685" y="4012753"/>
            <a:ext cx="1578401" cy="783575"/>
          </a:xfrm>
          <a:prstGeom prst="rect">
            <a:avLst/>
          </a:prstGeom>
          <a:noFill/>
          <a:ln>
            <a:noFill/>
          </a:ln>
        </p:spPr>
      </p:pic>
      <p:pic>
        <p:nvPicPr>
          <p:cNvPr id="129" name="Google Shape;129;p9"/>
          <p:cNvPicPr preferRelativeResize="0"/>
          <p:nvPr/>
        </p:nvPicPr>
        <p:blipFill rotWithShape="1">
          <a:blip r:embed="rId4">
            <a:alphaModFix/>
          </a:blip>
          <a:srcRect b="0" l="0" r="0" t="0"/>
          <a:stretch/>
        </p:blipFill>
        <p:spPr>
          <a:xfrm>
            <a:off x="215708" y="345233"/>
            <a:ext cx="8880377" cy="36675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