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Robo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2" roundtripDataSignature="AMtx7micFD4yM/pTOjCaReA0awnsHqV6f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italic.fntdata"/><Relationship Id="rId11" Type="http://schemas.openxmlformats.org/officeDocument/2006/relationships/slide" Target="slides/slide6.xml"/><Relationship Id="rId22" Type="http://customschemas.google.com/relationships/presentationmetadata" Target="metadata"/><Relationship Id="rId10" Type="http://schemas.openxmlformats.org/officeDocument/2006/relationships/slide" Target="slides/slide5.xml"/><Relationship Id="rId21" Type="http://schemas.openxmlformats.org/officeDocument/2006/relationships/font" Target="fonts/Robot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Roboto-bold.fntdata"/><Relationship Id="rId6" Type="http://schemas.openxmlformats.org/officeDocument/2006/relationships/slide" Target="slides/slide1.xml"/><Relationship Id="rId18" Type="http://schemas.openxmlformats.org/officeDocument/2006/relationships/font" Target="fonts/Robot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0" name="Google Shape;5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 name="Google Shape;132;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1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23"/>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23"/>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1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4" name="Google Shape;24;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9"/>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9"/>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0"/>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1"/>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1"/>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21"/>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21"/>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2"/>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byjus.com/biology/fertilization-in-plants/" TargetMode="Externa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4.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byjus.com/biology/seed-formation/" TargetMode="Externa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pic>
        <p:nvPicPr>
          <p:cNvPr id="52" name="Google Shape;52;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pic>
        <p:nvPicPr>
          <p:cNvPr id="53" name="Google Shape;53;p1"/>
          <p:cNvPicPr preferRelativeResize="0"/>
          <p:nvPr/>
        </p:nvPicPr>
        <p:blipFill rotWithShape="1">
          <a:blip r:embed="rId4">
            <a:alphaModFix/>
          </a:blip>
          <a:srcRect b="0" l="0" r="0" t="0"/>
          <a:stretch/>
        </p:blipFill>
        <p:spPr>
          <a:xfrm>
            <a:off x="222675" y="558881"/>
            <a:ext cx="1578401" cy="783575"/>
          </a:xfrm>
          <a:prstGeom prst="rect">
            <a:avLst/>
          </a:prstGeom>
          <a:noFill/>
          <a:ln>
            <a:noFill/>
          </a:ln>
        </p:spPr>
      </p:pic>
      <p:sp>
        <p:nvSpPr>
          <p:cNvPr id="54" name="Google Shape;54;p1"/>
          <p:cNvSpPr txBox="1"/>
          <p:nvPr/>
        </p:nvSpPr>
        <p:spPr>
          <a:xfrm>
            <a:off x="222675" y="1606350"/>
            <a:ext cx="8763000" cy="1930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None/>
            </a:pPr>
            <a:r>
              <a:t/>
            </a:r>
            <a:endParaRPr b="0" i="0" sz="2500" u="none" cap="none" strike="noStrike">
              <a:solidFill>
                <a:srgbClr val="000000"/>
              </a:solidFill>
              <a:latin typeface="Calibri"/>
              <a:ea typeface="Calibri"/>
              <a:cs typeface="Calibri"/>
              <a:sym typeface="Calibri"/>
            </a:endParaRPr>
          </a:p>
        </p:txBody>
      </p:sp>
      <p:sp>
        <p:nvSpPr>
          <p:cNvPr id="55" name="Google Shape;55;p1"/>
          <p:cNvSpPr txBox="1"/>
          <p:nvPr/>
        </p:nvSpPr>
        <p:spPr>
          <a:xfrm>
            <a:off x="2100876" y="558881"/>
            <a:ext cx="5831463" cy="145768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2000" u="none" cap="none" strike="noStrike">
                <a:solidFill>
                  <a:srgbClr val="FF0000"/>
                </a:solidFill>
                <a:latin typeface="Calibri"/>
                <a:ea typeface="Calibri"/>
                <a:cs typeface="Calibri"/>
                <a:sym typeface="Calibri"/>
              </a:rPr>
              <a:t>Flower : Parts(whorls) and their respective functions</a:t>
            </a:r>
            <a:endParaRPr b="0"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6" name="Google Shape;56;p1"/>
          <p:cNvSpPr txBox="1"/>
          <p:nvPr/>
        </p:nvSpPr>
        <p:spPr>
          <a:xfrm>
            <a:off x="2100877" y="1797297"/>
            <a:ext cx="4764000" cy="966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SUBJECT : (Science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CHAPTER NUMBER: 1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US" sz="1400" u="none" cap="none" strike="noStrike">
                <a:solidFill>
                  <a:srgbClr val="000000"/>
                </a:solidFill>
                <a:latin typeface="Arial"/>
                <a:ea typeface="Arial"/>
                <a:cs typeface="Arial"/>
                <a:sym typeface="Arial"/>
              </a:rPr>
              <a:t>CHAPTER NAME : </a:t>
            </a:r>
            <a:r>
              <a:rPr b="1" i="0" lang="en-US" sz="1800" u="none" cap="none" strike="noStrike">
                <a:solidFill>
                  <a:srgbClr val="FF0000"/>
                </a:solidFill>
                <a:latin typeface="Calibri"/>
                <a:ea typeface="Calibri"/>
                <a:cs typeface="Calibri"/>
                <a:sym typeface="Calibri"/>
              </a:rPr>
              <a:t>The Flower</a:t>
            </a:r>
            <a:endParaRPr b="1" i="0" sz="18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1400" u="none" cap="none" strike="noStrike">
                <a:solidFill>
                  <a:srgbClr val="FF0000"/>
                </a:solidFill>
                <a:latin typeface="Calibri"/>
                <a:ea typeface="Calibri"/>
                <a:cs typeface="Calibri"/>
                <a:sym typeface="Calibri"/>
              </a:rPr>
              <a:t>  </a:t>
            </a:r>
            <a:endParaRPr b="1" i="0" sz="1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rgbClr val="000000"/>
              </a:solidFill>
              <a:latin typeface="Arial"/>
              <a:ea typeface="Arial"/>
              <a:cs typeface="Arial"/>
              <a:sym typeface="Arial"/>
            </a:endParaRPr>
          </a:p>
        </p:txBody>
      </p:sp>
      <p:sp>
        <p:nvSpPr>
          <p:cNvPr id="57" name="Google Shape;57;p1"/>
          <p:cNvSpPr txBox="1"/>
          <p:nvPr/>
        </p:nvSpPr>
        <p:spPr>
          <a:xfrm>
            <a:off x="6915450" y="1421684"/>
            <a:ext cx="2033778"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Arial"/>
                <a:ea typeface="Arial"/>
                <a:cs typeface="Arial"/>
                <a:sym typeface="Arial"/>
              </a:rPr>
              <a:t>Period  1</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US">
                <a:solidFill>
                  <a:srgbClr val="FF0000"/>
                </a:solidFill>
              </a:rPr>
              <a:t>GYNOECIUM</a:t>
            </a:r>
            <a:endParaRPr>
              <a:solidFill>
                <a:srgbClr val="FF0000"/>
              </a:solidFill>
            </a:endParaRPr>
          </a:p>
        </p:txBody>
      </p:sp>
      <p:sp>
        <p:nvSpPr>
          <p:cNvPr id="120" name="Google Shape;120;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42900" lvl="0" marL="457200" rtl="0" algn="l">
              <a:lnSpc>
                <a:spcPct val="115000"/>
              </a:lnSpc>
              <a:spcBef>
                <a:spcPts val="0"/>
              </a:spcBef>
              <a:spcAft>
                <a:spcPts val="0"/>
              </a:spcAft>
              <a:buSzPts val="1800"/>
              <a:buChar char="●"/>
            </a:pPr>
            <a:r>
              <a:rPr b="1" lang="en-US">
                <a:solidFill>
                  <a:srgbClr val="333333"/>
                </a:solidFill>
                <a:latin typeface="Roboto"/>
                <a:ea typeface="Roboto"/>
                <a:cs typeface="Roboto"/>
                <a:sym typeface="Roboto"/>
              </a:rPr>
              <a:t>Carpels</a:t>
            </a:r>
            <a:r>
              <a:rPr lang="en-US">
                <a:solidFill>
                  <a:srgbClr val="333333"/>
                </a:solidFill>
                <a:latin typeface="Roboto"/>
                <a:ea typeface="Roboto"/>
                <a:cs typeface="Roboto"/>
                <a:sym typeface="Roboto"/>
              </a:rPr>
              <a:t> The carpel is the fourth whorl of the flower present in the centre. The carpels contain the pistil, the female reproductive part of the flower. It comprises the ovary, style, and stigma. The egg or the ovule is present in the ovary. After </a:t>
            </a:r>
            <a:r>
              <a:rPr lang="en-US" u="sng">
                <a:solidFill>
                  <a:srgbClr val="73AD21"/>
                </a:solidFill>
                <a:latin typeface="Roboto"/>
                <a:ea typeface="Roboto"/>
                <a:cs typeface="Roboto"/>
                <a:sym typeface="Roboto"/>
                <a:hlinkClick r:id="rId3">
                  <a:extLst>
                    <a:ext uri="{A12FA001-AC4F-418D-AE19-62706E023703}">
                      <ahyp:hlinkClr val="tx"/>
                    </a:ext>
                  </a:extLst>
                </a:hlinkClick>
              </a:rPr>
              <a:t>fertilization</a:t>
            </a:r>
            <a:r>
              <a:rPr lang="en-US">
                <a:solidFill>
                  <a:srgbClr val="333333"/>
                </a:solidFill>
                <a:latin typeface="Roboto"/>
                <a:ea typeface="Roboto"/>
                <a:cs typeface="Roboto"/>
                <a:sym typeface="Roboto"/>
              </a:rPr>
              <a:t>, sometimes the ovary turns into the fruit to keep the seed. At the top of the ovary is a vertical structure called style that supports the stigma. The dispersed pollens stick to the stigma and travel down to the ovary through the style.</a:t>
            </a:r>
            <a:endParaRPr/>
          </a:p>
        </p:txBody>
      </p:sp>
      <p:pic>
        <p:nvPicPr>
          <p:cNvPr id="121" name="Google Shape;121;p10"/>
          <p:cNvPicPr preferRelativeResize="0"/>
          <p:nvPr/>
        </p:nvPicPr>
        <p:blipFill rotWithShape="1">
          <a:blip r:embed="rId4">
            <a:alphaModFix/>
          </a:blip>
          <a:srcRect b="0" l="0" r="0" t="0"/>
          <a:stretch/>
        </p:blipFill>
        <p:spPr>
          <a:xfrm>
            <a:off x="7448356" y="4015047"/>
            <a:ext cx="1579563" cy="78581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1"/>
          <p:cNvSpPr txBox="1"/>
          <p:nvPr>
            <p:ph type="ctrTitle"/>
          </p:nvPr>
        </p:nvSpPr>
        <p:spPr>
          <a:xfrm>
            <a:off x="929120" y="329173"/>
            <a:ext cx="7628894" cy="753902"/>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5200"/>
              <a:buNone/>
            </a:pPr>
            <a:r>
              <a:t/>
            </a:r>
            <a:endParaRPr b="1" sz="2000">
              <a:latin typeface="Calibri"/>
              <a:ea typeface="Calibri"/>
              <a:cs typeface="Calibri"/>
              <a:sym typeface="Calibri"/>
            </a:endParaRPr>
          </a:p>
        </p:txBody>
      </p:sp>
      <p:sp>
        <p:nvSpPr>
          <p:cNvPr id="127" name="Google Shape;127;p11"/>
          <p:cNvSpPr txBox="1"/>
          <p:nvPr>
            <p:ph idx="1" type="subTitle"/>
          </p:nvPr>
        </p:nvSpPr>
        <p:spPr>
          <a:xfrm>
            <a:off x="737117" y="945930"/>
            <a:ext cx="8012746" cy="3949263"/>
          </a:xfrm>
          <a:prstGeom prst="rect">
            <a:avLst/>
          </a:prstGeom>
          <a:noFill/>
          <a:ln>
            <a:noFill/>
          </a:ln>
        </p:spPr>
        <p:txBody>
          <a:bodyPr anchorCtr="0" anchor="t" bIns="91425" lIns="91425" spcFirstLastPara="1" rIns="91425" wrap="square" tIns="91425">
            <a:noAutofit/>
          </a:bodyPr>
          <a:lstStyle/>
          <a:p>
            <a:pPr indent="-342900" lvl="0" marL="457200" rtl="0" algn="ctr">
              <a:lnSpc>
                <a:spcPct val="100000"/>
              </a:lnSpc>
              <a:spcBef>
                <a:spcPts val="0"/>
              </a:spcBef>
              <a:spcAft>
                <a:spcPts val="0"/>
              </a:spcAft>
              <a:buSzPts val="2800"/>
              <a:buNone/>
            </a:pPr>
            <a:r>
              <a:t/>
            </a:r>
            <a:endParaRPr sz="2000">
              <a:latin typeface="Calibri"/>
              <a:ea typeface="Calibri"/>
              <a:cs typeface="Calibri"/>
              <a:sym typeface="Calibri"/>
            </a:endParaRPr>
          </a:p>
        </p:txBody>
      </p:sp>
      <p:pic>
        <p:nvPicPr>
          <p:cNvPr id="128" name="Google Shape;128;p11"/>
          <p:cNvPicPr preferRelativeResize="0"/>
          <p:nvPr/>
        </p:nvPicPr>
        <p:blipFill rotWithShape="1">
          <a:blip r:embed="rId3">
            <a:alphaModFix/>
          </a:blip>
          <a:srcRect b="0" l="0" r="0" t="0"/>
          <a:stretch/>
        </p:blipFill>
        <p:spPr>
          <a:xfrm>
            <a:off x="7517685" y="4012753"/>
            <a:ext cx="1578401" cy="783575"/>
          </a:xfrm>
          <a:prstGeom prst="rect">
            <a:avLst/>
          </a:prstGeom>
          <a:noFill/>
          <a:ln>
            <a:noFill/>
          </a:ln>
        </p:spPr>
      </p:pic>
      <p:pic>
        <p:nvPicPr>
          <p:cNvPr id="129" name="Google Shape;129;p11"/>
          <p:cNvPicPr preferRelativeResize="0"/>
          <p:nvPr/>
        </p:nvPicPr>
        <p:blipFill rotWithShape="1">
          <a:blip r:embed="rId4">
            <a:alphaModFix/>
          </a:blip>
          <a:srcRect b="0" l="0" r="0" t="0"/>
          <a:stretch/>
        </p:blipFill>
        <p:spPr>
          <a:xfrm>
            <a:off x="746450" y="149290"/>
            <a:ext cx="6522098" cy="4647038"/>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pic>
        <p:nvPicPr>
          <p:cNvPr id="134" name="Google Shape;134;p12"/>
          <p:cNvPicPr preferRelativeResize="0"/>
          <p:nvPr/>
        </p:nvPicPr>
        <p:blipFill rotWithShape="1">
          <a:blip r:embed="rId3">
            <a:alphaModFix/>
          </a:blip>
          <a:srcRect b="0" l="0" r="0" t="0"/>
          <a:stretch/>
        </p:blipFill>
        <p:spPr>
          <a:xfrm>
            <a:off x="7787575" y="4378875"/>
            <a:ext cx="1232526" cy="611875"/>
          </a:xfrm>
          <a:prstGeom prst="rect">
            <a:avLst/>
          </a:prstGeom>
          <a:noFill/>
          <a:ln>
            <a:noFill/>
          </a:ln>
        </p:spPr>
      </p:pic>
      <p:sp>
        <p:nvSpPr>
          <p:cNvPr id="135" name="Google Shape;135;p12"/>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2"/>
          <p:cNvSpPr txBox="1"/>
          <p:nvPr>
            <p:ph type="ctrTitle"/>
          </p:nvPr>
        </p:nvSpPr>
        <p:spPr>
          <a:xfrm>
            <a:off x="452628" y="130066"/>
            <a:ext cx="8086725" cy="623837"/>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5200"/>
              <a:buNone/>
            </a:pPr>
            <a:r>
              <a:rPr b="1" lang="en-US" sz="3200">
                <a:solidFill>
                  <a:srgbClr val="FF0000"/>
                </a:solidFill>
                <a:latin typeface="Calibri"/>
                <a:ea typeface="Calibri"/>
                <a:cs typeface="Calibri"/>
                <a:sym typeface="Calibri"/>
              </a:rPr>
              <a:t>THE FLOWER</a:t>
            </a:r>
            <a:endParaRPr b="1" sz="3200">
              <a:solidFill>
                <a:srgbClr val="FF0000"/>
              </a:solidFill>
              <a:latin typeface="Calibri"/>
              <a:ea typeface="Calibri"/>
              <a:cs typeface="Calibri"/>
              <a:sym typeface="Calibri"/>
            </a:endParaRPr>
          </a:p>
        </p:txBody>
      </p:sp>
      <p:sp>
        <p:nvSpPr>
          <p:cNvPr id="63" name="Google Shape;63;p2"/>
          <p:cNvSpPr txBox="1"/>
          <p:nvPr>
            <p:ph idx="1" type="subTitle"/>
          </p:nvPr>
        </p:nvSpPr>
        <p:spPr>
          <a:xfrm>
            <a:off x="500634" y="733096"/>
            <a:ext cx="6921151" cy="3656501"/>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2800"/>
              <a:buNone/>
            </a:pPr>
            <a:r>
              <a:rPr lang="en-US" sz="1800">
                <a:solidFill>
                  <a:srgbClr val="333333"/>
                </a:solidFill>
                <a:latin typeface="Roboto"/>
                <a:ea typeface="Roboto"/>
                <a:cs typeface="Roboto"/>
                <a:sym typeface="Roboto"/>
              </a:rPr>
              <a:t>Flowers are the reproductive part of a plant. They are not only involved in reproduction, but are also a source of food for other living organisms. They are a rich source of nectar.</a:t>
            </a:r>
            <a:endParaRPr/>
          </a:p>
          <a:p>
            <a:pPr indent="-342900" lvl="0" marL="457200" rtl="0" algn="l">
              <a:lnSpc>
                <a:spcPct val="100000"/>
              </a:lnSpc>
              <a:spcBef>
                <a:spcPts val="0"/>
              </a:spcBef>
              <a:spcAft>
                <a:spcPts val="0"/>
              </a:spcAft>
              <a:buSzPts val="2800"/>
              <a:buNone/>
            </a:pPr>
            <a:r>
              <a:rPr lang="en-US" sz="1800">
                <a:solidFill>
                  <a:srgbClr val="333333"/>
                </a:solidFill>
                <a:latin typeface="Roboto"/>
                <a:ea typeface="Roboto"/>
                <a:cs typeface="Roboto"/>
                <a:sym typeface="Roboto"/>
              </a:rPr>
              <a:t>Flowers can either be</a:t>
            </a:r>
            <a:endParaRPr/>
          </a:p>
          <a:p>
            <a:pPr indent="-342900" lvl="0" marL="457200" rtl="0" algn="l">
              <a:lnSpc>
                <a:spcPct val="100000"/>
              </a:lnSpc>
              <a:spcBef>
                <a:spcPts val="0"/>
              </a:spcBef>
              <a:spcAft>
                <a:spcPts val="0"/>
              </a:spcAft>
              <a:buSzPts val="2800"/>
              <a:buFont typeface="Arial"/>
              <a:buChar char="•"/>
            </a:pPr>
            <a:r>
              <a:rPr lang="en-US" sz="1800">
                <a:solidFill>
                  <a:srgbClr val="333333"/>
                </a:solidFill>
                <a:latin typeface="Roboto"/>
                <a:ea typeface="Roboto"/>
                <a:cs typeface="Roboto"/>
                <a:sym typeface="Roboto"/>
              </a:rPr>
              <a:t>Complete</a:t>
            </a:r>
            <a:endParaRPr/>
          </a:p>
          <a:p>
            <a:pPr indent="-342900" lvl="0" marL="457200" rtl="0" algn="l">
              <a:lnSpc>
                <a:spcPct val="100000"/>
              </a:lnSpc>
              <a:spcBef>
                <a:spcPts val="0"/>
              </a:spcBef>
              <a:spcAft>
                <a:spcPts val="0"/>
              </a:spcAft>
              <a:buSzPts val="2800"/>
              <a:buFont typeface="Arial"/>
              <a:buChar char="•"/>
            </a:pPr>
            <a:r>
              <a:rPr lang="en-US" sz="1800">
                <a:solidFill>
                  <a:srgbClr val="333333"/>
                </a:solidFill>
                <a:latin typeface="Roboto"/>
                <a:ea typeface="Roboto"/>
                <a:cs typeface="Roboto"/>
                <a:sym typeface="Roboto"/>
              </a:rPr>
              <a:t>Incomplete.</a:t>
            </a:r>
            <a:endParaRPr/>
          </a:p>
          <a:p>
            <a:pPr indent="-342900" lvl="0" marL="457200" rtl="0" algn="l">
              <a:lnSpc>
                <a:spcPct val="100000"/>
              </a:lnSpc>
              <a:spcBef>
                <a:spcPts val="0"/>
              </a:spcBef>
              <a:spcAft>
                <a:spcPts val="0"/>
              </a:spcAft>
              <a:buSzPts val="2800"/>
              <a:buNone/>
            </a:pPr>
            <a:r>
              <a:rPr lang="en-US" sz="1800">
                <a:solidFill>
                  <a:srgbClr val="333333"/>
                </a:solidFill>
                <a:latin typeface="Roboto"/>
                <a:ea typeface="Roboto"/>
                <a:cs typeface="Roboto"/>
                <a:sym typeface="Roboto"/>
              </a:rPr>
              <a:t>A complete flower is the one that consists of sepals, petals, stamens and pistil. On the contrary, an incomplete flower is the one that lacks one or more of these structures.</a:t>
            </a:r>
            <a:endParaRPr/>
          </a:p>
          <a:p>
            <a:pPr indent="-342900" lvl="0" marL="457200" rtl="0" algn="l">
              <a:lnSpc>
                <a:spcPct val="100000"/>
              </a:lnSpc>
              <a:spcBef>
                <a:spcPts val="0"/>
              </a:spcBef>
              <a:spcAft>
                <a:spcPts val="0"/>
              </a:spcAft>
              <a:buSzPts val="2800"/>
              <a:buNone/>
            </a:pPr>
            <a:r>
              <a:rPr lang="en-US" sz="1800">
                <a:solidFill>
                  <a:srgbClr val="333333"/>
                </a:solidFill>
                <a:latin typeface="Roboto"/>
                <a:ea typeface="Roboto"/>
                <a:cs typeface="Roboto"/>
                <a:sym typeface="Roboto"/>
              </a:rPr>
              <a:t>A complete flower consists of two different parts:</a:t>
            </a:r>
            <a:endParaRPr/>
          </a:p>
          <a:p>
            <a:pPr indent="-342900" lvl="0" marL="457200" rtl="0" algn="l">
              <a:lnSpc>
                <a:spcPct val="100000"/>
              </a:lnSpc>
              <a:spcBef>
                <a:spcPts val="0"/>
              </a:spcBef>
              <a:spcAft>
                <a:spcPts val="0"/>
              </a:spcAft>
              <a:buSzPts val="2800"/>
              <a:buFont typeface="Arial"/>
              <a:buChar char="•"/>
            </a:pPr>
            <a:r>
              <a:rPr lang="en-US" sz="1800">
                <a:solidFill>
                  <a:srgbClr val="333333"/>
                </a:solidFill>
                <a:latin typeface="Roboto"/>
                <a:ea typeface="Roboto"/>
                <a:cs typeface="Roboto"/>
                <a:sym typeface="Roboto"/>
              </a:rPr>
              <a:t>Vegetative Part</a:t>
            </a:r>
            <a:endParaRPr/>
          </a:p>
          <a:p>
            <a:pPr indent="-342900" lvl="0" marL="457200" rtl="0" algn="l">
              <a:lnSpc>
                <a:spcPct val="100000"/>
              </a:lnSpc>
              <a:spcBef>
                <a:spcPts val="0"/>
              </a:spcBef>
              <a:spcAft>
                <a:spcPts val="0"/>
              </a:spcAft>
              <a:buSzPts val="2800"/>
              <a:buFont typeface="Arial"/>
              <a:buChar char="•"/>
            </a:pPr>
            <a:r>
              <a:rPr lang="en-US" sz="1800">
                <a:solidFill>
                  <a:srgbClr val="333333"/>
                </a:solidFill>
                <a:latin typeface="Roboto"/>
                <a:ea typeface="Roboto"/>
                <a:cs typeface="Roboto"/>
                <a:sym typeface="Roboto"/>
              </a:rPr>
              <a:t>Reproductive Part</a:t>
            </a:r>
            <a:endParaRPr/>
          </a:p>
          <a:p>
            <a:pPr indent="-342900" lvl="0" marL="457200" rtl="0" algn="ctr">
              <a:lnSpc>
                <a:spcPct val="100000"/>
              </a:lnSpc>
              <a:spcBef>
                <a:spcPts val="0"/>
              </a:spcBef>
              <a:spcAft>
                <a:spcPts val="0"/>
              </a:spcAft>
              <a:buSzPts val="2800"/>
              <a:buNone/>
            </a:pPr>
            <a:r>
              <a:t/>
            </a:r>
            <a:endParaRPr sz="1800">
              <a:latin typeface="Calibri"/>
              <a:ea typeface="Calibri"/>
              <a:cs typeface="Calibri"/>
              <a:sym typeface="Calibri"/>
            </a:endParaRPr>
          </a:p>
        </p:txBody>
      </p:sp>
      <p:pic>
        <p:nvPicPr>
          <p:cNvPr id="64" name="Google Shape;64;p2"/>
          <p:cNvPicPr preferRelativeResize="0"/>
          <p:nvPr/>
        </p:nvPicPr>
        <p:blipFill rotWithShape="1">
          <a:blip r:embed="rId3">
            <a:alphaModFix/>
          </a:blip>
          <a:srcRect b="0" l="0" r="0" t="0"/>
          <a:stretch/>
        </p:blipFill>
        <p:spPr>
          <a:xfrm>
            <a:off x="7006030" y="3927232"/>
            <a:ext cx="1578401" cy="783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3"/>
          <p:cNvSpPr txBox="1"/>
          <p:nvPr>
            <p:ph type="ctrTitle"/>
          </p:nvPr>
        </p:nvSpPr>
        <p:spPr>
          <a:xfrm>
            <a:off x="452628" y="76507"/>
            <a:ext cx="8086725" cy="822128"/>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5200"/>
              <a:buNone/>
            </a:pPr>
            <a:r>
              <a:rPr b="1" lang="en-US" sz="2000">
                <a:latin typeface="Calibri"/>
                <a:ea typeface="Calibri"/>
                <a:cs typeface="Calibri"/>
                <a:sym typeface="Calibri"/>
              </a:rPr>
              <a:t>ROOT SYSTEM AND SHOOT SYSTEM</a:t>
            </a:r>
            <a:endParaRPr sz="2000">
              <a:latin typeface="Calibri"/>
              <a:ea typeface="Calibri"/>
              <a:cs typeface="Calibri"/>
              <a:sym typeface="Calibri"/>
            </a:endParaRPr>
          </a:p>
        </p:txBody>
      </p:sp>
      <p:sp>
        <p:nvSpPr>
          <p:cNvPr id="70" name="Google Shape;70;p3"/>
          <p:cNvSpPr txBox="1"/>
          <p:nvPr>
            <p:ph idx="1" type="subTitle"/>
          </p:nvPr>
        </p:nvSpPr>
        <p:spPr>
          <a:xfrm>
            <a:off x="500634" y="898635"/>
            <a:ext cx="6921151" cy="3490963"/>
          </a:xfrm>
          <a:prstGeom prst="rect">
            <a:avLst/>
          </a:prstGeom>
          <a:noFill/>
          <a:ln>
            <a:noFill/>
          </a:ln>
        </p:spPr>
        <p:txBody>
          <a:bodyPr anchorCtr="0" anchor="t" bIns="91425" lIns="91425" spcFirstLastPara="1" rIns="91425" wrap="square" tIns="91425">
            <a:noAutofit/>
          </a:bodyPr>
          <a:lstStyle/>
          <a:p>
            <a:pPr indent="-342900" lvl="0" marL="457200" rtl="0" algn="ctr">
              <a:lnSpc>
                <a:spcPct val="100000"/>
              </a:lnSpc>
              <a:spcBef>
                <a:spcPts val="0"/>
              </a:spcBef>
              <a:spcAft>
                <a:spcPts val="0"/>
              </a:spcAft>
              <a:buSzPts val="2800"/>
              <a:buNone/>
            </a:pPr>
            <a:r>
              <a:t/>
            </a:r>
            <a:endParaRPr/>
          </a:p>
        </p:txBody>
      </p:sp>
      <p:pic>
        <p:nvPicPr>
          <p:cNvPr id="71" name="Google Shape;71;p3"/>
          <p:cNvPicPr preferRelativeResize="0"/>
          <p:nvPr/>
        </p:nvPicPr>
        <p:blipFill rotWithShape="1">
          <a:blip r:embed="rId3">
            <a:alphaModFix/>
          </a:blip>
          <a:srcRect b="0" l="0" r="0" t="0"/>
          <a:stretch/>
        </p:blipFill>
        <p:spPr>
          <a:xfrm>
            <a:off x="7351263" y="3908571"/>
            <a:ext cx="1578401" cy="783575"/>
          </a:xfrm>
          <a:prstGeom prst="rect">
            <a:avLst/>
          </a:prstGeom>
          <a:noFill/>
          <a:ln>
            <a:noFill/>
          </a:ln>
        </p:spPr>
      </p:pic>
      <p:pic>
        <p:nvPicPr>
          <p:cNvPr id="72" name="Google Shape;72;p3"/>
          <p:cNvPicPr preferRelativeResize="0"/>
          <p:nvPr/>
        </p:nvPicPr>
        <p:blipFill rotWithShape="1">
          <a:blip r:embed="rId4">
            <a:alphaModFix/>
          </a:blip>
          <a:srcRect b="0" l="0" r="0" t="0"/>
          <a:stretch/>
        </p:blipFill>
        <p:spPr>
          <a:xfrm>
            <a:off x="157325" y="-181525"/>
            <a:ext cx="6450549" cy="49498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US" sz="3200">
                <a:solidFill>
                  <a:srgbClr val="FF0000"/>
                </a:solidFill>
                <a:latin typeface="Roboto"/>
                <a:ea typeface="Roboto"/>
                <a:cs typeface="Roboto"/>
                <a:sym typeface="Roboto"/>
              </a:rPr>
              <a:t>Parts of a Flower</a:t>
            </a:r>
            <a:br>
              <a:rPr lang="en-US">
                <a:solidFill>
                  <a:srgbClr val="813588"/>
                </a:solidFill>
                <a:latin typeface="Roboto"/>
                <a:ea typeface="Roboto"/>
                <a:cs typeface="Roboto"/>
                <a:sym typeface="Roboto"/>
              </a:rPr>
            </a:br>
            <a:endParaRPr/>
          </a:p>
        </p:txBody>
      </p:sp>
      <p:sp>
        <p:nvSpPr>
          <p:cNvPr id="78" name="Google Shape;78;p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114300" rtl="0" algn="l">
              <a:lnSpc>
                <a:spcPct val="115000"/>
              </a:lnSpc>
              <a:spcBef>
                <a:spcPts val="0"/>
              </a:spcBef>
              <a:spcAft>
                <a:spcPts val="0"/>
              </a:spcAft>
              <a:buSzPts val="1800"/>
              <a:buNone/>
            </a:pPr>
            <a:r>
              <a:rPr lang="en-US">
                <a:solidFill>
                  <a:srgbClr val="FF0000"/>
                </a:solidFill>
              </a:rPr>
              <a:t>Vegetative Parts of a Flower</a:t>
            </a:r>
            <a:endParaRPr/>
          </a:p>
          <a:p>
            <a:pPr indent="0" lvl="0" marL="114300" rtl="0" algn="l">
              <a:lnSpc>
                <a:spcPct val="115000"/>
              </a:lnSpc>
              <a:spcBef>
                <a:spcPts val="0"/>
              </a:spcBef>
              <a:spcAft>
                <a:spcPts val="0"/>
              </a:spcAft>
              <a:buSzPts val="1800"/>
              <a:buNone/>
            </a:pPr>
            <a:r>
              <a:rPr lang="en-US"/>
              <a:t>The vegetative part of a flower consists of the following:</a:t>
            </a:r>
            <a:endParaRPr/>
          </a:p>
          <a:p>
            <a:pPr indent="0" lvl="0" marL="114300" rtl="0" algn="l">
              <a:lnSpc>
                <a:spcPct val="115000"/>
              </a:lnSpc>
              <a:spcBef>
                <a:spcPts val="0"/>
              </a:spcBef>
              <a:spcAft>
                <a:spcPts val="0"/>
              </a:spcAft>
              <a:buSzPts val="1800"/>
              <a:buNone/>
            </a:pPr>
            <a:r>
              <a:rPr b="1" lang="en-US">
                <a:solidFill>
                  <a:srgbClr val="FF0000"/>
                </a:solidFill>
              </a:rPr>
              <a:t>Petals</a:t>
            </a:r>
            <a:r>
              <a:rPr b="1" lang="en-US"/>
              <a:t>: </a:t>
            </a:r>
            <a:r>
              <a:rPr lang="en-US"/>
              <a:t>This is a bright-coloured part that attracts bees, insects, and birds. Colour of petals varies from plant to plant; some are bright while some are pale coloured. Thus, petals help us to differentiate one flower from another.</a:t>
            </a:r>
            <a:endParaRPr/>
          </a:p>
          <a:p>
            <a:pPr indent="0" lvl="0" marL="114300" rtl="0" algn="l">
              <a:lnSpc>
                <a:spcPct val="115000"/>
              </a:lnSpc>
              <a:spcBef>
                <a:spcPts val="0"/>
              </a:spcBef>
              <a:spcAft>
                <a:spcPts val="0"/>
              </a:spcAft>
              <a:buSzPts val="1800"/>
              <a:buNone/>
            </a:pPr>
            <a:r>
              <a:rPr b="1" lang="en-US">
                <a:solidFill>
                  <a:srgbClr val="FF0000"/>
                </a:solidFill>
              </a:rPr>
              <a:t>Sepals</a:t>
            </a:r>
            <a:r>
              <a:rPr b="1" lang="en-US"/>
              <a:t>: </a:t>
            </a:r>
            <a:r>
              <a:rPr lang="en-US"/>
              <a:t>Sepal is the green-coloured part beneath the petals to protect rising buds</a:t>
            </a:r>
            <a:r>
              <a:rPr b="1" lang="en-US"/>
              <a:t>. </a:t>
            </a:r>
            <a:r>
              <a:rPr lang="en-US"/>
              <a:t>Some flowers have fused petals-sepals while a few have separated petals-sepals.</a:t>
            </a:r>
            <a:endParaRPr/>
          </a:p>
          <a:p>
            <a:pPr indent="0" lvl="0" marL="114300" rtl="0" algn="l">
              <a:lnSpc>
                <a:spcPct val="115000"/>
              </a:lnSpc>
              <a:spcBef>
                <a:spcPts val="0"/>
              </a:spcBef>
              <a:spcAft>
                <a:spcPts val="0"/>
              </a:spcAft>
              <a:buSzPts val="1800"/>
              <a:buNone/>
            </a:pPr>
            <a:r>
              <a:rPr lang="en-US"/>
              <a:t>LINK-</a:t>
            </a:r>
            <a:endParaRPr/>
          </a:p>
        </p:txBody>
      </p:sp>
      <p:pic>
        <p:nvPicPr>
          <p:cNvPr id="79" name="Google Shape;79;p4"/>
          <p:cNvPicPr preferRelativeResize="0"/>
          <p:nvPr/>
        </p:nvPicPr>
        <p:blipFill rotWithShape="1">
          <a:blip r:embed="rId3">
            <a:alphaModFix/>
          </a:blip>
          <a:srcRect b="0" l="0" r="0" t="0"/>
          <a:stretch/>
        </p:blipFill>
        <p:spPr>
          <a:xfrm>
            <a:off x="6828748" y="3628652"/>
            <a:ext cx="1578401" cy="7835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114300" rtl="0" algn="l">
              <a:lnSpc>
                <a:spcPct val="115000"/>
              </a:lnSpc>
              <a:spcBef>
                <a:spcPts val="0"/>
              </a:spcBef>
              <a:spcAft>
                <a:spcPts val="0"/>
              </a:spcAft>
              <a:buSzPts val="2800"/>
              <a:buNone/>
            </a:pPr>
            <a:r>
              <a:rPr lang="en-US" sz="2400">
                <a:solidFill>
                  <a:srgbClr val="FF0000"/>
                </a:solidFill>
              </a:rPr>
              <a:t>Reproductive Parts of a Flower</a:t>
            </a:r>
            <a:br>
              <a:rPr lang="en-US" sz="1800">
                <a:solidFill>
                  <a:srgbClr val="595959"/>
                </a:solidFill>
              </a:rPr>
            </a:br>
            <a:endParaRPr b="1" sz="2000">
              <a:latin typeface="Calibri"/>
              <a:ea typeface="Calibri"/>
              <a:cs typeface="Calibri"/>
              <a:sym typeface="Calibri"/>
            </a:endParaRPr>
          </a:p>
        </p:txBody>
      </p:sp>
      <p:sp>
        <p:nvSpPr>
          <p:cNvPr id="85" name="Google Shape;85;p5"/>
          <p:cNvSpPr txBox="1"/>
          <p:nvPr>
            <p:ph idx="1" type="body"/>
          </p:nvPr>
        </p:nvSpPr>
        <p:spPr>
          <a:xfrm>
            <a:off x="349023" y="769920"/>
            <a:ext cx="8520600" cy="3416400"/>
          </a:xfrm>
          <a:prstGeom prst="rect">
            <a:avLst/>
          </a:prstGeom>
          <a:noFill/>
          <a:ln>
            <a:noFill/>
          </a:ln>
        </p:spPr>
        <p:txBody>
          <a:bodyPr anchorCtr="0" anchor="t" bIns="91425" lIns="91425" spcFirstLastPara="1" rIns="91425" wrap="square" tIns="91425">
            <a:noAutofit/>
          </a:bodyPr>
          <a:lstStyle/>
          <a:p>
            <a:pPr indent="0" lvl="0" marL="114300" rtl="0" algn="l">
              <a:lnSpc>
                <a:spcPct val="115000"/>
              </a:lnSpc>
              <a:spcBef>
                <a:spcPts val="0"/>
              </a:spcBef>
              <a:spcAft>
                <a:spcPts val="0"/>
              </a:spcAft>
              <a:buSzPts val="1800"/>
              <a:buNone/>
            </a:pPr>
            <a:r>
              <a:t/>
            </a:r>
            <a:endParaRPr sz="2000"/>
          </a:p>
          <a:p>
            <a:pPr indent="0" lvl="0" marL="114300" rtl="0" algn="l">
              <a:lnSpc>
                <a:spcPct val="115000"/>
              </a:lnSpc>
              <a:spcBef>
                <a:spcPts val="0"/>
              </a:spcBef>
              <a:spcAft>
                <a:spcPts val="0"/>
              </a:spcAft>
              <a:buSzPts val="1800"/>
              <a:buNone/>
            </a:pPr>
            <a:r>
              <a:rPr lang="en-US" sz="2000"/>
              <a:t>Flowers contain the plant’s reproductive structures</a:t>
            </a:r>
            <a:endParaRPr/>
          </a:p>
          <a:p>
            <a:pPr indent="0" lvl="0" marL="114300" rtl="0" algn="l">
              <a:lnSpc>
                <a:spcPct val="115000"/>
              </a:lnSpc>
              <a:spcBef>
                <a:spcPts val="0"/>
              </a:spcBef>
              <a:spcAft>
                <a:spcPts val="0"/>
              </a:spcAft>
              <a:buSzPts val="1800"/>
              <a:buNone/>
            </a:pPr>
            <a:r>
              <a:rPr lang="en-US" sz="2000"/>
              <a:t>In different plants, the number of petals, sepals, stamens and pistils can vary. The presence of these parts differentiates the flower into complete or incomplete. Apart from these parts, a flower includes reproductive parts – stamen and pistil.  A flower may have only female parts, only male parts, or both.</a:t>
            </a:r>
            <a:endParaRPr/>
          </a:p>
          <a:p>
            <a:pPr indent="0" lvl="0" marL="114300" rtl="0" algn="l">
              <a:lnSpc>
                <a:spcPct val="115000"/>
              </a:lnSpc>
              <a:spcBef>
                <a:spcPts val="0"/>
              </a:spcBef>
              <a:spcAft>
                <a:spcPts val="0"/>
              </a:spcAft>
              <a:buSzPts val="1800"/>
              <a:buNone/>
            </a:pPr>
            <a:r>
              <a:t/>
            </a:r>
            <a:endParaRPr>
              <a:latin typeface="Calibri"/>
              <a:ea typeface="Calibri"/>
              <a:cs typeface="Calibri"/>
              <a:sym typeface="Calibri"/>
            </a:endParaRPr>
          </a:p>
        </p:txBody>
      </p:sp>
      <p:pic>
        <p:nvPicPr>
          <p:cNvPr id="86" name="Google Shape;86;p5"/>
          <p:cNvPicPr preferRelativeResize="0"/>
          <p:nvPr/>
        </p:nvPicPr>
        <p:blipFill rotWithShape="1">
          <a:blip r:embed="rId3">
            <a:alphaModFix/>
          </a:blip>
          <a:srcRect b="0" l="0" r="0" t="0"/>
          <a:stretch/>
        </p:blipFill>
        <p:spPr>
          <a:xfrm>
            <a:off x="6614144" y="3637983"/>
            <a:ext cx="1578401" cy="7835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6"/>
          <p:cNvSpPr txBox="1"/>
          <p:nvPr>
            <p:ph type="ctrTitle"/>
          </p:nvPr>
        </p:nvSpPr>
        <p:spPr>
          <a:xfrm>
            <a:off x="452628" y="201009"/>
            <a:ext cx="5798881" cy="610753"/>
          </a:xfrm>
          <a:prstGeom prst="rect">
            <a:avLst/>
          </a:prstGeom>
          <a:noFill/>
          <a:ln>
            <a:noFill/>
          </a:ln>
        </p:spPr>
        <p:txBody>
          <a:bodyPr anchorCtr="0" anchor="b" bIns="91425" lIns="91425" spcFirstLastPara="1" rIns="91425" wrap="square" tIns="91425">
            <a:noAutofit/>
          </a:bodyPr>
          <a:lstStyle/>
          <a:p>
            <a:pPr indent="0" lvl="0" marL="114300" rtl="0" algn="ctr">
              <a:lnSpc>
                <a:spcPct val="100000"/>
              </a:lnSpc>
              <a:spcBef>
                <a:spcPts val="0"/>
              </a:spcBef>
              <a:spcAft>
                <a:spcPts val="0"/>
              </a:spcAft>
              <a:buSzPts val="5200"/>
              <a:buNone/>
            </a:pPr>
            <a:r>
              <a:rPr lang="en-US" sz="1600">
                <a:solidFill>
                  <a:srgbClr val="FF0000"/>
                </a:solidFill>
                <a:latin typeface="Arial"/>
                <a:ea typeface="Arial"/>
                <a:cs typeface="Arial"/>
                <a:sym typeface="Arial"/>
              </a:rPr>
              <a:t>The reproductive parts of a flower consist of the following:</a:t>
            </a:r>
            <a:br>
              <a:rPr lang="en-US" sz="1600">
                <a:solidFill>
                  <a:srgbClr val="333333"/>
                </a:solidFill>
                <a:latin typeface="Arial"/>
                <a:ea typeface="Arial"/>
                <a:cs typeface="Arial"/>
                <a:sym typeface="Arial"/>
              </a:rPr>
            </a:br>
            <a:endParaRPr b="1" sz="1600">
              <a:latin typeface="Arial"/>
              <a:ea typeface="Arial"/>
              <a:cs typeface="Arial"/>
              <a:sym typeface="Arial"/>
            </a:endParaRPr>
          </a:p>
        </p:txBody>
      </p:sp>
      <p:sp>
        <p:nvSpPr>
          <p:cNvPr id="92" name="Google Shape;92;p6"/>
          <p:cNvSpPr txBox="1"/>
          <p:nvPr>
            <p:ph idx="1" type="subTitle"/>
          </p:nvPr>
        </p:nvSpPr>
        <p:spPr>
          <a:xfrm>
            <a:off x="500634" y="886810"/>
            <a:ext cx="8038719" cy="3502787"/>
          </a:xfrm>
          <a:prstGeom prst="rect">
            <a:avLst/>
          </a:prstGeom>
          <a:noFill/>
          <a:ln>
            <a:noFill/>
          </a:ln>
        </p:spPr>
        <p:txBody>
          <a:bodyPr anchorCtr="0" anchor="t" bIns="91425" lIns="91425" spcFirstLastPara="1" rIns="91425" wrap="square" tIns="91425">
            <a:normAutofit fontScale="62500" lnSpcReduction="20000"/>
          </a:bodyPr>
          <a:lstStyle/>
          <a:p>
            <a:pPr indent="0" lvl="0" marL="114300" rtl="0" algn="l">
              <a:lnSpc>
                <a:spcPct val="100000"/>
              </a:lnSpc>
              <a:spcBef>
                <a:spcPts val="0"/>
              </a:spcBef>
              <a:spcAft>
                <a:spcPts val="0"/>
              </a:spcAft>
              <a:buSzPct val="160000"/>
              <a:buNone/>
            </a:pPr>
            <a:r>
              <a:rPr b="1" lang="en-US">
                <a:solidFill>
                  <a:srgbClr val="FF0000"/>
                </a:solidFill>
                <a:latin typeface="Roboto"/>
                <a:ea typeface="Roboto"/>
                <a:cs typeface="Roboto"/>
                <a:sym typeface="Roboto"/>
              </a:rPr>
              <a:t>Stamen</a:t>
            </a:r>
            <a:r>
              <a:rPr b="1" lang="en-US">
                <a:solidFill>
                  <a:srgbClr val="333333"/>
                </a:solidFill>
                <a:latin typeface="Roboto"/>
                <a:ea typeface="Roboto"/>
                <a:cs typeface="Roboto"/>
                <a:sym typeface="Roboto"/>
              </a:rPr>
              <a:t>: </a:t>
            </a:r>
            <a:r>
              <a:rPr lang="en-US">
                <a:solidFill>
                  <a:srgbClr val="333333"/>
                </a:solidFill>
                <a:latin typeface="Roboto"/>
                <a:ea typeface="Roboto"/>
                <a:cs typeface="Roboto"/>
                <a:sym typeface="Roboto"/>
              </a:rPr>
              <a:t>This is the male reproductive organ and is also known as Androecium. It consists of two parts namely: anther and filaments.</a:t>
            </a:r>
            <a:endParaRPr/>
          </a:p>
          <a:p>
            <a:pPr indent="0" lvl="0" marL="114300" rtl="0" algn="l">
              <a:lnSpc>
                <a:spcPct val="100000"/>
              </a:lnSpc>
              <a:spcBef>
                <a:spcPts val="0"/>
              </a:spcBef>
              <a:spcAft>
                <a:spcPts val="0"/>
              </a:spcAft>
              <a:buSzPct val="160000"/>
              <a:buNone/>
            </a:pPr>
            <a:r>
              <a:rPr lang="en-US">
                <a:solidFill>
                  <a:srgbClr val="333333"/>
                </a:solidFill>
                <a:latin typeface="Roboto"/>
                <a:ea typeface="Roboto"/>
                <a:cs typeface="Roboto"/>
                <a:sym typeface="Roboto"/>
              </a:rPr>
              <a:t>The anther is a yellowish, sac-like structure, involved in producing and storing the pollens.</a:t>
            </a:r>
            <a:endParaRPr/>
          </a:p>
          <a:p>
            <a:pPr indent="0" lvl="0" marL="114300" rtl="0" algn="l">
              <a:lnSpc>
                <a:spcPct val="100000"/>
              </a:lnSpc>
              <a:spcBef>
                <a:spcPts val="0"/>
              </a:spcBef>
              <a:spcAft>
                <a:spcPts val="0"/>
              </a:spcAft>
              <a:buSzPct val="160000"/>
              <a:buNone/>
            </a:pPr>
            <a:r>
              <a:rPr lang="en-US">
                <a:solidFill>
                  <a:srgbClr val="333333"/>
                </a:solidFill>
                <a:latin typeface="Roboto"/>
                <a:ea typeface="Roboto"/>
                <a:cs typeface="Roboto"/>
                <a:sym typeface="Roboto"/>
              </a:rPr>
              <a:t>The filament is a slender, threadlike object, which functions by supporting the anther.</a:t>
            </a:r>
            <a:endParaRPr/>
          </a:p>
          <a:p>
            <a:pPr indent="0" lvl="0" marL="114300" rtl="0" algn="l">
              <a:lnSpc>
                <a:spcPct val="100000"/>
              </a:lnSpc>
              <a:spcBef>
                <a:spcPts val="0"/>
              </a:spcBef>
              <a:spcAft>
                <a:spcPts val="0"/>
              </a:spcAft>
              <a:buSzPct val="160000"/>
              <a:buNone/>
            </a:pPr>
            <a:r>
              <a:rPr b="1" lang="en-US">
                <a:solidFill>
                  <a:srgbClr val="FF0000"/>
                </a:solidFill>
                <a:latin typeface="Roboto"/>
                <a:ea typeface="Roboto"/>
                <a:cs typeface="Roboto"/>
                <a:sym typeface="Roboto"/>
              </a:rPr>
              <a:t>Pistil</a:t>
            </a:r>
            <a:r>
              <a:rPr b="1" lang="en-US">
                <a:solidFill>
                  <a:srgbClr val="333333"/>
                </a:solidFill>
                <a:latin typeface="Roboto"/>
                <a:ea typeface="Roboto"/>
                <a:cs typeface="Roboto"/>
                <a:sym typeface="Roboto"/>
              </a:rPr>
              <a:t>: </a:t>
            </a:r>
            <a:r>
              <a:rPr lang="en-US">
                <a:solidFill>
                  <a:srgbClr val="333333"/>
                </a:solidFill>
                <a:latin typeface="Roboto"/>
                <a:ea typeface="Roboto"/>
                <a:cs typeface="Roboto"/>
                <a:sym typeface="Roboto"/>
              </a:rPr>
              <a:t>This is the innermost part and the female reproductive organ of a flower which comprises three parts -stigma, style and ovary. This is collectively known as the pistil.</a:t>
            </a:r>
            <a:endParaRPr/>
          </a:p>
          <a:p>
            <a:pPr indent="0" lvl="0" marL="114300" rtl="0" algn="l">
              <a:lnSpc>
                <a:spcPct val="100000"/>
              </a:lnSpc>
              <a:spcBef>
                <a:spcPts val="0"/>
              </a:spcBef>
              <a:spcAft>
                <a:spcPts val="0"/>
              </a:spcAft>
              <a:buSzPct val="160000"/>
              <a:buNone/>
            </a:pPr>
            <a:r>
              <a:rPr b="1" lang="en-US">
                <a:solidFill>
                  <a:srgbClr val="FF0000"/>
                </a:solidFill>
                <a:latin typeface="Roboto"/>
                <a:ea typeface="Roboto"/>
                <a:cs typeface="Roboto"/>
                <a:sym typeface="Roboto"/>
              </a:rPr>
              <a:t>Stigma</a:t>
            </a:r>
            <a:r>
              <a:rPr lang="en-US">
                <a:solidFill>
                  <a:srgbClr val="333333"/>
                </a:solidFill>
                <a:latin typeface="Roboto"/>
                <a:ea typeface="Roboto"/>
                <a:cs typeface="Roboto"/>
                <a:sym typeface="Roboto"/>
              </a:rPr>
              <a:t>: It is the topmost part or receptive tip of carpels in the gynoecium of a flower.</a:t>
            </a:r>
            <a:endParaRPr/>
          </a:p>
          <a:p>
            <a:pPr indent="0" lvl="0" marL="114300" rtl="0" algn="l">
              <a:lnSpc>
                <a:spcPct val="100000"/>
              </a:lnSpc>
              <a:spcBef>
                <a:spcPts val="0"/>
              </a:spcBef>
              <a:spcAft>
                <a:spcPts val="0"/>
              </a:spcAft>
              <a:buSzPct val="160000"/>
              <a:buNone/>
            </a:pPr>
            <a:r>
              <a:rPr b="1" lang="en-US">
                <a:solidFill>
                  <a:srgbClr val="FF0000"/>
                </a:solidFill>
                <a:latin typeface="Roboto"/>
                <a:ea typeface="Roboto"/>
                <a:cs typeface="Roboto"/>
                <a:sym typeface="Roboto"/>
              </a:rPr>
              <a:t>Style</a:t>
            </a:r>
            <a:r>
              <a:rPr lang="en-US">
                <a:solidFill>
                  <a:srgbClr val="333333"/>
                </a:solidFill>
                <a:latin typeface="Roboto"/>
                <a:ea typeface="Roboto"/>
                <a:cs typeface="Roboto"/>
                <a:sym typeface="Roboto"/>
              </a:rPr>
              <a:t>: It is the long tube-like slender stalk that connects stigma and the ovary.</a:t>
            </a:r>
            <a:endParaRPr/>
          </a:p>
          <a:p>
            <a:pPr indent="0" lvl="0" marL="114300" rtl="0" algn="l">
              <a:lnSpc>
                <a:spcPct val="100000"/>
              </a:lnSpc>
              <a:spcBef>
                <a:spcPts val="0"/>
              </a:spcBef>
              <a:spcAft>
                <a:spcPts val="0"/>
              </a:spcAft>
              <a:buSzPct val="160000"/>
              <a:buNone/>
            </a:pPr>
            <a:r>
              <a:rPr b="1" lang="en-US">
                <a:solidFill>
                  <a:srgbClr val="FF0000"/>
                </a:solidFill>
                <a:latin typeface="Roboto"/>
                <a:ea typeface="Roboto"/>
                <a:cs typeface="Roboto"/>
                <a:sym typeface="Roboto"/>
              </a:rPr>
              <a:t>Ovary</a:t>
            </a:r>
            <a:r>
              <a:rPr lang="en-US">
                <a:solidFill>
                  <a:srgbClr val="333333"/>
                </a:solidFill>
                <a:latin typeface="Roboto"/>
                <a:ea typeface="Roboto"/>
                <a:cs typeface="Roboto"/>
                <a:sym typeface="Roboto"/>
              </a:rPr>
              <a:t>: It is the ductless reproductive gland that holds a lot of ovules. It is the part of the plant where the </a:t>
            </a:r>
            <a:r>
              <a:rPr lang="en-US" u="sng">
                <a:solidFill>
                  <a:srgbClr val="73AD21"/>
                </a:solidFill>
                <a:latin typeface="Roboto"/>
                <a:ea typeface="Roboto"/>
                <a:cs typeface="Roboto"/>
                <a:sym typeface="Roboto"/>
                <a:hlinkClick r:id="rId3">
                  <a:extLst>
                    <a:ext uri="{A12FA001-AC4F-418D-AE19-62706E023703}">
                      <ahyp:hlinkClr val="tx"/>
                    </a:ext>
                  </a:extLst>
                </a:hlinkClick>
              </a:rPr>
              <a:t>seed formation</a:t>
            </a:r>
            <a:r>
              <a:rPr lang="en-US">
                <a:solidFill>
                  <a:srgbClr val="333333"/>
                </a:solidFill>
                <a:latin typeface="Roboto"/>
                <a:ea typeface="Roboto"/>
                <a:cs typeface="Roboto"/>
                <a:sym typeface="Roboto"/>
              </a:rPr>
              <a:t> takes place.</a:t>
            </a:r>
            <a:endParaRPr/>
          </a:p>
          <a:p>
            <a:pPr indent="-279400" lvl="0" marL="571500" rtl="0" algn="ctr">
              <a:lnSpc>
                <a:spcPct val="100000"/>
              </a:lnSpc>
              <a:spcBef>
                <a:spcPts val="0"/>
              </a:spcBef>
              <a:spcAft>
                <a:spcPts val="0"/>
              </a:spcAft>
              <a:buSzPct val="160000"/>
              <a:buFont typeface="Arial"/>
              <a:buNone/>
            </a:pPr>
            <a:r>
              <a:t/>
            </a:r>
            <a:endParaRPr/>
          </a:p>
        </p:txBody>
      </p:sp>
      <p:pic>
        <p:nvPicPr>
          <p:cNvPr id="93" name="Google Shape;93;p6"/>
          <p:cNvPicPr preferRelativeResize="0"/>
          <p:nvPr/>
        </p:nvPicPr>
        <p:blipFill rotWithShape="1">
          <a:blip r:embed="rId4">
            <a:alphaModFix/>
          </a:blip>
          <a:srcRect b="0" l="0" r="0" t="0"/>
          <a:stretch/>
        </p:blipFill>
        <p:spPr>
          <a:xfrm>
            <a:off x="7304610" y="4235143"/>
            <a:ext cx="1578401" cy="7835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7"/>
          <p:cNvSpPr txBox="1"/>
          <p:nvPr>
            <p:ph type="ctrTitle"/>
          </p:nvPr>
        </p:nvSpPr>
        <p:spPr>
          <a:xfrm>
            <a:off x="1866121" y="482780"/>
            <a:ext cx="2705879" cy="478274"/>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5200"/>
              <a:buNone/>
            </a:pPr>
            <a:r>
              <a:rPr lang="en-US" sz="3200">
                <a:solidFill>
                  <a:srgbClr val="FF0000"/>
                </a:solidFill>
                <a:latin typeface="Roboto"/>
                <a:ea typeface="Roboto"/>
                <a:cs typeface="Roboto"/>
                <a:sym typeface="Roboto"/>
              </a:rPr>
              <a:t>Whorls</a:t>
            </a:r>
            <a:br>
              <a:rPr lang="en-US" sz="2000">
                <a:solidFill>
                  <a:srgbClr val="813588"/>
                </a:solidFill>
                <a:latin typeface="Roboto"/>
                <a:ea typeface="Roboto"/>
                <a:cs typeface="Roboto"/>
                <a:sym typeface="Roboto"/>
              </a:rPr>
            </a:br>
            <a:endParaRPr b="1" sz="2000">
              <a:latin typeface="Calibri"/>
              <a:ea typeface="Calibri"/>
              <a:cs typeface="Calibri"/>
              <a:sym typeface="Calibri"/>
            </a:endParaRPr>
          </a:p>
        </p:txBody>
      </p:sp>
      <p:sp>
        <p:nvSpPr>
          <p:cNvPr id="99" name="Google Shape;99;p7"/>
          <p:cNvSpPr txBox="1"/>
          <p:nvPr>
            <p:ph idx="1" type="subTitle"/>
          </p:nvPr>
        </p:nvSpPr>
        <p:spPr>
          <a:xfrm>
            <a:off x="513184" y="587829"/>
            <a:ext cx="8248261" cy="3801769"/>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2800"/>
              <a:buNone/>
            </a:pPr>
            <a:r>
              <a:rPr lang="en-US" sz="1400">
                <a:solidFill>
                  <a:srgbClr val="333333"/>
                </a:solidFill>
                <a:latin typeface="Arial"/>
                <a:ea typeface="Arial"/>
                <a:cs typeface="Arial"/>
                <a:sym typeface="Arial"/>
              </a:rPr>
              <a:t>Along with the vegetative and reproductive parts, a flower is also composed of four whorls, which are largely responsible for the radial arrangement of a flower. A typical flower has a circular section with a common centre, which can be clearly observed and distinguished from the top of the flower. There are four whorls:</a:t>
            </a:r>
            <a:endParaRPr/>
          </a:p>
          <a:p>
            <a:pPr indent="-342900" lvl="0" marL="457200" rtl="0" algn="l">
              <a:lnSpc>
                <a:spcPct val="100000"/>
              </a:lnSpc>
              <a:spcBef>
                <a:spcPts val="0"/>
              </a:spcBef>
              <a:spcAft>
                <a:spcPts val="0"/>
              </a:spcAft>
              <a:buSzPts val="2800"/>
              <a:buNone/>
            </a:pPr>
            <a:r>
              <a:rPr b="1" lang="en-US" sz="1400">
                <a:solidFill>
                  <a:srgbClr val="FF0000"/>
                </a:solidFill>
                <a:latin typeface="Roboto"/>
                <a:ea typeface="Roboto"/>
                <a:cs typeface="Roboto"/>
                <a:sym typeface="Roboto"/>
              </a:rPr>
              <a:t>Calyx</a:t>
            </a:r>
            <a:endParaRPr/>
          </a:p>
          <a:p>
            <a:pPr indent="-342900" lvl="0" marL="457200" rtl="0" algn="l">
              <a:lnSpc>
                <a:spcPct val="100000"/>
              </a:lnSpc>
              <a:spcBef>
                <a:spcPts val="0"/>
              </a:spcBef>
              <a:spcAft>
                <a:spcPts val="0"/>
              </a:spcAft>
              <a:buSzPts val="2800"/>
              <a:buNone/>
            </a:pPr>
            <a:r>
              <a:rPr lang="en-US" sz="1400">
                <a:solidFill>
                  <a:srgbClr val="333333"/>
                </a:solidFill>
                <a:latin typeface="Roboto"/>
                <a:ea typeface="Roboto"/>
                <a:cs typeface="Roboto"/>
                <a:sym typeface="Roboto"/>
              </a:rPr>
              <a:t>The calyx is the outermost whorl of a flower. It comprises sepals, tiny leaves present at the base of a flower. These protect the flower whorls against mechanical injuries and desiccation. Some plants have coloured sepals the calyx and are called petaloid.</a:t>
            </a:r>
            <a:endParaRPr/>
          </a:p>
          <a:p>
            <a:pPr indent="-342900" lvl="0" marL="457200" rtl="0" algn="l">
              <a:lnSpc>
                <a:spcPct val="100000"/>
              </a:lnSpc>
              <a:spcBef>
                <a:spcPts val="0"/>
              </a:spcBef>
              <a:spcAft>
                <a:spcPts val="0"/>
              </a:spcAft>
              <a:buSzPts val="2800"/>
              <a:buNone/>
            </a:pPr>
            <a:r>
              <a:rPr lang="en-US" sz="1400">
                <a:solidFill>
                  <a:srgbClr val="333333"/>
                </a:solidFill>
                <a:latin typeface="Roboto"/>
                <a:ea typeface="Roboto"/>
                <a:cs typeface="Roboto"/>
                <a:sym typeface="Roboto"/>
              </a:rPr>
              <a:t>If the sepals are free the calyx is called polysepalous, and if they are united it is called gamosepalous.</a:t>
            </a:r>
            <a:endParaRPr/>
          </a:p>
          <a:p>
            <a:pPr indent="-342900" lvl="0" marL="457200" rtl="0" algn="l">
              <a:lnSpc>
                <a:spcPct val="100000"/>
              </a:lnSpc>
              <a:spcBef>
                <a:spcPts val="0"/>
              </a:spcBef>
              <a:spcAft>
                <a:spcPts val="0"/>
              </a:spcAft>
              <a:buSzPts val="2800"/>
              <a:buNone/>
            </a:pPr>
            <a:r>
              <a:rPr lang="en-US" sz="1400">
                <a:solidFill>
                  <a:srgbClr val="333333"/>
                </a:solidFill>
                <a:latin typeface="Roboto"/>
                <a:ea typeface="Roboto"/>
                <a:cs typeface="Roboto"/>
                <a:sym typeface="Roboto"/>
              </a:rPr>
              <a:t>In many flowers, the sepals fall off before the flower even opens fully. Such sepals are known as caducous.</a:t>
            </a:r>
            <a:endParaRPr/>
          </a:p>
          <a:p>
            <a:pPr indent="-342900" lvl="0" marL="457200" rtl="0" algn="l">
              <a:lnSpc>
                <a:spcPct val="100000"/>
              </a:lnSpc>
              <a:spcBef>
                <a:spcPts val="0"/>
              </a:spcBef>
              <a:spcAft>
                <a:spcPts val="0"/>
              </a:spcAft>
              <a:buSzPts val="2800"/>
              <a:buNone/>
            </a:pPr>
            <a:r>
              <a:rPr lang="en-US" sz="1400">
                <a:solidFill>
                  <a:srgbClr val="333333"/>
                </a:solidFill>
                <a:latin typeface="Roboto"/>
                <a:ea typeface="Roboto"/>
                <a:cs typeface="Roboto"/>
                <a:sym typeface="Roboto"/>
              </a:rPr>
              <a:t>In some, the sepals fall off after fertilization. Such sepals are known as deciduous.</a:t>
            </a:r>
            <a:endParaRPr/>
          </a:p>
          <a:p>
            <a:pPr indent="-342900" lvl="0" marL="457200" rtl="0" algn="l">
              <a:lnSpc>
                <a:spcPct val="100000"/>
              </a:lnSpc>
              <a:spcBef>
                <a:spcPts val="0"/>
              </a:spcBef>
              <a:spcAft>
                <a:spcPts val="0"/>
              </a:spcAft>
              <a:buSzPts val="2800"/>
              <a:buNone/>
            </a:pPr>
            <a:r>
              <a:rPr lang="en-US" sz="1400">
                <a:solidFill>
                  <a:srgbClr val="333333"/>
                </a:solidFill>
                <a:latin typeface="Roboto"/>
                <a:ea typeface="Roboto"/>
                <a:cs typeface="Roboto"/>
                <a:sym typeface="Roboto"/>
              </a:rPr>
              <a:t>The persistent sepals remain up to the fruiting stage.</a:t>
            </a:r>
            <a:endParaRPr/>
          </a:p>
          <a:p>
            <a:pPr indent="-342900" lvl="0" marL="457200" rtl="0" algn="l">
              <a:lnSpc>
                <a:spcPct val="100000"/>
              </a:lnSpc>
              <a:spcBef>
                <a:spcPts val="0"/>
              </a:spcBef>
              <a:spcAft>
                <a:spcPts val="0"/>
              </a:spcAft>
              <a:buSzPts val="2800"/>
              <a:buNone/>
            </a:pPr>
            <a:r>
              <a:t/>
            </a:r>
            <a:endParaRPr sz="1400">
              <a:latin typeface="Arial"/>
              <a:ea typeface="Arial"/>
              <a:cs typeface="Arial"/>
              <a:sym typeface="Arial"/>
            </a:endParaRPr>
          </a:p>
        </p:txBody>
      </p:sp>
      <p:pic>
        <p:nvPicPr>
          <p:cNvPr id="100" name="Google Shape;100;p7"/>
          <p:cNvPicPr preferRelativeResize="0"/>
          <p:nvPr/>
        </p:nvPicPr>
        <p:blipFill rotWithShape="1">
          <a:blip r:embed="rId3">
            <a:alphaModFix/>
          </a:blip>
          <a:srcRect b="0" l="0" r="0" t="0"/>
          <a:stretch/>
        </p:blipFill>
        <p:spPr>
          <a:xfrm>
            <a:off x="6884733" y="3693967"/>
            <a:ext cx="1578401" cy="7835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8"/>
          <p:cNvSpPr txBox="1"/>
          <p:nvPr>
            <p:ph type="ctrTitle"/>
          </p:nvPr>
        </p:nvSpPr>
        <p:spPr>
          <a:xfrm>
            <a:off x="929120" y="329173"/>
            <a:ext cx="7628894" cy="753902"/>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5200"/>
              <a:buNone/>
            </a:pPr>
            <a:r>
              <a:t/>
            </a:r>
            <a:endParaRPr b="1" sz="2000">
              <a:latin typeface="Calibri"/>
              <a:ea typeface="Calibri"/>
              <a:cs typeface="Calibri"/>
              <a:sym typeface="Calibri"/>
            </a:endParaRPr>
          </a:p>
        </p:txBody>
      </p:sp>
      <p:sp>
        <p:nvSpPr>
          <p:cNvPr id="106" name="Google Shape;106;p8"/>
          <p:cNvSpPr txBox="1"/>
          <p:nvPr>
            <p:ph idx="1" type="subTitle"/>
          </p:nvPr>
        </p:nvSpPr>
        <p:spPr>
          <a:xfrm>
            <a:off x="737117" y="945930"/>
            <a:ext cx="8012746" cy="3949263"/>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2800"/>
              <a:buNone/>
            </a:pPr>
            <a:r>
              <a:rPr b="1" lang="en-US" sz="1800">
                <a:solidFill>
                  <a:srgbClr val="333333"/>
                </a:solidFill>
                <a:latin typeface="Arial"/>
                <a:ea typeface="Arial"/>
                <a:cs typeface="Arial"/>
                <a:sym typeface="Arial"/>
              </a:rPr>
              <a:t>Corolla</a:t>
            </a:r>
            <a:endParaRPr sz="1800">
              <a:solidFill>
                <a:srgbClr val="333333"/>
              </a:solidFill>
              <a:latin typeface="Arial"/>
              <a:ea typeface="Arial"/>
              <a:cs typeface="Arial"/>
              <a:sym typeface="Arial"/>
            </a:endParaRPr>
          </a:p>
          <a:p>
            <a:pPr indent="-342900" lvl="0" marL="457200" rtl="0" algn="l">
              <a:lnSpc>
                <a:spcPct val="100000"/>
              </a:lnSpc>
              <a:spcBef>
                <a:spcPts val="0"/>
              </a:spcBef>
              <a:spcAft>
                <a:spcPts val="0"/>
              </a:spcAft>
              <a:buSzPts val="2800"/>
              <a:buNone/>
            </a:pPr>
            <a:r>
              <a:rPr lang="en-US" sz="1800">
                <a:solidFill>
                  <a:srgbClr val="333333"/>
                </a:solidFill>
                <a:latin typeface="Arial"/>
                <a:ea typeface="Arial"/>
                <a:cs typeface="Arial"/>
                <a:sym typeface="Arial"/>
              </a:rPr>
              <a:t>This is the second whorl of a flower. It contains petals which serve two main functions:</a:t>
            </a:r>
            <a:endParaRPr/>
          </a:p>
          <a:p>
            <a:pPr indent="-342900" lvl="0" marL="457200" rtl="0" algn="l">
              <a:lnSpc>
                <a:spcPct val="100000"/>
              </a:lnSpc>
              <a:spcBef>
                <a:spcPts val="0"/>
              </a:spcBef>
              <a:spcAft>
                <a:spcPts val="0"/>
              </a:spcAft>
              <a:buSzPts val="2800"/>
              <a:buFont typeface="Arial"/>
              <a:buChar char="•"/>
            </a:pPr>
            <a:r>
              <a:rPr lang="en-US" sz="1800">
                <a:solidFill>
                  <a:srgbClr val="333333"/>
                </a:solidFill>
                <a:latin typeface="Arial"/>
                <a:ea typeface="Arial"/>
                <a:cs typeface="Arial"/>
                <a:sym typeface="Arial"/>
              </a:rPr>
              <a:t>To attract pollinators.</a:t>
            </a:r>
            <a:endParaRPr/>
          </a:p>
          <a:p>
            <a:pPr indent="-342900" lvl="0" marL="457200" rtl="0" algn="l">
              <a:lnSpc>
                <a:spcPct val="100000"/>
              </a:lnSpc>
              <a:spcBef>
                <a:spcPts val="0"/>
              </a:spcBef>
              <a:spcAft>
                <a:spcPts val="0"/>
              </a:spcAft>
              <a:buSzPts val="2800"/>
              <a:buFont typeface="Arial"/>
              <a:buChar char="•"/>
            </a:pPr>
            <a:r>
              <a:rPr lang="en-US" sz="1800">
                <a:solidFill>
                  <a:srgbClr val="333333"/>
                </a:solidFill>
                <a:latin typeface="Arial"/>
                <a:ea typeface="Arial"/>
                <a:cs typeface="Arial"/>
                <a:sym typeface="Arial"/>
              </a:rPr>
              <a:t>To protect the reproductive parts of a flower</a:t>
            </a:r>
            <a:endParaRPr/>
          </a:p>
          <a:p>
            <a:pPr indent="-342900" lvl="0" marL="457200" rtl="0" algn="l">
              <a:lnSpc>
                <a:spcPct val="100000"/>
              </a:lnSpc>
              <a:spcBef>
                <a:spcPts val="0"/>
              </a:spcBef>
              <a:spcAft>
                <a:spcPts val="0"/>
              </a:spcAft>
              <a:buSzPts val="2800"/>
              <a:buNone/>
            </a:pPr>
            <a:r>
              <a:rPr lang="en-US" sz="1800">
                <a:solidFill>
                  <a:srgbClr val="333333"/>
                </a:solidFill>
                <a:latin typeface="Arial"/>
                <a:ea typeface="Arial"/>
                <a:cs typeface="Arial"/>
                <a:sym typeface="Arial"/>
              </a:rPr>
              <a:t>Petals are brightly coloured and scented to attract animals and insects for pollination. The calyx and corolla are collectively called the perianth.</a:t>
            </a:r>
            <a:endParaRPr/>
          </a:p>
          <a:p>
            <a:pPr indent="-342900" lvl="0" marL="457200" rtl="0" algn="ctr">
              <a:lnSpc>
                <a:spcPct val="100000"/>
              </a:lnSpc>
              <a:spcBef>
                <a:spcPts val="0"/>
              </a:spcBef>
              <a:spcAft>
                <a:spcPts val="0"/>
              </a:spcAft>
              <a:buSzPts val="2800"/>
              <a:buNone/>
            </a:pPr>
            <a:r>
              <a:t/>
            </a:r>
            <a:endParaRPr sz="2000">
              <a:latin typeface="Calibri"/>
              <a:ea typeface="Calibri"/>
              <a:cs typeface="Calibri"/>
              <a:sym typeface="Calibri"/>
            </a:endParaRPr>
          </a:p>
        </p:txBody>
      </p:sp>
      <p:pic>
        <p:nvPicPr>
          <p:cNvPr id="107" name="Google Shape;107;p8"/>
          <p:cNvPicPr preferRelativeResize="0"/>
          <p:nvPr/>
        </p:nvPicPr>
        <p:blipFill rotWithShape="1">
          <a:blip r:embed="rId3">
            <a:alphaModFix/>
          </a:blip>
          <a:srcRect b="0" l="0" r="0" t="0"/>
          <a:stretch/>
        </p:blipFill>
        <p:spPr>
          <a:xfrm>
            <a:off x="7517685" y="4012753"/>
            <a:ext cx="1578401" cy="7835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9"/>
          <p:cNvSpPr txBox="1"/>
          <p:nvPr>
            <p:ph type="ctrTitle"/>
          </p:nvPr>
        </p:nvSpPr>
        <p:spPr>
          <a:xfrm>
            <a:off x="929120" y="329173"/>
            <a:ext cx="7628894" cy="753902"/>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5200"/>
              <a:buNone/>
            </a:pPr>
            <a:r>
              <a:rPr b="1" lang="en-US" sz="2800">
                <a:solidFill>
                  <a:srgbClr val="FF0000"/>
                </a:solidFill>
                <a:latin typeface="Calibri"/>
                <a:ea typeface="Calibri"/>
                <a:cs typeface="Calibri"/>
                <a:sym typeface="Calibri"/>
              </a:rPr>
              <a:t>ANDROCIUM</a:t>
            </a:r>
            <a:endParaRPr b="1" sz="2800">
              <a:solidFill>
                <a:srgbClr val="FF0000"/>
              </a:solidFill>
              <a:latin typeface="Calibri"/>
              <a:ea typeface="Calibri"/>
              <a:cs typeface="Calibri"/>
              <a:sym typeface="Calibri"/>
            </a:endParaRPr>
          </a:p>
        </p:txBody>
      </p:sp>
      <p:sp>
        <p:nvSpPr>
          <p:cNvPr id="113" name="Google Shape;113;p9"/>
          <p:cNvSpPr txBox="1"/>
          <p:nvPr>
            <p:ph idx="1" type="subTitle"/>
          </p:nvPr>
        </p:nvSpPr>
        <p:spPr>
          <a:xfrm>
            <a:off x="737117" y="945930"/>
            <a:ext cx="8012746" cy="3949263"/>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2800"/>
              <a:buNone/>
            </a:pPr>
            <a:r>
              <a:rPr b="1" lang="en-US" sz="2000">
                <a:solidFill>
                  <a:srgbClr val="333333"/>
                </a:solidFill>
                <a:latin typeface="Roboto"/>
                <a:ea typeface="Roboto"/>
                <a:cs typeface="Roboto"/>
                <a:sym typeface="Roboto"/>
              </a:rPr>
              <a:t>Stamens </a:t>
            </a:r>
            <a:endParaRPr sz="2000">
              <a:solidFill>
                <a:srgbClr val="333333"/>
              </a:solidFill>
              <a:latin typeface="Roboto"/>
              <a:ea typeface="Roboto"/>
              <a:cs typeface="Roboto"/>
              <a:sym typeface="Roboto"/>
            </a:endParaRPr>
          </a:p>
          <a:p>
            <a:pPr indent="-342900" lvl="0" marL="457200" rtl="0" algn="just">
              <a:lnSpc>
                <a:spcPct val="100000"/>
              </a:lnSpc>
              <a:spcBef>
                <a:spcPts val="0"/>
              </a:spcBef>
              <a:spcAft>
                <a:spcPts val="0"/>
              </a:spcAft>
              <a:buSzPts val="2800"/>
              <a:buNone/>
            </a:pPr>
            <a:r>
              <a:rPr lang="en-US" sz="2000">
                <a:solidFill>
                  <a:srgbClr val="333333"/>
                </a:solidFill>
                <a:latin typeface="Roboto"/>
                <a:ea typeface="Roboto"/>
                <a:cs typeface="Roboto"/>
                <a:sym typeface="Roboto"/>
              </a:rPr>
              <a:t>Stamen is also known as the third whorl of the flower and is the male reproductive part. It consists of a filament which is a thread-like structure with a circular structure anther on the top. Pollen is produced by the anther which contributes to the male reproductive process of the plant. All the stamens do not bear fertile anthers.</a:t>
            </a:r>
            <a:endParaRPr/>
          </a:p>
          <a:p>
            <a:pPr indent="-342900" lvl="0" marL="457200" rtl="0" algn="ctr">
              <a:lnSpc>
                <a:spcPct val="100000"/>
              </a:lnSpc>
              <a:spcBef>
                <a:spcPts val="0"/>
              </a:spcBef>
              <a:spcAft>
                <a:spcPts val="0"/>
              </a:spcAft>
              <a:buSzPts val="2800"/>
              <a:buNone/>
            </a:pPr>
            <a:r>
              <a:t/>
            </a:r>
            <a:endParaRPr sz="2000">
              <a:latin typeface="Calibri"/>
              <a:ea typeface="Calibri"/>
              <a:cs typeface="Calibri"/>
              <a:sym typeface="Calibri"/>
            </a:endParaRPr>
          </a:p>
        </p:txBody>
      </p:sp>
      <p:pic>
        <p:nvPicPr>
          <p:cNvPr id="114" name="Google Shape;114;p9"/>
          <p:cNvPicPr preferRelativeResize="0"/>
          <p:nvPr/>
        </p:nvPicPr>
        <p:blipFill rotWithShape="1">
          <a:blip r:embed="rId3">
            <a:alphaModFix/>
          </a:blip>
          <a:srcRect b="0" l="0" r="0" t="0"/>
          <a:stretch/>
        </p:blipFill>
        <p:spPr>
          <a:xfrm>
            <a:off x="7517685" y="4012753"/>
            <a:ext cx="1578401" cy="7835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