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60"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6"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latin typeface="Calibri"/>
                <a:ea typeface="Calibri"/>
                <a:cs typeface="Calibri"/>
                <a:sym typeface="Calibri"/>
              </a:rPr>
              <a:t>MUGHAL EMPIRE </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b="0" i="0" u="none" strike="noStrike" cap="none" dirty="0">
                <a:solidFill>
                  <a:srgbClr val="000000"/>
                </a:solidFill>
                <a:latin typeface="Calibri"/>
                <a:ea typeface="Calibri"/>
                <a:cs typeface="Calibri"/>
                <a:sym typeface="Calibri"/>
              </a:rPr>
              <a:t>BABUR ( 1526-1530 CE)</a:t>
            </a: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NUMBER:4</a:t>
            </a:r>
            <a:endParaRPr b="1" dirty="0"/>
          </a:p>
          <a:p>
            <a:pPr marL="0" lvl="0" indent="0" algn="l" rtl="0">
              <a:spcBef>
                <a:spcPts val="0"/>
              </a:spcBef>
              <a:spcAft>
                <a:spcPts val="0"/>
              </a:spcAft>
              <a:buNone/>
            </a:pPr>
            <a:r>
              <a:rPr lang="en" b="1" dirty="0"/>
              <a:t>CHAPTER NAME :MUGHAL EMPIRE</a:t>
            </a:r>
            <a:endParaRP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632178"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fr-FR" sz="2200" b="1" dirty="0">
                <a:solidFill>
                  <a:srgbClr val="FF0000"/>
                </a:solidFill>
              </a:rPr>
              <a:t>MUGHAL EMPIRE</a:t>
            </a:r>
            <a:endParaRPr lang="fr-FR" sz="22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fr-FR" sz="1800" b="1" i="0" u="none" strike="noStrike" cap="none" dirty="0">
                <a:solidFill>
                  <a:srgbClr val="000000"/>
                </a:solidFill>
                <a:latin typeface="Arial"/>
                <a:ea typeface="Arial"/>
                <a:cs typeface="Arial"/>
                <a:sym typeface="Arial"/>
              </a:rPr>
              <a:t>Babur ( 1526- 1530 CE</a:t>
            </a:r>
          </a:p>
        </p:txBody>
      </p:sp>
      <p:sp>
        <p:nvSpPr>
          <p:cNvPr id="65" name="Google Shape;65;p14"/>
          <p:cNvSpPr txBox="1"/>
          <p:nvPr/>
        </p:nvSpPr>
        <p:spPr>
          <a:xfrm>
            <a:off x="272675" y="1065950"/>
            <a:ext cx="8688300" cy="4077550"/>
          </a:xfrm>
          <a:prstGeom prst="rect">
            <a:avLst/>
          </a:prstGeom>
          <a:noFill/>
          <a:ln>
            <a:noFill/>
          </a:ln>
        </p:spPr>
        <p:txBody>
          <a:bodyPr spcFirstLastPara="1" wrap="square" lIns="91425" tIns="91425" rIns="91425" bIns="91425" anchor="t" anchorCtr="0">
            <a:noAutofit/>
          </a:bodyPr>
          <a:lstStyle/>
          <a:p>
            <a:pPr marL="106680">
              <a:spcBef>
                <a:spcPts val="695"/>
              </a:spcBef>
              <a:spcAft>
                <a:spcPts val="0"/>
              </a:spcAft>
            </a:pPr>
            <a:r>
              <a:rPr lang="en-US" sz="1800" b="1" dirty="0">
                <a:solidFill>
                  <a:srgbClr val="333333"/>
                </a:solidFill>
                <a:effectLst/>
                <a:latin typeface="Consolas" panose="020B0609020204030204" pitchFamily="49" charset="0"/>
                <a:ea typeface="Calibri" panose="020F0502020204030204" pitchFamily="34" charset="0"/>
                <a:cs typeface="Calibri" panose="020F0502020204030204" pitchFamily="34" charset="0"/>
              </a:rPr>
              <a:t>Babur</a:t>
            </a:r>
            <a:r>
              <a:rPr lang="en-US" sz="1800" b="1" spc="-40" dirty="0">
                <a:solidFill>
                  <a:srgbClr val="333333"/>
                </a:solidFill>
                <a:effectLst/>
                <a:latin typeface="Consolas" panose="020B0609020204030204" pitchFamily="49" charset="0"/>
                <a:ea typeface="Calibri" panose="020F0502020204030204" pitchFamily="34" charset="0"/>
                <a:cs typeface="Calibri" panose="020F0502020204030204" pitchFamily="34" charset="0"/>
              </a:rPr>
              <a:t> </a:t>
            </a:r>
            <a:r>
              <a:rPr lang="en-US" sz="1800" b="1" dirty="0">
                <a:solidFill>
                  <a:srgbClr val="333333"/>
                </a:solidFill>
                <a:effectLst/>
                <a:latin typeface="Consolas" panose="020B0609020204030204" pitchFamily="49" charset="0"/>
                <a:ea typeface="Calibri" panose="020F0502020204030204" pitchFamily="34" charset="0"/>
                <a:cs typeface="Calibri" panose="020F0502020204030204" pitchFamily="34" charset="0"/>
              </a:rPr>
              <a:t>(1526-1530)</a:t>
            </a:r>
          </a:p>
          <a:p>
            <a:pPr marL="106680">
              <a:spcBef>
                <a:spcPts val="695"/>
              </a:spcBef>
            </a:pPr>
            <a:r>
              <a:rPr lang="en-US" sz="1800" dirty="0">
                <a:effectLst/>
                <a:latin typeface="Gill Sans MT" panose="020B0502020104020203" pitchFamily="34" charset="0"/>
                <a:ea typeface="Calibri" panose="020F0502020204030204" pitchFamily="34" charset="0"/>
                <a:cs typeface="Calibri" panose="020F0502020204030204" pitchFamily="34" charset="0"/>
              </a:rPr>
              <a:t>Babur</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is</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the</a:t>
            </a:r>
            <a:r>
              <a:rPr lang="en-US" sz="1800" spc="-3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founder</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of</a:t>
            </a:r>
            <a:r>
              <a:rPr lang="en-US" sz="1800" spc="-6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the</a:t>
            </a:r>
            <a:r>
              <a:rPr lang="en-US" sz="1800" spc="-6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Mughal</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Empire</a:t>
            </a:r>
            <a:r>
              <a:rPr lang="en-US" sz="1800" spc="-6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in</a:t>
            </a:r>
            <a:r>
              <a:rPr lang="en-US" sz="1800" spc="-4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India.</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106680">
              <a:spcBef>
                <a:spcPts val="695"/>
              </a:spcBef>
              <a:spcAft>
                <a:spcPts val="0"/>
              </a:spcAft>
            </a:pPr>
            <a:endParaRPr lang="en-IN" sz="18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6" name="Picture 5" descr="Zahir ad-Din Muhammad Babur ظهیرالدین محمد بابر (RH) (888-937 AH /  1483-1530 CE)">
            <a:extLst>
              <a:ext uri="{FF2B5EF4-FFF2-40B4-BE49-F238E27FC236}">
                <a16:creationId xmlns:a16="http://schemas.microsoft.com/office/drawing/2014/main" id="{A615F2BB-822A-4A81-A15A-59F48391997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72534" y="1846850"/>
            <a:ext cx="7355915" cy="32966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96339"/>
            <a:ext cx="8688300" cy="685794"/>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rPr>
              <a:t>MUGHAL EMPIRE</a:t>
            </a:r>
          </a:p>
          <a:p>
            <a:pPr>
              <a:buSzPts val="2200"/>
            </a:pPr>
            <a:r>
              <a:rPr lang="en-IN" sz="2200" b="1" dirty="0">
                <a:solidFill>
                  <a:schemeClr val="tx1"/>
                </a:solidFill>
              </a:rPr>
              <a:t>Babur (1526-1530 CE)</a:t>
            </a:r>
            <a:endParaRPr lang="en-IN" sz="2200" b="1" i="0" u="none" strike="noStrike" cap="none" dirty="0">
              <a:solidFill>
                <a:schemeClr val="tx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72" name="Google Shape;72;p15"/>
          <p:cNvSpPr txBox="1"/>
          <p:nvPr/>
        </p:nvSpPr>
        <p:spPr>
          <a:xfrm>
            <a:off x="272675" y="903112"/>
            <a:ext cx="4796036" cy="3623732"/>
          </a:xfrm>
          <a:prstGeom prst="rect">
            <a:avLst/>
          </a:prstGeom>
          <a:noFill/>
          <a:ln>
            <a:noFill/>
          </a:ln>
        </p:spPr>
        <p:txBody>
          <a:bodyPr spcFirstLastPara="1" wrap="square" lIns="91425" tIns="91425" rIns="91425" bIns="91425" anchor="t" anchorCtr="0">
            <a:noAutofit/>
          </a:bodyPr>
          <a:lstStyle/>
          <a:p>
            <a:pPr marL="342900" marR="415925" lvl="0" indent="-342900">
              <a:lnSpc>
                <a:spcPct val="102000"/>
              </a:lnSpc>
              <a:spcBef>
                <a:spcPts val="480"/>
              </a:spcBef>
              <a:spcAft>
                <a:spcPts val="0"/>
              </a:spcAft>
              <a:buFont typeface="Arial" panose="020B0604020202020204" pitchFamily="34" charset="0"/>
              <a:buChar char="●"/>
              <a:tabLst>
                <a:tab pos="1130300" algn="l"/>
                <a:tab pos="1130935" algn="l"/>
              </a:tabLst>
            </a:pPr>
            <a:r>
              <a:rPr lang="en-US" sz="1800" dirty="0">
                <a:effectLst/>
                <a:latin typeface="Gill Sans MT" panose="020B0502020104020203" pitchFamily="34" charset="0"/>
                <a:ea typeface="Calibri" panose="020F0502020204030204" pitchFamily="34" charset="0"/>
                <a:cs typeface="Calibri" panose="020F0502020204030204" pitchFamily="34" charset="0"/>
              </a:rPr>
              <a:t>He</a:t>
            </a:r>
            <a:r>
              <a:rPr lang="en-US" sz="1800" spc="-5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was</a:t>
            </a:r>
            <a:r>
              <a:rPr lang="en-US" sz="1800" spc="-3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a</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descendant</a:t>
            </a:r>
            <a:r>
              <a:rPr lang="en-US" sz="1800" spc="-2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of</a:t>
            </a:r>
            <a:r>
              <a:rPr lang="en-US" sz="1800" spc="-4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Timur</a:t>
            </a:r>
            <a:r>
              <a:rPr lang="en-US" sz="1800" spc="-3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(on</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his</a:t>
            </a:r>
            <a:r>
              <a:rPr lang="en-US" sz="1800" spc="-3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father’s</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side)</a:t>
            </a:r>
            <a:r>
              <a:rPr lang="en-US" sz="1800" spc="-2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and</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Genghis</a:t>
            </a:r>
            <a:r>
              <a:rPr lang="en-US" sz="1800" spc="-3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Khan</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(on</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his</a:t>
            </a:r>
            <a:r>
              <a:rPr lang="en-US" sz="1800" spc="-3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Mother’s</a:t>
            </a:r>
            <a:r>
              <a:rPr lang="en-US" sz="1800" spc="-9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side).</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Bef>
                <a:spcPts val="445"/>
              </a:spcBef>
              <a:buFont typeface="Arial" panose="020B0604020202020204" pitchFamily="34" charset="0"/>
              <a:buChar char="●"/>
              <a:tabLst>
                <a:tab pos="1130300" algn="l"/>
                <a:tab pos="1130935" algn="l"/>
              </a:tabLst>
            </a:pPr>
            <a:r>
              <a:rPr lang="en-US" sz="1800" dirty="0">
                <a:effectLst/>
                <a:latin typeface="Gill Sans MT" panose="020B0502020104020203" pitchFamily="34" charset="0"/>
                <a:ea typeface="Calibri" panose="020F0502020204030204" pitchFamily="34" charset="0"/>
                <a:cs typeface="Calibri" panose="020F0502020204030204" pitchFamily="34" charset="0"/>
              </a:rPr>
              <a:t>His</a:t>
            </a:r>
            <a:r>
              <a:rPr lang="en-US" sz="1800" spc="-1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original</a:t>
            </a:r>
            <a:r>
              <a:rPr lang="en-US" sz="1800" spc="-2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name</a:t>
            </a:r>
            <a:r>
              <a:rPr lang="en-US" sz="1800" spc="-2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was</a:t>
            </a:r>
            <a:r>
              <a:rPr lang="en-US" sz="1800" spc="-1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err="1">
                <a:effectLst/>
                <a:latin typeface="Gill Sans MT" panose="020B0502020104020203" pitchFamily="34" charset="0"/>
                <a:ea typeface="Calibri" panose="020F0502020204030204" pitchFamily="34" charset="0"/>
                <a:cs typeface="Calibri" panose="020F0502020204030204" pitchFamily="34" charset="0"/>
              </a:rPr>
              <a:t>Zahiruddin</a:t>
            </a:r>
            <a:r>
              <a:rPr lang="en-US" sz="1800" spc="-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Muhammad.</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342900" marR="640715" lvl="0" indent="-342900">
              <a:lnSpc>
                <a:spcPct val="102000"/>
              </a:lnSpc>
              <a:spcBef>
                <a:spcPts val="480"/>
              </a:spcBef>
              <a:spcAft>
                <a:spcPts val="0"/>
              </a:spcAft>
              <a:buFont typeface="Arial" panose="020B0604020202020204" pitchFamily="34" charset="0"/>
              <a:buChar char="●"/>
              <a:tabLst>
                <a:tab pos="1130300" algn="l"/>
                <a:tab pos="1130935" algn="l"/>
              </a:tabLst>
            </a:pPr>
            <a:r>
              <a:rPr lang="en-US" sz="1800" dirty="0">
                <a:effectLst/>
                <a:latin typeface="Gill Sans MT" panose="020B0502020104020203" pitchFamily="34" charset="0"/>
                <a:ea typeface="Calibri" panose="020F0502020204030204" pitchFamily="34" charset="0"/>
                <a:cs typeface="Calibri" panose="020F0502020204030204" pitchFamily="34" charset="0"/>
              </a:rPr>
              <a:t>In</a:t>
            </a:r>
            <a:r>
              <a:rPr lang="en-US" sz="1800" spc="-4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1494</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at</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the</a:t>
            </a:r>
            <a:r>
              <a:rPr lang="en-US" sz="1800" spc="-6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age</a:t>
            </a:r>
            <a:r>
              <a:rPr lang="en-US" sz="1800" spc="-6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of</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11,</a:t>
            </a:r>
            <a:r>
              <a:rPr lang="en-US" sz="1800" spc="-4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Babur</a:t>
            </a:r>
            <a:r>
              <a:rPr lang="en-US" sz="1800" spc="-4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became</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the</a:t>
            </a:r>
            <a:r>
              <a:rPr lang="en-US" sz="1800" spc="-6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ruler</a:t>
            </a:r>
            <a:r>
              <a:rPr lang="en-US" sz="1800" spc="-4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of</a:t>
            </a:r>
            <a:r>
              <a:rPr lang="en-US" sz="1800" spc="-5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err="1">
                <a:effectLst/>
                <a:latin typeface="Gill Sans MT" panose="020B0502020104020203" pitchFamily="34" charset="0"/>
                <a:ea typeface="Calibri" panose="020F0502020204030204" pitchFamily="34" charset="0"/>
                <a:cs typeface="Calibri" panose="020F0502020204030204" pitchFamily="34" charset="0"/>
              </a:rPr>
              <a:t>Farghana</a:t>
            </a:r>
            <a:r>
              <a:rPr lang="en-US" sz="1800" spc="-5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(at</a:t>
            </a:r>
            <a:r>
              <a:rPr lang="en-US" sz="1800" spc="-3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present</a:t>
            </a:r>
            <a:r>
              <a:rPr lang="en-US" sz="1800" spc="-5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in</a:t>
            </a:r>
            <a:r>
              <a:rPr lang="en-US" sz="1800" spc="-35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Chinese</a:t>
            </a:r>
            <a:r>
              <a:rPr lang="en-US" sz="1800" spc="-9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Turkistan)</a:t>
            </a:r>
            <a:r>
              <a:rPr lang="en-US" sz="1800" spc="-8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succeeding</a:t>
            </a:r>
            <a:r>
              <a:rPr lang="en-US" sz="1800" spc="-3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Umar</a:t>
            </a:r>
            <a:r>
              <a:rPr lang="en-US" sz="1800" spc="-7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Shaikh</a:t>
            </a:r>
            <a:r>
              <a:rPr lang="en-US" sz="1800" spc="-4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Mirza,</a:t>
            </a:r>
            <a:r>
              <a:rPr lang="en-US" sz="1800" spc="-7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his</a:t>
            </a:r>
            <a:r>
              <a:rPr lang="en-US" sz="1800" spc="-7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father.</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342900" marR="522605" lvl="0" indent="-342900">
              <a:lnSpc>
                <a:spcPct val="102000"/>
              </a:lnSpc>
              <a:spcBef>
                <a:spcPts val="445"/>
              </a:spcBef>
              <a:spcAft>
                <a:spcPts val="0"/>
              </a:spcAft>
              <a:buFont typeface="Arial" panose="020B0604020202020204" pitchFamily="34" charset="0"/>
              <a:buChar char="●"/>
              <a:tabLst>
                <a:tab pos="1130300" algn="l"/>
                <a:tab pos="1130935" algn="l"/>
              </a:tabLst>
            </a:pPr>
            <a:r>
              <a:rPr lang="en-US" sz="1800" b="1" dirty="0">
                <a:effectLst/>
                <a:latin typeface="Gill Sans MT" panose="020B0502020104020203" pitchFamily="34" charset="0"/>
                <a:ea typeface="Calibri" panose="020F0502020204030204" pitchFamily="34" charset="0"/>
                <a:cs typeface="Calibri" panose="020F0502020204030204" pitchFamily="34" charset="0"/>
              </a:rPr>
              <a:t>Daulat Khan, </a:t>
            </a:r>
            <a:r>
              <a:rPr lang="en-US" sz="1800" dirty="0">
                <a:effectLst/>
                <a:latin typeface="Gill Sans MT" panose="020B0502020104020203" pitchFamily="34" charset="0"/>
                <a:ea typeface="Calibri" panose="020F0502020204030204" pitchFamily="34" charset="0"/>
                <a:cs typeface="Calibri" panose="020F0502020204030204" pitchFamily="34" charset="0"/>
              </a:rPr>
              <a:t>the most powerful noble of Punjab, who was discontented with</a:t>
            </a:r>
            <a:r>
              <a:rPr lang="en-US" sz="1800" spc="-34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Ibrahim</a:t>
            </a:r>
            <a:r>
              <a:rPr lang="en-US" sz="1800" spc="-6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Lodhi,</a:t>
            </a:r>
            <a:r>
              <a:rPr lang="en-US" sz="1800" spc="-5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invited</a:t>
            </a:r>
            <a:r>
              <a:rPr lang="en-US" sz="1800" spc="-50" dirty="0">
                <a:effectLst/>
                <a:latin typeface="Gill Sans MT" panose="020B0502020104020203" pitchFamily="34" charset="0"/>
                <a:ea typeface="Calibri" panose="020F0502020204030204" pitchFamily="34" charset="0"/>
                <a:cs typeface="Calibri" panose="020F0502020204030204" pitchFamily="34" charset="0"/>
              </a:rPr>
              <a:t> </a:t>
            </a:r>
            <a:r>
              <a:rPr lang="en-US" sz="1800" b="1" dirty="0">
                <a:effectLst/>
                <a:latin typeface="Gill Sans MT" panose="020B0502020104020203" pitchFamily="34" charset="0"/>
                <a:ea typeface="Calibri" panose="020F0502020204030204" pitchFamily="34" charset="0"/>
                <a:cs typeface="Calibri" panose="020F0502020204030204" pitchFamily="34" charset="0"/>
              </a:rPr>
              <a:t>Babur</a:t>
            </a:r>
            <a:r>
              <a:rPr lang="en-US" sz="1800" b="1" spc="-6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to</a:t>
            </a:r>
            <a:r>
              <a:rPr lang="en-US" sz="1800" spc="-20"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invade</a:t>
            </a:r>
            <a:r>
              <a:rPr lang="en-US" sz="1800" spc="-45" dirty="0">
                <a:effectLst/>
                <a:latin typeface="Gill Sans MT" panose="020B0502020104020203" pitchFamily="34" charset="0"/>
                <a:ea typeface="Calibri" panose="020F0502020204030204" pitchFamily="34" charset="0"/>
                <a:cs typeface="Calibri" panose="020F0502020204030204" pitchFamily="34" charset="0"/>
              </a:rPr>
              <a:t> </a:t>
            </a:r>
            <a:r>
              <a:rPr lang="en-US" sz="1800" dirty="0">
                <a:effectLst/>
                <a:latin typeface="Gill Sans MT" panose="020B0502020104020203" pitchFamily="34" charset="0"/>
                <a:ea typeface="Calibri" panose="020F0502020204030204" pitchFamily="34" charset="0"/>
                <a:cs typeface="Calibri" panose="020F0502020204030204" pitchFamily="34" charset="0"/>
              </a:rPr>
              <a:t>India.</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E1634E04-2683-4849-B2BC-D47564AD6CA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933244" y="623887"/>
            <a:ext cx="3938081" cy="38957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61C68-D5C0-4A97-8C45-025C3E7D69C1}"/>
              </a:ext>
            </a:extLst>
          </p:cNvPr>
          <p:cNvSpPr>
            <a:spLocks noGrp="1"/>
          </p:cNvSpPr>
          <p:nvPr>
            <p:ph type="title"/>
          </p:nvPr>
        </p:nvSpPr>
        <p:spPr>
          <a:xfrm>
            <a:off x="311700" y="214489"/>
            <a:ext cx="8520600" cy="803236"/>
          </a:xfrm>
        </p:spPr>
        <p:txBody>
          <a:bodyPr/>
          <a:lstStyle/>
          <a:p>
            <a:r>
              <a:rPr lang="en-IN" sz="2000" dirty="0">
                <a:solidFill>
                  <a:srgbClr val="FF0000"/>
                </a:solidFill>
              </a:rPr>
              <a:t>MUGHAL EMPIRE</a:t>
            </a:r>
            <a:br>
              <a:rPr lang="en-IN" sz="2000" dirty="0">
                <a:solidFill>
                  <a:srgbClr val="FF0000"/>
                </a:solidFill>
              </a:rPr>
            </a:br>
            <a:r>
              <a:rPr lang="en-IN" sz="2000" dirty="0">
                <a:solidFill>
                  <a:schemeClr val="tx1"/>
                </a:solidFill>
              </a:rPr>
              <a:t>Humayun</a:t>
            </a:r>
            <a:r>
              <a:rPr lang="en-IN" sz="1600" dirty="0">
                <a:solidFill>
                  <a:schemeClr val="tx1"/>
                </a:solidFill>
              </a:rPr>
              <a:t>(1530-1540 CE)</a:t>
            </a:r>
            <a:br>
              <a:rPr lang="en-IN" sz="2000" dirty="0">
                <a:solidFill>
                  <a:srgbClr val="FF0000"/>
                </a:solidFill>
              </a:rPr>
            </a:br>
            <a:br>
              <a:rPr lang="en-IN" dirty="0">
                <a:solidFill>
                  <a:srgbClr val="FF0000"/>
                </a:solidFill>
              </a:rPr>
            </a:br>
            <a:br>
              <a:rPr lang="en-IN" dirty="0">
                <a:solidFill>
                  <a:srgbClr val="FF0000"/>
                </a:solidFill>
              </a:rPr>
            </a:br>
            <a:endParaRPr lang="en-IN" dirty="0">
              <a:solidFill>
                <a:srgbClr val="FF0000"/>
              </a:solidFill>
            </a:endParaRPr>
          </a:p>
        </p:txBody>
      </p:sp>
      <p:sp>
        <p:nvSpPr>
          <p:cNvPr id="3" name="Text Placeholder 2">
            <a:extLst>
              <a:ext uri="{FF2B5EF4-FFF2-40B4-BE49-F238E27FC236}">
                <a16:creationId xmlns:a16="http://schemas.microsoft.com/office/drawing/2014/main" id="{A7FB723C-A99E-4F6D-BB33-27F1F073DF5D}"/>
              </a:ext>
            </a:extLst>
          </p:cNvPr>
          <p:cNvSpPr>
            <a:spLocks noGrp="1"/>
          </p:cNvSpPr>
          <p:nvPr>
            <p:ph type="body" idx="1"/>
          </p:nvPr>
        </p:nvSpPr>
        <p:spPr>
          <a:xfrm>
            <a:off x="90311" y="914400"/>
            <a:ext cx="3732233" cy="4229099"/>
          </a:xfrm>
        </p:spPr>
        <p:txBody>
          <a:bodyPr/>
          <a:lstStyle/>
          <a:p>
            <a:pPr marL="901700" indent="0">
              <a:spcBef>
                <a:spcPts val="55"/>
              </a:spcBef>
              <a:spcAft>
                <a:spcPts val="0"/>
              </a:spcAft>
              <a:buNone/>
            </a:pPr>
            <a:r>
              <a:rPr lang="en-US" sz="1800" dirty="0">
                <a:effectLst/>
                <a:latin typeface="Calibri" panose="020F0502020204030204" pitchFamily="34" charset="0"/>
                <a:ea typeface="Calibri" panose="020F0502020204030204" pitchFamily="34" charset="0"/>
                <a:cs typeface="Calibri" panose="020F0502020204030204" pitchFamily="34" charset="0"/>
              </a:rPr>
              <a:t>Humayun</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was</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 eldest</a:t>
            </a:r>
            <a:r>
              <a:rPr lang="en-US" sz="1800" spc="-1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son of</a:t>
            </a:r>
            <a:r>
              <a:rPr lang="en-US" sz="1800" spc="-1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Babur.</a:t>
            </a:r>
          </a:p>
          <a:p>
            <a:pPr marL="901700" indent="0">
              <a:spcBef>
                <a:spcPts val="55"/>
              </a:spcBef>
              <a:buNone/>
            </a:pPr>
            <a:r>
              <a:rPr lang="en-US" sz="1800" dirty="0">
                <a:effectLst/>
                <a:latin typeface="Calibri" panose="020F0502020204030204" pitchFamily="34" charset="0"/>
                <a:ea typeface="Calibri" panose="020F0502020204030204" pitchFamily="34" charset="0"/>
                <a:cs typeface="Calibri" panose="020F0502020204030204" pitchFamily="34" charset="0"/>
              </a:rPr>
              <a:t>In 1540, in the Battle of </a:t>
            </a:r>
            <a:r>
              <a:rPr lang="en-US" sz="1800" dirty="0" err="1">
                <a:effectLst/>
                <a:latin typeface="Calibri" panose="020F0502020204030204" pitchFamily="34" charset="0"/>
                <a:ea typeface="Calibri" panose="020F0502020204030204" pitchFamily="34" charset="0"/>
                <a:cs typeface="Calibri" panose="020F0502020204030204" pitchFamily="34" charset="0"/>
              </a:rPr>
              <a:t>Bilgram</a:t>
            </a:r>
            <a:r>
              <a:rPr lang="en-US" sz="1800" dirty="0">
                <a:effectLst/>
                <a:latin typeface="Calibri" panose="020F0502020204030204" pitchFamily="34" charset="0"/>
                <a:ea typeface="Calibri" panose="020F0502020204030204" pitchFamily="34" charset="0"/>
                <a:cs typeface="Calibri" panose="020F0502020204030204" pitchFamily="34" charset="0"/>
              </a:rPr>
              <a:t> or Ganges also known as Battle of </a:t>
            </a:r>
            <a:r>
              <a:rPr lang="en-US" sz="1800" dirty="0" err="1">
                <a:effectLst/>
                <a:latin typeface="Calibri" panose="020F0502020204030204" pitchFamily="34" charset="0"/>
                <a:ea typeface="Calibri" panose="020F0502020204030204" pitchFamily="34" charset="0"/>
                <a:cs typeface="Calibri" panose="020F0502020204030204" pitchFamily="34" charset="0"/>
              </a:rPr>
              <a:t>Kanauj</a:t>
            </a:r>
            <a:r>
              <a:rPr lang="en-US" sz="1800" dirty="0">
                <a:effectLst/>
                <a:latin typeface="Calibri" panose="020F0502020204030204" pitchFamily="34" charset="0"/>
                <a:ea typeface="Calibri" panose="020F0502020204030204" pitchFamily="34" charset="0"/>
                <a:cs typeface="Calibri" panose="020F0502020204030204" pitchFamily="34" charset="0"/>
              </a:rPr>
              <a:t>, Humayun was forced to</a:t>
            </a:r>
            <a:r>
              <a:rPr lang="en-US" sz="1800" spc="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fight</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with</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Sher</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Khan</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alone</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and</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after</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losing</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his</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kingdom,</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Humayun</a:t>
            </a:r>
            <a:r>
              <a:rPr lang="en-US" sz="1800" spc="-4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became</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an</a:t>
            </a:r>
            <a:r>
              <a:rPr lang="en-US" sz="1800" spc="-3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exile</a:t>
            </a:r>
            <a:r>
              <a:rPr lang="en-US" sz="1800" spc="-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for</a:t>
            </a:r>
            <a:r>
              <a:rPr lang="en-US" sz="1800" spc="-4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the</a:t>
            </a:r>
            <a:r>
              <a:rPr lang="en-US" sz="1800" spc="-3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next</a:t>
            </a:r>
            <a:r>
              <a:rPr lang="en-US" sz="1800" spc="-20"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fifteen</a:t>
            </a:r>
            <a:r>
              <a:rPr lang="en-US" sz="1800" spc="-225" dirty="0">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years.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marL="901700" indent="0">
              <a:spcBef>
                <a:spcPts val="55"/>
              </a:spcBef>
              <a:spcAft>
                <a:spcPts val="0"/>
              </a:spcAft>
              <a:buNone/>
            </a:pP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endParaRPr lang="en-IN" dirty="0"/>
          </a:p>
        </p:txBody>
      </p:sp>
      <p:pic>
        <p:nvPicPr>
          <p:cNvPr id="4" name="Picture 3" descr="History of Mughal ruler Humayun - India Old Days">
            <a:extLst>
              <a:ext uri="{FF2B5EF4-FFF2-40B4-BE49-F238E27FC236}">
                <a16:creationId xmlns:a16="http://schemas.microsoft.com/office/drawing/2014/main" id="{2DC06C50-9B35-4DE9-AE77-F90B9BC518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210755" y="1017725"/>
            <a:ext cx="3973690" cy="1906097"/>
          </a:xfrm>
          <a:prstGeom prst="rect">
            <a:avLst/>
          </a:prstGeom>
          <a:noFill/>
          <a:ln>
            <a:noFill/>
          </a:ln>
        </p:spPr>
      </p:pic>
      <p:pic>
        <p:nvPicPr>
          <p:cNvPr id="5" name="Picture 4" descr="Humāyūn's Tomb | tomb, Delhi, India | Britannica">
            <a:extLst>
              <a:ext uri="{FF2B5EF4-FFF2-40B4-BE49-F238E27FC236}">
                <a16:creationId xmlns:a16="http://schemas.microsoft.com/office/drawing/2014/main" id="{9E95BC1C-DE0A-40F3-B300-6B676E0A2C8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210755" y="3172177"/>
            <a:ext cx="3973690" cy="1756833"/>
          </a:xfrm>
          <a:prstGeom prst="rect">
            <a:avLst/>
          </a:prstGeom>
          <a:noFill/>
          <a:ln>
            <a:noFill/>
          </a:ln>
        </p:spPr>
      </p:pic>
      <p:sp>
        <p:nvSpPr>
          <p:cNvPr id="6" name="Google Shape;78;p16">
            <a:extLst>
              <a:ext uri="{FF2B5EF4-FFF2-40B4-BE49-F238E27FC236}">
                <a16:creationId xmlns:a16="http://schemas.microsoft.com/office/drawing/2014/main" id="{04600A1E-9CA2-42D3-84B3-C80B16DC275E}"/>
              </a:ext>
            </a:extLst>
          </p:cNvPr>
          <p:cNvSpPr txBox="1"/>
          <p:nvPr/>
        </p:nvSpPr>
        <p:spPr>
          <a:xfrm flipH="1">
            <a:off x="-101602" y="3330222"/>
            <a:ext cx="101602" cy="2050344"/>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endParaRPr lang="en-IN"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307685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123899" y="-94544"/>
            <a:ext cx="8613166" cy="5085294"/>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194</Words>
  <Application>Microsoft Office PowerPoint</Application>
  <PresentationFormat>On-screen Show (16:9)</PresentationFormat>
  <Paragraphs>20</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Simple Light</vt:lpstr>
      <vt:lpstr>PowerPoint Presentation</vt:lpstr>
      <vt:lpstr>PowerPoint Presentation</vt:lpstr>
      <vt:lpstr>PowerPoint Presentation</vt:lpstr>
      <vt:lpstr>MUGHAL EMPIRE Humayun(1530-1540 CE)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Jancy Tom</cp:lastModifiedBy>
  <cp:revision>5</cp:revision>
  <dcterms:modified xsi:type="dcterms:W3CDTF">2021-04-12T06:19:34Z</dcterms:modified>
</cp:coreProperties>
</file>