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2" r:id="rId2"/>
  </p:sldMasterIdLst>
  <p:notesMasterIdLst>
    <p:notesMasterId r:id="rId17"/>
  </p:notesMasterIdLst>
  <p:sldIdLst>
    <p:sldId id="277" r:id="rId3"/>
    <p:sldId id="261" r:id="rId4"/>
    <p:sldId id="728" r:id="rId5"/>
    <p:sldId id="730" r:id="rId6"/>
    <p:sldId id="263" r:id="rId7"/>
    <p:sldId id="736" r:id="rId8"/>
    <p:sldId id="735" r:id="rId9"/>
    <p:sldId id="720" r:id="rId10"/>
    <p:sldId id="737" r:id="rId11"/>
    <p:sldId id="721" r:id="rId12"/>
    <p:sldId id="731" r:id="rId13"/>
    <p:sldId id="724" r:id="rId14"/>
    <p:sldId id="725" r:id="rId15"/>
    <p:sldId id="259"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937"/>
    <a:srgbClr val="A0B1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86" autoAdjust="0"/>
    <p:restoredTop sz="94132" autoAdjust="0"/>
  </p:normalViewPr>
  <p:slideViewPr>
    <p:cSldViewPr snapToGrid="0">
      <p:cViewPr varScale="1">
        <p:scale>
          <a:sx n="110" d="100"/>
          <a:sy n="110" d="100"/>
        </p:scale>
        <p:origin x="744" y="67"/>
      </p:cViewPr>
      <p:guideLst>
        <p:guide orient="horz" pos="1620"/>
        <p:guide pos="2880"/>
      </p:guideLst>
    </p:cSldViewPr>
  </p:slideViewPr>
  <p:notesTextViewPr>
    <p:cViewPr>
      <p:scale>
        <a:sx n="1" d="1"/>
        <a:sy n="1" d="1"/>
      </p:scale>
      <p:origin x="0" y="0"/>
    </p:cViewPr>
  </p:notesTextViewPr>
  <p:sorterViewPr>
    <p:cViewPr varScale="1">
      <p:scale>
        <a:sx n="1" d="1"/>
        <a:sy n="1" d="1"/>
      </p:scale>
      <p:origin x="0" y="-748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516157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Google Shape;51;p1:notes">
            <a:extLst>
              <a:ext uri="{FF2B5EF4-FFF2-40B4-BE49-F238E27FC236}">
                <a16:creationId xmlns:a16="http://schemas.microsoft.com/office/drawing/2014/main" id="{C6D41A11-B11A-4909-A79F-FDD7D6524CFF}"/>
              </a:ext>
            </a:extLst>
          </p:cNvPr>
          <p:cNvSpPr>
            <a:spLocks noGrp="1" noRot="1" noChangeAspect="1" noTextEdit="1"/>
          </p:cNvSpPr>
          <p:nvPr>
            <p:ph type="sldImg" idx="2"/>
          </p:nvPr>
        </p:nvSpPr>
        <p:spPr>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
        <p:nvSpPr>
          <p:cNvPr id="4099" name="Google Shape;52;p1:notes">
            <a:extLst>
              <a:ext uri="{FF2B5EF4-FFF2-40B4-BE49-F238E27FC236}">
                <a16:creationId xmlns:a16="http://schemas.microsoft.com/office/drawing/2014/main" id="{02A536BA-31C2-44B5-A9D1-3A345A7011B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SzPts val="1100"/>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B082DB8-C265-4EA3-AEE7-AC9FC58C5A0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E290E2-3847-441C-8CBE-24F1B1889A4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62" name="Rectangle 2">
            <a:extLst>
              <a:ext uri="{FF2B5EF4-FFF2-40B4-BE49-F238E27FC236}">
                <a16:creationId xmlns:a16="http://schemas.microsoft.com/office/drawing/2014/main" id="{B26E255B-F8DA-44F8-8708-FFA06FEC07BB}"/>
              </a:ext>
            </a:extLst>
          </p:cNvPr>
          <p:cNvSpPr>
            <a:spLocks noGrp="1" noRot="1" noChangeAspect="1" noChangeArrowheads="1" noTextEdit="1"/>
          </p:cNvSpPr>
          <p:nvPr>
            <p:ph type="sldImg"/>
          </p:nvPr>
        </p:nvSpPr>
        <p:spPr>
          <a:xfrm>
            <a:off x="381000" y="685800"/>
            <a:ext cx="6096000" cy="3429000"/>
          </a:xfrm>
          <a:ln/>
        </p:spPr>
      </p:sp>
      <p:sp>
        <p:nvSpPr>
          <p:cNvPr id="15363" name="Rectangle 3">
            <a:extLst>
              <a:ext uri="{FF2B5EF4-FFF2-40B4-BE49-F238E27FC236}">
                <a16:creationId xmlns:a16="http://schemas.microsoft.com/office/drawing/2014/main" id="{A50A971D-15D5-4611-A4A8-86DAAEFABD0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DD79C5A-8EFB-4726-8166-267E90BA6C8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F687026-4C52-460D-9DC3-070B67CF8B7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458" name="Rectangle 2">
            <a:extLst>
              <a:ext uri="{FF2B5EF4-FFF2-40B4-BE49-F238E27FC236}">
                <a16:creationId xmlns:a16="http://schemas.microsoft.com/office/drawing/2014/main" id="{8CA3A294-A860-47AA-9F1D-7FA3528E5814}"/>
              </a:ext>
            </a:extLst>
          </p:cNvPr>
          <p:cNvSpPr>
            <a:spLocks noGrp="1" noRot="1" noChangeAspect="1" noChangeArrowheads="1" noTextEdit="1"/>
          </p:cNvSpPr>
          <p:nvPr>
            <p:ph type="sldImg"/>
          </p:nvPr>
        </p:nvSpPr>
        <p:spPr>
          <a:xfrm>
            <a:off x="381000" y="685800"/>
            <a:ext cx="6096000" cy="3429000"/>
          </a:xfrm>
          <a:ln/>
        </p:spPr>
      </p:sp>
      <p:sp>
        <p:nvSpPr>
          <p:cNvPr id="19459" name="Rectangle 3">
            <a:extLst>
              <a:ext uri="{FF2B5EF4-FFF2-40B4-BE49-F238E27FC236}">
                <a16:creationId xmlns:a16="http://schemas.microsoft.com/office/drawing/2014/main" id="{750B084A-A0B9-44A9-B27E-0A1FAA61578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Google Shape;73;p4:notes">
            <a:extLst>
              <a:ext uri="{FF2B5EF4-FFF2-40B4-BE49-F238E27FC236}">
                <a16:creationId xmlns:a16="http://schemas.microsoft.com/office/drawing/2014/main" id="{D7FBA2EC-7EF7-43AF-A7E2-821FAFA182A4}"/>
              </a:ext>
            </a:extLst>
          </p:cNvPr>
          <p:cNvSpPr>
            <a:spLocks noGrp="1" noRot="1" noChangeAspect="1" noTextEdit="1"/>
          </p:cNvSpPr>
          <p:nvPr>
            <p:ph type="sldImg" idx="2"/>
          </p:nvPr>
        </p:nvSpPr>
        <p:spPr>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
        <p:nvSpPr>
          <p:cNvPr id="17411" name="Google Shape;74;p4:notes">
            <a:extLst>
              <a:ext uri="{FF2B5EF4-FFF2-40B4-BE49-F238E27FC236}">
                <a16:creationId xmlns:a16="http://schemas.microsoft.com/office/drawing/2014/main" id="{DA3897DA-909E-4157-B858-FF50C360D33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SzPts val="1100"/>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70A75-A2DA-453B-BE16-715C91445413}"/>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564D38D-55E1-4ADF-B5A0-C51F59B856DF}"/>
              </a:ext>
            </a:extLst>
          </p:cNvPr>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Date Placeholder 3">
            <a:extLst>
              <a:ext uri="{FF2B5EF4-FFF2-40B4-BE49-F238E27FC236}">
                <a16:creationId xmlns:a16="http://schemas.microsoft.com/office/drawing/2014/main" id="{80026058-985D-422F-884B-7599D6FA8E5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FE87270-2187-4FC6-AAB8-6017BA49B4A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10109A0-46F9-45C4-8BBB-77F2A0E79412}"/>
              </a:ext>
            </a:extLst>
          </p:cNvPr>
          <p:cNvSpPr>
            <a:spLocks noGrp="1"/>
          </p:cNvSpPr>
          <p:nvPr>
            <p:ph type="sldNum" sz="quarter" idx="12"/>
          </p:nvPr>
        </p:nvSpPr>
        <p:spPr/>
        <p:txBody>
          <a:bodyPr/>
          <a:lstStyle>
            <a:lvl1pPr>
              <a:defRPr/>
            </a:lvl1pPr>
          </a:lstStyle>
          <a:p>
            <a:fld id="{D0070893-2C45-4DFD-A643-5E4D31B2FAC9}" type="slidenum">
              <a:rPr lang="en-US" altLang="en-US"/>
              <a:pPr/>
              <a:t>‹#›</a:t>
            </a:fld>
            <a:endParaRPr lang="en-US" altLang="en-US"/>
          </a:p>
        </p:txBody>
      </p:sp>
    </p:spTree>
    <p:extLst>
      <p:ext uri="{BB962C8B-B14F-4D97-AF65-F5344CB8AC3E}">
        <p14:creationId xmlns:p14="http://schemas.microsoft.com/office/powerpoint/2010/main" val="2967304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85B2-8A2C-4DBB-854B-E71BA4E91A6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54A6EF8-E8A9-4878-A491-00223E40E9F7}"/>
              </a:ext>
            </a:extLst>
          </p:cNvPr>
          <p:cNvSpPr>
            <a:spLocks noGrp="1"/>
          </p:cNvSpPr>
          <p:nvPr>
            <p:ph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8046396-EA27-443A-82E9-D957E2511893}"/>
              </a:ext>
            </a:extLst>
          </p:cNvPr>
          <p:cNvSpPr>
            <a:spLocks noGrp="1"/>
          </p:cNvSpPr>
          <p:nvPr>
            <p:ph sz="half" idx="2"/>
          </p:nvPr>
        </p:nvSpPr>
        <p:spPr>
          <a:xfrm>
            <a:off x="4648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D8B5E0CE-61A2-4EC0-8060-4E1F9D12B90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6EB7A0D-805A-4620-BD1C-0B4940D234C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EE5D732-E55C-4873-BB1E-BA060AFAAA33}"/>
              </a:ext>
            </a:extLst>
          </p:cNvPr>
          <p:cNvSpPr>
            <a:spLocks noGrp="1"/>
          </p:cNvSpPr>
          <p:nvPr>
            <p:ph type="sldNum" sz="quarter" idx="12"/>
          </p:nvPr>
        </p:nvSpPr>
        <p:spPr/>
        <p:txBody>
          <a:bodyPr/>
          <a:lstStyle>
            <a:lvl1pPr>
              <a:defRPr/>
            </a:lvl1pPr>
          </a:lstStyle>
          <a:p>
            <a:fld id="{7799BD18-C373-4BDE-A6D2-ED4C6DAF4D99}" type="slidenum">
              <a:rPr lang="en-US" altLang="en-US"/>
              <a:pPr/>
              <a:t>‹#›</a:t>
            </a:fld>
            <a:endParaRPr lang="en-US" altLang="en-US"/>
          </a:p>
        </p:txBody>
      </p:sp>
    </p:spTree>
    <p:extLst>
      <p:ext uri="{BB962C8B-B14F-4D97-AF65-F5344CB8AC3E}">
        <p14:creationId xmlns:p14="http://schemas.microsoft.com/office/powerpoint/2010/main" val="4229219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89568-4F66-406B-B468-6D9AD8A6DF19}"/>
              </a:ext>
            </a:extLst>
          </p:cNvPr>
          <p:cNvSpPr>
            <a:spLocks noGrp="1"/>
          </p:cNvSpPr>
          <p:nvPr>
            <p:ph type="title"/>
          </p:nvPr>
        </p:nvSpPr>
        <p:spPr>
          <a:xfrm>
            <a:off x="630238" y="273844"/>
            <a:ext cx="7886700" cy="994172"/>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F82FFE6-6FEB-4476-8087-CBEC2FA2AEFF}"/>
              </a:ext>
            </a:extLst>
          </p:cNvPr>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FDDB0A0-1D25-4E09-996A-F4F3EF6297BF}"/>
              </a:ext>
            </a:extLst>
          </p:cNvPr>
          <p:cNvSpPr>
            <a:spLocks noGrp="1"/>
          </p:cNvSpPr>
          <p:nvPr>
            <p:ph sz="half" idx="2"/>
          </p:nvPr>
        </p:nvSpPr>
        <p:spPr>
          <a:xfrm>
            <a:off x="630239" y="1878806"/>
            <a:ext cx="386873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D836E98-CF67-4F82-8E13-2947442CE4EF}"/>
              </a:ext>
            </a:extLst>
          </p:cNvPr>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3C8F444-C14C-45D4-A966-CFD22E50895A}"/>
              </a:ext>
            </a:extLst>
          </p:cNvPr>
          <p:cNvSpPr>
            <a:spLocks noGrp="1"/>
          </p:cNvSpPr>
          <p:nvPr>
            <p:ph sz="quarter" idx="4"/>
          </p:nvPr>
        </p:nvSpPr>
        <p:spPr>
          <a:xfrm>
            <a:off x="4629150" y="1878806"/>
            <a:ext cx="3887788"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43609601-C672-4476-AB70-8261AD03CC65}"/>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413EAFA2-4619-48EA-9E32-3AB175160D51}"/>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FE7B0519-0559-4A58-A2B7-551790E5738C}"/>
              </a:ext>
            </a:extLst>
          </p:cNvPr>
          <p:cNvSpPr>
            <a:spLocks noGrp="1"/>
          </p:cNvSpPr>
          <p:nvPr>
            <p:ph type="sldNum" sz="quarter" idx="12"/>
          </p:nvPr>
        </p:nvSpPr>
        <p:spPr/>
        <p:txBody>
          <a:bodyPr/>
          <a:lstStyle>
            <a:lvl1pPr>
              <a:defRPr/>
            </a:lvl1pPr>
          </a:lstStyle>
          <a:p>
            <a:fld id="{CD81C803-9F5E-4CA8-93CF-146ABB7AFF76}" type="slidenum">
              <a:rPr lang="en-US" altLang="en-US"/>
              <a:pPr/>
              <a:t>‹#›</a:t>
            </a:fld>
            <a:endParaRPr lang="en-US" altLang="en-US"/>
          </a:p>
        </p:txBody>
      </p:sp>
    </p:spTree>
    <p:extLst>
      <p:ext uri="{BB962C8B-B14F-4D97-AF65-F5344CB8AC3E}">
        <p14:creationId xmlns:p14="http://schemas.microsoft.com/office/powerpoint/2010/main" val="3083905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7A61B-0E0A-4F1E-A854-FD9FA2EBF0FF}"/>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BE861F4-EE99-47EA-817D-46EC9391B4D9}"/>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F5D56D48-BEAE-473D-A1F3-83FF413136B1}"/>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61F86FB-8380-49DF-BD27-D9349DCD81F3}"/>
              </a:ext>
            </a:extLst>
          </p:cNvPr>
          <p:cNvSpPr>
            <a:spLocks noGrp="1"/>
          </p:cNvSpPr>
          <p:nvPr>
            <p:ph type="sldNum" sz="quarter" idx="12"/>
          </p:nvPr>
        </p:nvSpPr>
        <p:spPr/>
        <p:txBody>
          <a:bodyPr/>
          <a:lstStyle>
            <a:lvl1pPr>
              <a:defRPr/>
            </a:lvl1pPr>
          </a:lstStyle>
          <a:p>
            <a:fld id="{383B283C-3804-4254-A8E9-8114046A2383}" type="slidenum">
              <a:rPr lang="en-US" altLang="en-US"/>
              <a:pPr/>
              <a:t>‹#›</a:t>
            </a:fld>
            <a:endParaRPr lang="en-US" altLang="en-US"/>
          </a:p>
        </p:txBody>
      </p:sp>
    </p:spTree>
    <p:extLst>
      <p:ext uri="{BB962C8B-B14F-4D97-AF65-F5344CB8AC3E}">
        <p14:creationId xmlns:p14="http://schemas.microsoft.com/office/powerpoint/2010/main" val="3111182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222AC1-3C6A-4546-BAAE-C1FB32858845}"/>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49D46CEB-F376-48EA-91A3-714CCD3F3B96}"/>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D6E16004-E363-4637-8BFF-5F716CEDC970}"/>
              </a:ext>
            </a:extLst>
          </p:cNvPr>
          <p:cNvSpPr>
            <a:spLocks noGrp="1"/>
          </p:cNvSpPr>
          <p:nvPr>
            <p:ph type="sldNum" sz="quarter" idx="12"/>
          </p:nvPr>
        </p:nvSpPr>
        <p:spPr/>
        <p:txBody>
          <a:bodyPr/>
          <a:lstStyle>
            <a:lvl1pPr>
              <a:defRPr/>
            </a:lvl1pPr>
          </a:lstStyle>
          <a:p>
            <a:fld id="{C5E0BE88-3298-4FC2-B968-4F5E6AD5D82F}" type="slidenum">
              <a:rPr lang="en-US" altLang="en-US"/>
              <a:pPr/>
              <a:t>‹#›</a:t>
            </a:fld>
            <a:endParaRPr lang="en-US" altLang="en-US"/>
          </a:p>
        </p:txBody>
      </p:sp>
    </p:spTree>
    <p:extLst>
      <p:ext uri="{BB962C8B-B14F-4D97-AF65-F5344CB8AC3E}">
        <p14:creationId xmlns:p14="http://schemas.microsoft.com/office/powerpoint/2010/main" val="4101739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5544D-DB82-4895-9FAF-366DB2AA203D}"/>
              </a:ext>
            </a:extLst>
          </p:cNvPr>
          <p:cNvSpPr>
            <a:spLocks noGrp="1"/>
          </p:cNvSpPr>
          <p:nvPr>
            <p:ph type="title"/>
          </p:nvPr>
        </p:nvSpPr>
        <p:spPr>
          <a:xfrm>
            <a:off x="630239" y="342900"/>
            <a:ext cx="2949575" cy="1200150"/>
          </a:xfrm>
        </p:spPr>
        <p:txBody>
          <a:bodyPr anchor="b"/>
          <a:lstStyle>
            <a:lvl1pPr>
              <a:defRPr sz="24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E6B2301D-1BC5-4386-ACD4-0ECAB447A027}"/>
              </a:ext>
            </a:extLst>
          </p:cNvPr>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AB24E7B-6F1F-4CA2-B795-3B4D2CC42632}"/>
              </a:ext>
            </a:extLst>
          </p:cNvPr>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85125E5-BB65-4C2F-BCC7-0A5620D3DE4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7C8FAD1-1487-40D4-83AF-5A9F6B17DDB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29E8F39-C516-4E07-A547-6D5D78D8AA5C}"/>
              </a:ext>
            </a:extLst>
          </p:cNvPr>
          <p:cNvSpPr>
            <a:spLocks noGrp="1"/>
          </p:cNvSpPr>
          <p:nvPr>
            <p:ph type="sldNum" sz="quarter" idx="12"/>
          </p:nvPr>
        </p:nvSpPr>
        <p:spPr/>
        <p:txBody>
          <a:bodyPr/>
          <a:lstStyle>
            <a:lvl1pPr>
              <a:defRPr/>
            </a:lvl1pPr>
          </a:lstStyle>
          <a:p>
            <a:fld id="{C6D6683D-9186-405E-9283-918A98CC85CE}" type="slidenum">
              <a:rPr lang="en-US" altLang="en-US"/>
              <a:pPr/>
              <a:t>‹#›</a:t>
            </a:fld>
            <a:endParaRPr lang="en-US" altLang="en-US"/>
          </a:p>
        </p:txBody>
      </p:sp>
    </p:spTree>
    <p:extLst>
      <p:ext uri="{BB962C8B-B14F-4D97-AF65-F5344CB8AC3E}">
        <p14:creationId xmlns:p14="http://schemas.microsoft.com/office/powerpoint/2010/main" val="3585558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67038-F41B-4CBB-ADAD-80930178B660}"/>
              </a:ext>
            </a:extLst>
          </p:cNvPr>
          <p:cNvSpPr>
            <a:spLocks noGrp="1"/>
          </p:cNvSpPr>
          <p:nvPr>
            <p:ph type="title"/>
          </p:nvPr>
        </p:nvSpPr>
        <p:spPr>
          <a:xfrm>
            <a:off x="630239" y="342900"/>
            <a:ext cx="2949575" cy="1200150"/>
          </a:xfrm>
        </p:spPr>
        <p:txBody>
          <a:bodyPr anchor="b"/>
          <a:lstStyle>
            <a:lvl1pPr>
              <a:defRPr sz="24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A40F07E-C2F8-4059-B477-CC6936A13D81}"/>
              </a:ext>
            </a:extLst>
          </p:cNvPr>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a:extLst>
              <a:ext uri="{FF2B5EF4-FFF2-40B4-BE49-F238E27FC236}">
                <a16:creationId xmlns:a16="http://schemas.microsoft.com/office/drawing/2014/main" id="{471DB86E-5388-42B4-8808-7023B4060B86}"/>
              </a:ext>
            </a:extLst>
          </p:cNvPr>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337A809-D6DE-4480-9B7A-678DE26E0C7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7F74649-6E53-4070-B708-001B08E78F6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B5FF3F8-0E2A-462C-B261-53129F9F6CD3}"/>
              </a:ext>
            </a:extLst>
          </p:cNvPr>
          <p:cNvSpPr>
            <a:spLocks noGrp="1"/>
          </p:cNvSpPr>
          <p:nvPr>
            <p:ph type="sldNum" sz="quarter" idx="12"/>
          </p:nvPr>
        </p:nvSpPr>
        <p:spPr/>
        <p:txBody>
          <a:bodyPr/>
          <a:lstStyle>
            <a:lvl1pPr>
              <a:defRPr/>
            </a:lvl1pPr>
          </a:lstStyle>
          <a:p>
            <a:fld id="{8EE56037-992F-42FB-B9A6-06522BBF6C02}" type="slidenum">
              <a:rPr lang="en-US" altLang="en-US"/>
              <a:pPr/>
              <a:t>‹#›</a:t>
            </a:fld>
            <a:endParaRPr lang="en-US" altLang="en-US"/>
          </a:p>
        </p:txBody>
      </p:sp>
    </p:spTree>
    <p:extLst>
      <p:ext uri="{BB962C8B-B14F-4D97-AF65-F5344CB8AC3E}">
        <p14:creationId xmlns:p14="http://schemas.microsoft.com/office/powerpoint/2010/main" val="3899500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EA038-2C25-441E-96B0-A27C05C99C0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85406F9-2F0B-4F8B-832C-EC4A478282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4EB2A46-6016-4E83-A7B1-5769B2E22C3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98A0C1D-9F9F-430C-8249-3EC8CBA2BE5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B2CADBC-1F60-4618-80B6-C9A633578B15}"/>
              </a:ext>
            </a:extLst>
          </p:cNvPr>
          <p:cNvSpPr>
            <a:spLocks noGrp="1"/>
          </p:cNvSpPr>
          <p:nvPr>
            <p:ph type="sldNum" sz="quarter" idx="12"/>
          </p:nvPr>
        </p:nvSpPr>
        <p:spPr/>
        <p:txBody>
          <a:bodyPr/>
          <a:lstStyle>
            <a:lvl1pPr>
              <a:defRPr/>
            </a:lvl1pPr>
          </a:lstStyle>
          <a:p>
            <a:fld id="{A7865853-D651-4043-AA71-FD5958B909AB}" type="slidenum">
              <a:rPr lang="en-US" altLang="en-US"/>
              <a:pPr/>
              <a:t>‹#›</a:t>
            </a:fld>
            <a:endParaRPr lang="en-US" altLang="en-US"/>
          </a:p>
        </p:txBody>
      </p:sp>
    </p:spTree>
    <p:extLst>
      <p:ext uri="{BB962C8B-B14F-4D97-AF65-F5344CB8AC3E}">
        <p14:creationId xmlns:p14="http://schemas.microsoft.com/office/powerpoint/2010/main" val="1931086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6F0D9C-A799-45DD-AFA1-DC2C15177488}"/>
              </a:ext>
            </a:extLst>
          </p:cNvPr>
          <p:cNvSpPr>
            <a:spLocks noGrp="1"/>
          </p:cNvSpPr>
          <p:nvPr>
            <p:ph type="title" orient="vert"/>
          </p:nvPr>
        </p:nvSpPr>
        <p:spPr>
          <a:xfrm>
            <a:off x="6629400" y="205979"/>
            <a:ext cx="2057400" cy="4388644"/>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CAEC6D6-7D70-4A97-B2FF-3BFCD9E909A5}"/>
              </a:ext>
            </a:extLst>
          </p:cNvPr>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A895E0B-856B-44EB-8885-3282CC94D85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4E3E76B-578E-48A4-82FF-5D8B729EF6E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6965C9E-68A6-4033-807B-0DC6F2FA2836}"/>
              </a:ext>
            </a:extLst>
          </p:cNvPr>
          <p:cNvSpPr>
            <a:spLocks noGrp="1"/>
          </p:cNvSpPr>
          <p:nvPr>
            <p:ph type="sldNum" sz="quarter" idx="12"/>
          </p:nvPr>
        </p:nvSpPr>
        <p:spPr/>
        <p:txBody>
          <a:bodyPr/>
          <a:lstStyle>
            <a:lvl1pPr>
              <a:defRPr/>
            </a:lvl1pPr>
          </a:lstStyle>
          <a:p>
            <a:fld id="{F339269A-1E63-4A4D-B260-811787DD9014}" type="slidenum">
              <a:rPr lang="en-US" altLang="en-US"/>
              <a:pPr/>
              <a:t>‹#›</a:t>
            </a:fld>
            <a:endParaRPr lang="en-US" altLang="en-US"/>
          </a:p>
        </p:txBody>
      </p:sp>
    </p:spTree>
    <p:extLst>
      <p:ext uri="{BB962C8B-B14F-4D97-AF65-F5344CB8AC3E}">
        <p14:creationId xmlns:p14="http://schemas.microsoft.com/office/powerpoint/2010/main" val="1175198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1644714-08B4-44C6-BB53-367D2730217A}"/>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B8F25493-F634-4CC0-A42B-FA17773A8056}"/>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0633EB7B-CBF9-49F6-8AFA-D13253794A95}"/>
              </a:ext>
            </a:extLst>
          </p:cNvPr>
          <p:cNvSpPr>
            <a:spLocks noGrp="1"/>
          </p:cNvSpPr>
          <p:nvPr>
            <p:ph type="sldNum" sz="quarter" idx="12"/>
          </p:nvPr>
        </p:nvSpPr>
        <p:spPr/>
        <p:txBody>
          <a:bodyPr/>
          <a:lstStyle>
            <a:lvl1pPr>
              <a:defRPr/>
            </a:lvl1pPr>
          </a:lstStyle>
          <a:p>
            <a:pPr>
              <a:defRPr/>
            </a:pPr>
            <a:fld id="{A1E10067-7C39-43E7-9E82-87B29CD48371}" type="slidenum">
              <a:rPr lang="en-US" altLang="en-US"/>
              <a:pPr>
                <a:defRPr/>
              </a:pPr>
              <a:t>‹#›</a:t>
            </a:fld>
            <a:endParaRPr lang="en-US" altLang="en-US"/>
          </a:p>
        </p:txBody>
      </p:sp>
    </p:spTree>
    <p:extLst>
      <p:ext uri="{BB962C8B-B14F-4D97-AF65-F5344CB8AC3E}">
        <p14:creationId xmlns:p14="http://schemas.microsoft.com/office/powerpoint/2010/main" val="2497211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A294F99-1D69-4106-9706-BED5EEE8C5D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2877C59-5677-489F-9478-92A3E0A02E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2A082C9-9A0C-4002-8F64-E4E95CE61A02}"/>
              </a:ext>
            </a:extLst>
          </p:cNvPr>
          <p:cNvSpPr>
            <a:spLocks noGrp="1" noChangeArrowheads="1"/>
          </p:cNvSpPr>
          <p:nvPr>
            <p:ph type="sldNum" sz="quarter" idx="12"/>
          </p:nvPr>
        </p:nvSpPr>
        <p:spPr>
          <a:ln/>
        </p:spPr>
        <p:txBody>
          <a:bodyPr/>
          <a:lstStyle>
            <a:lvl1pPr>
              <a:defRPr/>
            </a:lvl1pPr>
          </a:lstStyle>
          <a:p>
            <a:pPr>
              <a:defRPr/>
            </a:pPr>
            <a:fld id="{93BC4B65-6C01-422E-9C1F-3A1A344DBA59}" type="slidenum">
              <a:rPr lang="en-US" altLang="en-US"/>
              <a:pPr>
                <a:defRPr/>
              </a:pPr>
              <a:t>‹#›</a:t>
            </a:fld>
            <a:endParaRPr lang="en-US" altLang="en-US"/>
          </a:p>
        </p:txBody>
      </p:sp>
    </p:spTree>
    <p:extLst>
      <p:ext uri="{BB962C8B-B14F-4D97-AF65-F5344CB8AC3E}">
        <p14:creationId xmlns:p14="http://schemas.microsoft.com/office/powerpoint/2010/main" val="225656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1F562-1473-4199-A35F-007F850FEB74}"/>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IN"/>
          </a:p>
        </p:txBody>
      </p:sp>
      <p:sp>
        <p:nvSpPr>
          <p:cNvPr id="3" name="Subtitle 2">
            <a:extLst>
              <a:ext uri="{FF2B5EF4-FFF2-40B4-BE49-F238E27FC236}">
                <a16:creationId xmlns:a16="http://schemas.microsoft.com/office/drawing/2014/main" id="{32798D67-18BC-4011-B94B-41DB1EB43C7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3C44AECE-3193-4BCA-8944-E1FFDEC933B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B829633-F6AB-46E6-A65C-0E85FEE1EE6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27DC1F3-878A-4141-8AF4-FB96A4C5E32B}"/>
              </a:ext>
            </a:extLst>
          </p:cNvPr>
          <p:cNvSpPr>
            <a:spLocks noGrp="1"/>
          </p:cNvSpPr>
          <p:nvPr>
            <p:ph type="sldNum" sz="quarter" idx="12"/>
          </p:nvPr>
        </p:nvSpPr>
        <p:spPr/>
        <p:txBody>
          <a:bodyPr/>
          <a:lstStyle>
            <a:lvl1pPr>
              <a:defRPr/>
            </a:lvl1pPr>
          </a:lstStyle>
          <a:p>
            <a:fld id="{EB76F66E-A23F-4E09-AD0A-D4417A7A7F5E}" type="slidenum">
              <a:rPr lang="en-US" altLang="en-US"/>
              <a:pPr/>
              <a:t>‹#›</a:t>
            </a:fld>
            <a:endParaRPr lang="en-US" altLang="en-US"/>
          </a:p>
        </p:txBody>
      </p:sp>
    </p:spTree>
    <p:extLst>
      <p:ext uri="{BB962C8B-B14F-4D97-AF65-F5344CB8AC3E}">
        <p14:creationId xmlns:p14="http://schemas.microsoft.com/office/powerpoint/2010/main" val="906580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17497-1375-4B29-B711-055C98BDDA3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90BACAA-3FF9-477F-A9D7-7CE2B6A29A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3A129C2-86B8-4BF3-A5A8-F2013A085B8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DED6D6A-0BE8-44E1-86DE-54E808C5A83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6035FE8-054E-4202-8900-2B63A7714873}"/>
              </a:ext>
            </a:extLst>
          </p:cNvPr>
          <p:cNvSpPr>
            <a:spLocks noGrp="1"/>
          </p:cNvSpPr>
          <p:nvPr>
            <p:ph type="sldNum" sz="quarter" idx="12"/>
          </p:nvPr>
        </p:nvSpPr>
        <p:spPr/>
        <p:txBody>
          <a:bodyPr/>
          <a:lstStyle>
            <a:lvl1pPr>
              <a:defRPr/>
            </a:lvl1pPr>
          </a:lstStyle>
          <a:p>
            <a:fld id="{22271A97-985F-44BC-A3F7-8587620FC590}" type="slidenum">
              <a:rPr lang="en-US" altLang="en-US"/>
              <a:pPr/>
              <a:t>‹#›</a:t>
            </a:fld>
            <a:endParaRPr lang="en-US" altLang="en-US"/>
          </a:p>
        </p:txBody>
      </p:sp>
    </p:spTree>
    <p:extLst>
      <p:ext uri="{BB962C8B-B14F-4D97-AF65-F5344CB8AC3E}">
        <p14:creationId xmlns:p14="http://schemas.microsoft.com/office/powerpoint/2010/main" val="4024620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4" r:id="rId2"/>
    <p:sldLayoutId id="2147483655" r:id="rId3"/>
    <p:sldLayoutId id="2147483656" r:id="rId4"/>
    <p:sldLayoutId id="2147483657" r:id="rId5"/>
    <p:sldLayoutId id="2147483661" r:id="rId6"/>
    <p:sldLayoutId id="214748367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DB"/>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3D917D6-9021-4DED-89EA-CF1283E36CA5}"/>
              </a:ext>
            </a:extLst>
          </p:cNvPr>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5FEE5BF-95A7-408B-AFFD-70D27B56E95E}"/>
              </a:ext>
            </a:extLst>
          </p:cNvPr>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FE869DA-5068-4564-8C95-4640958C8A0A}"/>
              </a:ext>
            </a:extLst>
          </p:cNvPr>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endParaRPr lang="en-US" altLang="en-US"/>
          </a:p>
        </p:txBody>
      </p:sp>
      <p:sp>
        <p:nvSpPr>
          <p:cNvPr id="1029" name="Rectangle 5">
            <a:extLst>
              <a:ext uri="{FF2B5EF4-FFF2-40B4-BE49-F238E27FC236}">
                <a16:creationId xmlns:a16="http://schemas.microsoft.com/office/drawing/2014/main" id="{89D7D20A-D33F-4293-83EE-0D57DDC24BCF}"/>
              </a:ext>
            </a:extLst>
          </p:cNvPr>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endParaRPr lang="en-US" altLang="en-US"/>
          </a:p>
        </p:txBody>
      </p:sp>
      <p:sp>
        <p:nvSpPr>
          <p:cNvPr id="1030" name="Rectangle 6">
            <a:extLst>
              <a:ext uri="{FF2B5EF4-FFF2-40B4-BE49-F238E27FC236}">
                <a16:creationId xmlns:a16="http://schemas.microsoft.com/office/drawing/2014/main" id="{04C794D1-6827-4B77-89BC-EB01AB4C15F9}"/>
              </a:ext>
            </a:extLst>
          </p:cNvPr>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fld id="{37087EBA-9FF5-4570-94E3-96163C2EA287}" type="slidenum">
              <a:rPr lang="en-US" altLang="en-US"/>
              <a:pPr/>
              <a:t>‹#›</a:t>
            </a:fld>
            <a:endParaRPr lang="en-US" altLang="en-US"/>
          </a:p>
        </p:txBody>
      </p:sp>
    </p:spTree>
    <p:extLst>
      <p:ext uri="{BB962C8B-B14F-4D97-AF65-F5344CB8AC3E}">
        <p14:creationId xmlns:p14="http://schemas.microsoft.com/office/powerpoint/2010/main" val="196966248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defRPr>
      </a:lvl9pPr>
    </p:titleStyle>
    <p:bodyStyle>
      <a:lvl1pPr marL="257175" indent="-257175" algn="l" rtl="0" fontAlgn="base">
        <a:spcBef>
          <a:spcPct val="20000"/>
        </a:spcBef>
        <a:spcAft>
          <a:spcPct val="0"/>
        </a:spcAft>
        <a:buChar char="•"/>
        <a:defRPr sz="2400" kern="1200">
          <a:solidFill>
            <a:schemeClr val="tx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n-lt"/>
          <a:ea typeface="+mn-ea"/>
          <a:cs typeface="+mn-cs"/>
        </a:defRPr>
      </a:lvl3pPr>
      <a:lvl4pPr marL="1200150" indent="-171450" algn="l" rtl="0" fontAlgn="base">
        <a:spcBef>
          <a:spcPct val="20000"/>
        </a:spcBef>
        <a:spcAft>
          <a:spcPct val="0"/>
        </a:spcAft>
        <a:buChar char="–"/>
        <a:defRPr sz="1500" kern="1200">
          <a:solidFill>
            <a:schemeClr val="tx1"/>
          </a:solidFill>
          <a:latin typeface="+mn-lt"/>
          <a:ea typeface="+mn-ea"/>
          <a:cs typeface="+mn-cs"/>
        </a:defRPr>
      </a:lvl4pPr>
      <a:lvl5pPr marL="1543050" indent="-171450" algn="l" rtl="0" fontAlgn="base">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2.tmp"/></Relationships>
</file>

<file path=ppt/slides/_rels/slide11.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2.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1.tmp"/><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Google Shape;54;p13">
            <a:extLst>
              <a:ext uri="{FF2B5EF4-FFF2-40B4-BE49-F238E27FC236}">
                <a16:creationId xmlns:a16="http://schemas.microsoft.com/office/drawing/2014/main" id="{7EAA727D-D81F-41F6-86FF-9FB8045F1C75}"/>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3767138"/>
            <a:ext cx="9144000" cy="1365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Google Shape;55;p13">
            <a:extLst>
              <a:ext uri="{FF2B5EF4-FFF2-40B4-BE49-F238E27FC236}">
                <a16:creationId xmlns:a16="http://schemas.microsoft.com/office/drawing/2014/main" id="{13417547-E7BD-4BD4-9B68-8603E42E0B22}"/>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4560" y="105966"/>
            <a:ext cx="1170384" cy="117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Google Shape;56;p13">
            <a:extLst>
              <a:ext uri="{FF2B5EF4-FFF2-40B4-BE49-F238E27FC236}">
                <a16:creationId xmlns:a16="http://schemas.microsoft.com/office/drawing/2014/main" id="{AB6A113C-73DF-486E-A186-EA143228F422}"/>
              </a:ext>
            </a:extLst>
          </p:cNvPr>
          <p:cNvSpPr txBox="1"/>
          <p:nvPr/>
        </p:nvSpPr>
        <p:spPr>
          <a:xfrm>
            <a:off x="69056" y="1276350"/>
            <a:ext cx="8763000" cy="1931194"/>
          </a:xfrm>
          <a:prstGeom prst="rect">
            <a:avLst/>
          </a:prstGeom>
          <a:noFill/>
          <a:ln>
            <a:noFill/>
          </a:ln>
        </p:spPr>
        <p:txBody>
          <a:bodyPr spcFirstLastPara="1" lIns="91425" tIns="91425" rIns="91425" bIns="91425"/>
          <a:lstStyle/>
          <a:p>
            <a:pPr algn="ctr">
              <a:buSzPts val="3100"/>
              <a:defRPr/>
            </a:pPr>
            <a:r>
              <a:rPr lang="en-US" sz="2800" b="1" dirty="0">
                <a:solidFill>
                  <a:srgbClr val="FF0000"/>
                </a:solidFill>
                <a:latin typeface="Calibri"/>
                <a:ea typeface="Calibri"/>
                <a:cs typeface="Calibri"/>
                <a:sym typeface="Calibri"/>
              </a:rPr>
              <a:t>Potentiometer-Principle and its applications to measure P.D and for comparing EMF of two cells</a:t>
            </a:r>
          </a:p>
          <a:p>
            <a:pPr algn="ctr">
              <a:buSzPts val="3100"/>
              <a:defRPr/>
            </a:pPr>
            <a:r>
              <a:rPr lang="en-US" sz="2800" dirty="0">
                <a:latin typeface="Calibri"/>
                <a:ea typeface="Calibri"/>
                <a:cs typeface="Calibri"/>
                <a:sym typeface="Calibri"/>
              </a:rPr>
              <a:t>CLASS-XII</a:t>
            </a:r>
          </a:p>
        </p:txBody>
      </p:sp>
      <p:sp>
        <p:nvSpPr>
          <p:cNvPr id="3077" name="Google Shape;57;p13">
            <a:extLst>
              <a:ext uri="{FF2B5EF4-FFF2-40B4-BE49-F238E27FC236}">
                <a16:creationId xmlns:a16="http://schemas.microsoft.com/office/drawing/2014/main" id="{384A201C-D8E3-4A15-9BB1-0C50099593D7}"/>
              </a:ext>
            </a:extLst>
          </p:cNvPr>
          <p:cNvSpPr txBox="1">
            <a:spLocks noChangeArrowheads="1"/>
          </p:cNvSpPr>
          <p:nvPr/>
        </p:nvSpPr>
        <p:spPr bwMode="auto">
          <a:xfrm>
            <a:off x="2038133" y="3283744"/>
            <a:ext cx="6763941"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350" b="1"/>
              <a:t>SUBJECT : PHYSICS</a:t>
            </a:r>
          </a:p>
          <a:p>
            <a:pPr>
              <a:lnSpc>
                <a:spcPct val="100000"/>
              </a:lnSpc>
              <a:spcBef>
                <a:spcPct val="0"/>
              </a:spcBef>
              <a:buFontTx/>
              <a:buNone/>
            </a:pPr>
            <a:r>
              <a:rPr lang="en-US" altLang="en-US" sz="1350" b="1"/>
              <a:t>CHAPTER NUMBER: 03</a:t>
            </a:r>
          </a:p>
          <a:p>
            <a:pPr>
              <a:lnSpc>
                <a:spcPct val="100000"/>
              </a:lnSpc>
              <a:spcBef>
                <a:spcPct val="0"/>
              </a:spcBef>
              <a:buFontTx/>
              <a:buNone/>
            </a:pPr>
            <a:r>
              <a:rPr lang="en-US" altLang="en-US" sz="1350" b="1"/>
              <a:t>CHAPTER NAME : </a:t>
            </a:r>
            <a:r>
              <a:rPr lang="en-US" altLang="en-US" sz="1350" b="1">
                <a:cs typeface="Calibri" panose="020F0502020204030204" pitchFamily="34" charset="0"/>
                <a:sym typeface="Calibri" panose="020F0502020204030204" pitchFamily="34" charset="0"/>
              </a:rPr>
              <a:t>CURRENT ELECTRICITY</a:t>
            </a:r>
          </a:p>
          <a:p>
            <a:pPr>
              <a:lnSpc>
                <a:spcPct val="100000"/>
              </a:lnSpc>
              <a:spcBef>
                <a:spcPct val="0"/>
              </a:spcBef>
              <a:buFontTx/>
              <a:buNone/>
            </a:pPr>
            <a:endParaRPr lang="en-US" altLang="en-US" sz="135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76;p16">
            <a:extLst>
              <a:ext uri="{FF2B5EF4-FFF2-40B4-BE49-F238E27FC236}">
                <a16:creationId xmlns:a16="http://schemas.microsoft.com/office/drawing/2014/main" id="{4AF509EF-BFCE-4B43-AC71-AD902719B3CF}"/>
              </a:ext>
            </a:extLst>
          </p:cNvPr>
          <p:cNvPicPr preferRelativeResize="0"/>
          <p:nvPr/>
        </p:nvPicPr>
        <p:blipFill rotWithShape="1">
          <a:blip r:embed="rId2">
            <a:alphaModFix/>
          </a:blip>
          <a:srcRect/>
          <a:stretch/>
        </p:blipFill>
        <p:spPr>
          <a:xfrm>
            <a:off x="8218350" y="4217850"/>
            <a:ext cx="925650" cy="925650"/>
          </a:xfrm>
          <a:prstGeom prst="rect">
            <a:avLst/>
          </a:prstGeom>
          <a:noFill/>
          <a:ln>
            <a:noFill/>
          </a:ln>
        </p:spPr>
      </p:pic>
      <p:sp>
        <p:nvSpPr>
          <p:cNvPr id="27" name="Rectangle 4">
            <a:extLst>
              <a:ext uri="{FF2B5EF4-FFF2-40B4-BE49-F238E27FC236}">
                <a16:creationId xmlns:a16="http://schemas.microsoft.com/office/drawing/2014/main" id="{C79CC0FE-7364-4D32-B7F5-03F589773663}"/>
              </a:ext>
            </a:extLst>
          </p:cNvPr>
          <p:cNvSpPr>
            <a:spLocks noChangeArrowheads="1"/>
          </p:cNvSpPr>
          <p:nvPr/>
        </p:nvSpPr>
        <p:spPr bwMode="auto">
          <a:xfrm>
            <a:off x="30908" y="32852"/>
            <a:ext cx="89708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0"/>
              </a:spcBef>
              <a:spcAft>
                <a:spcPts val="600"/>
              </a:spcAft>
              <a:buFontTx/>
              <a:buNone/>
            </a:pPr>
            <a:r>
              <a:rPr lang="en-IN" altLang="en-US" sz="2000" b="1" dirty="0">
                <a:solidFill>
                  <a:srgbClr val="FF0000"/>
                </a:solidFill>
              </a:rPr>
              <a:t>Numerical</a:t>
            </a:r>
            <a:endParaRPr lang="en-US" altLang="en-US" sz="2000" b="1" dirty="0">
              <a:solidFill>
                <a:srgbClr val="FF0000"/>
              </a:solidFil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0B7FB45-58F7-4605-B8FC-8F35823F0C6C}"/>
                  </a:ext>
                </a:extLst>
              </p:cNvPr>
              <p:cNvSpPr txBox="1"/>
              <p:nvPr/>
            </p:nvSpPr>
            <p:spPr>
              <a:xfrm>
                <a:off x="0" y="393085"/>
                <a:ext cx="6712526" cy="3924151"/>
              </a:xfrm>
              <a:prstGeom prst="rect">
                <a:avLst/>
              </a:prstGeom>
              <a:noFill/>
            </p:spPr>
            <p:txBody>
              <a:bodyPr wrap="square" rtlCol="0">
                <a:spAutoFit/>
              </a:bodyPr>
              <a:lstStyle/>
              <a:p>
                <a:pPr algn="just">
                  <a:spcAft>
                    <a:spcPts val="600"/>
                  </a:spcAft>
                </a:pPr>
                <a:r>
                  <a:rPr lang="en-IN" b="1" dirty="0"/>
                  <a:t>Question: </a:t>
                </a:r>
                <a:r>
                  <a:rPr lang="en-IN" dirty="0"/>
                  <a:t>The figure shows a potentiometer with a cell of 2.0 V and internal resistance 0.40</a:t>
                </a:r>
                <a14:m>
                  <m:oMath xmlns:m="http://schemas.openxmlformats.org/officeDocument/2006/math">
                    <m:r>
                      <a:rPr lang="en-IN" i="1">
                        <a:latin typeface="Cambria Math" panose="02040503050406030204" pitchFamily="18" charset="0"/>
                      </a:rPr>
                      <m:t>𝛺</m:t>
                    </m:r>
                  </m:oMath>
                </a14:m>
                <a:r>
                  <a:rPr lang="en-IN" dirty="0"/>
                  <a:t>  maintaining a potential drop across the resistor wire AB. A standard cell which maintains a constant emf of 1.02 V (for very moderate currents up to a few mA) gives a balance point at 67.3 cm length of the wire. To ensure very low currents drawn from the standard cell, very high resistance of 600 k</a:t>
                </a:r>
                <a14:m>
                  <m:oMath xmlns:m="http://schemas.openxmlformats.org/officeDocument/2006/math">
                    <m:r>
                      <a:rPr lang="en-IN" i="1">
                        <a:latin typeface="Cambria Math" panose="02040503050406030204" pitchFamily="18" charset="0"/>
                      </a:rPr>
                      <m:t>𝛺</m:t>
                    </m:r>
                  </m:oMath>
                </a14:m>
                <a:r>
                  <a:rPr lang="en-IN" dirty="0"/>
                  <a:t> is put in series with it, which is shorted close to the balance point. The standard cell is then replaced by a cell of unknown emf  </a:t>
                </a:r>
                <a14:m>
                  <m:oMath xmlns:m="http://schemas.openxmlformats.org/officeDocument/2006/math">
                    <m:r>
                      <a:rPr lang="en-IN" i="1">
                        <a:latin typeface="Cambria Math" panose="02040503050406030204" pitchFamily="18" charset="0"/>
                      </a:rPr>
                      <m:t>𝜉</m:t>
                    </m:r>
                  </m:oMath>
                </a14:m>
                <a:r>
                  <a:rPr lang="en-IN" dirty="0"/>
                  <a:t> and the balance point found similarly, turns out to be at 82.3 cm length of the wire.</a:t>
                </a:r>
              </a:p>
              <a:p>
                <a:pPr marL="342900" indent="-342900" algn="just">
                  <a:spcAft>
                    <a:spcPts val="600"/>
                  </a:spcAft>
                  <a:buFont typeface="+mj-lt"/>
                  <a:buAutoNum type="alphaLcParenR"/>
                </a:pPr>
                <a:r>
                  <a:rPr lang="en-IN" dirty="0"/>
                  <a:t>What is the value of </a:t>
                </a:r>
                <a14:m>
                  <m:oMath xmlns:m="http://schemas.openxmlformats.org/officeDocument/2006/math">
                    <m:r>
                      <a:rPr lang="en-IN" i="1" smtClean="0">
                        <a:latin typeface="Cambria Math" panose="02040503050406030204" pitchFamily="18" charset="0"/>
                      </a:rPr>
                      <m:t>𝜉</m:t>
                    </m:r>
                  </m:oMath>
                </a14:m>
                <a:r>
                  <a:rPr lang="en-IN" dirty="0"/>
                  <a:t>?</a:t>
                </a:r>
              </a:p>
              <a:p>
                <a:pPr marL="342900" indent="-342900" algn="just">
                  <a:spcAft>
                    <a:spcPts val="600"/>
                  </a:spcAft>
                  <a:buFont typeface="+mj-lt"/>
                  <a:buAutoNum type="alphaLcParenR"/>
                </a:pPr>
                <a:r>
                  <a:rPr lang="en-IN" dirty="0"/>
                  <a:t>What purpose does the high resistance of 600 kW have?</a:t>
                </a:r>
              </a:p>
              <a:p>
                <a:pPr marL="342900" indent="-342900" algn="just">
                  <a:spcAft>
                    <a:spcPts val="600"/>
                  </a:spcAft>
                  <a:buFont typeface="+mj-lt"/>
                  <a:buAutoNum type="alphaLcParenR"/>
                </a:pPr>
                <a:r>
                  <a:rPr lang="en-IN" dirty="0"/>
                  <a:t>Is the balance point affected by this high resistance?</a:t>
                </a:r>
              </a:p>
              <a:p>
                <a:pPr marL="342900" indent="-342900" algn="just">
                  <a:spcAft>
                    <a:spcPts val="600"/>
                  </a:spcAft>
                  <a:buFont typeface="+mj-lt"/>
                  <a:buAutoNum type="alphaLcParenR"/>
                </a:pPr>
                <a:r>
                  <a:rPr lang="en-IN" dirty="0"/>
                  <a:t>Would the method work in the above situation if the driver cell of the potentiometer had an emf of 1.0V instead of 2.0V?</a:t>
                </a:r>
              </a:p>
              <a:p>
                <a:pPr marL="342900" indent="-342900" algn="just">
                  <a:spcAft>
                    <a:spcPts val="600"/>
                  </a:spcAft>
                  <a:buFont typeface="+mj-lt"/>
                  <a:buAutoNum type="alphaLcParenR"/>
                </a:pPr>
                <a:r>
                  <a:rPr lang="en-IN" dirty="0"/>
                  <a:t>Would the circuit work well for determining an extremely small emf, say of the order of a few mV (such as the typical emf of a thermo-couple)? If not, how will you modify the circuit? (NCERT) </a:t>
                </a:r>
              </a:p>
            </p:txBody>
          </p:sp>
        </mc:Choice>
        <mc:Fallback xmlns="">
          <p:sp>
            <p:nvSpPr>
              <p:cNvPr id="3" name="TextBox 2">
                <a:extLst>
                  <a:ext uri="{FF2B5EF4-FFF2-40B4-BE49-F238E27FC236}">
                    <a16:creationId xmlns:a16="http://schemas.microsoft.com/office/drawing/2014/main" id="{70B7FB45-58F7-4605-B8FC-8F35823F0C6C}"/>
                  </a:ext>
                </a:extLst>
              </p:cNvPr>
              <p:cNvSpPr txBox="1">
                <a:spLocks noRot="1" noChangeAspect="1" noMove="1" noResize="1" noEditPoints="1" noAdjustHandles="1" noChangeArrowheads="1" noChangeShapeType="1" noTextEdit="1"/>
              </p:cNvSpPr>
              <p:nvPr/>
            </p:nvSpPr>
            <p:spPr>
              <a:xfrm>
                <a:off x="0" y="393085"/>
                <a:ext cx="6712526" cy="3924151"/>
              </a:xfrm>
              <a:prstGeom prst="rect">
                <a:avLst/>
              </a:prstGeom>
              <a:blipFill>
                <a:blip r:embed="rId3"/>
                <a:stretch>
                  <a:fillRect l="-272" t="-155" r="-272" b="-776"/>
                </a:stretch>
              </a:blipFill>
            </p:spPr>
            <p:txBody>
              <a:bodyPr/>
              <a:lstStyle/>
              <a:p>
                <a:r>
                  <a:rPr lang="en-IN">
                    <a:noFill/>
                  </a:rPr>
                  <a:t> </a:t>
                </a:r>
              </a:p>
            </p:txBody>
          </p:sp>
        </mc:Fallback>
      </mc:AlternateContent>
      <p:pic>
        <p:nvPicPr>
          <p:cNvPr id="6" name="Picture 5">
            <a:extLst>
              <a:ext uri="{FF2B5EF4-FFF2-40B4-BE49-F238E27FC236}">
                <a16:creationId xmlns:a16="http://schemas.microsoft.com/office/drawing/2014/main" id="{CF5F016B-ABE0-4400-A4A6-31B27E9A3D13}"/>
              </a:ext>
            </a:extLst>
          </p:cNvPr>
          <p:cNvPicPr>
            <a:picLocks noChangeAspect="1"/>
          </p:cNvPicPr>
          <p:nvPr/>
        </p:nvPicPr>
        <p:blipFill>
          <a:blip r:embed="rId4"/>
          <a:stretch>
            <a:fillRect/>
          </a:stretch>
        </p:blipFill>
        <p:spPr>
          <a:xfrm>
            <a:off x="6783134" y="166254"/>
            <a:ext cx="2212998" cy="1858700"/>
          </a:xfrm>
          <a:prstGeom prst="rect">
            <a:avLst/>
          </a:prstGeom>
        </p:spPr>
      </p:pic>
    </p:spTree>
    <p:extLst>
      <p:ext uri="{BB962C8B-B14F-4D97-AF65-F5344CB8AC3E}">
        <p14:creationId xmlns:p14="http://schemas.microsoft.com/office/powerpoint/2010/main" val="1745143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p:cTn id="7"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FDCEE1E-D286-4E6E-8C53-C9F96B0D77B6}"/>
              </a:ext>
            </a:extLst>
          </p:cNvPr>
          <p:cNvSpPr>
            <a:spLocks noChangeArrowheads="1"/>
          </p:cNvSpPr>
          <p:nvPr/>
        </p:nvSpPr>
        <p:spPr bwMode="auto">
          <a:xfrm>
            <a:off x="76201" y="77637"/>
            <a:ext cx="89708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0"/>
              </a:spcBef>
              <a:spcAft>
                <a:spcPts val="600"/>
              </a:spcAft>
              <a:buFontTx/>
              <a:buNone/>
            </a:pPr>
            <a:r>
              <a:rPr lang="en-IN" altLang="en-US" sz="2000" b="1" dirty="0">
                <a:solidFill>
                  <a:srgbClr val="FF0000"/>
                </a:solidFill>
              </a:rPr>
              <a:t>Numerical</a:t>
            </a:r>
            <a:endParaRPr lang="en-US" altLang="en-US" sz="2000" b="1" dirty="0">
              <a:solidFill>
                <a:srgbClr val="FF0000"/>
              </a:solidFill>
            </a:endParaRPr>
          </a:p>
        </p:txBody>
      </p:sp>
      <p:pic>
        <p:nvPicPr>
          <p:cNvPr id="3" name="Google Shape;76;p16">
            <a:extLst>
              <a:ext uri="{FF2B5EF4-FFF2-40B4-BE49-F238E27FC236}">
                <a16:creationId xmlns:a16="http://schemas.microsoft.com/office/drawing/2014/main" id="{418B2792-7378-4C79-BE02-D4959ADB3B89}"/>
              </a:ext>
            </a:extLst>
          </p:cNvPr>
          <p:cNvPicPr preferRelativeResize="0"/>
          <p:nvPr/>
        </p:nvPicPr>
        <p:blipFill rotWithShape="1">
          <a:blip r:embed="rId2">
            <a:alphaModFix/>
          </a:blip>
          <a:srcRect/>
          <a:stretch/>
        </p:blipFill>
        <p:spPr>
          <a:xfrm>
            <a:off x="8218350" y="4217850"/>
            <a:ext cx="925650" cy="925650"/>
          </a:xfrm>
          <a:prstGeom prst="rect">
            <a:avLst/>
          </a:prstGeom>
          <a:noFill/>
          <a:ln>
            <a:noFill/>
          </a:ln>
        </p:spPr>
      </p:pic>
      <p:pic>
        <p:nvPicPr>
          <p:cNvPr id="5" name="Picture 4">
            <a:extLst>
              <a:ext uri="{FF2B5EF4-FFF2-40B4-BE49-F238E27FC236}">
                <a16:creationId xmlns:a16="http://schemas.microsoft.com/office/drawing/2014/main" id="{880AC9D6-3BEE-49BC-BCBC-06AB6B089283}"/>
              </a:ext>
            </a:extLst>
          </p:cNvPr>
          <p:cNvPicPr>
            <a:picLocks noChangeAspect="1"/>
          </p:cNvPicPr>
          <p:nvPr/>
        </p:nvPicPr>
        <p:blipFill>
          <a:blip r:embed="rId3"/>
          <a:stretch>
            <a:fillRect/>
          </a:stretch>
        </p:blipFill>
        <p:spPr>
          <a:xfrm>
            <a:off x="413239" y="477747"/>
            <a:ext cx="7361558" cy="3917019"/>
          </a:xfrm>
          <a:prstGeom prst="rect">
            <a:avLst/>
          </a:prstGeom>
        </p:spPr>
      </p:pic>
    </p:spTree>
    <p:extLst>
      <p:ext uri="{BB962C8B-B14F-4D97-AF65-F5344CB8AC3E}">
        <p14:creationId xmlns:p14="http://schemas.microsoft.com/office/powerpoint/2010/main" val="393435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76;p16">
            <a:extLst>
              <a:ext uri="{FF2B5EF4-FFF2-40B4-BE49-F238E27FC236}">
                <a16:creationId xmlns:a16="http://schemas.microsoft.com/office/drawing/2014/main" id="{4AF509EF-BFCE-4B43-AC71-AD902719B3CF}"/>
              </a:ext>
            </a:extLst>
          </p:cNvPr>
          <p:cNvPicPr preferRelativeResize="0"/>
          <p:nvPr/>
        </p:nvPicPr>
        <p:blipFill rotWithShape="1">
          <a:blip r:embed="rId2">
            <a:alphaModFix/>
          </a:blip>
          <a:srcRect/>
          <a:stretch/>
        </p:blipFill>
        <p:spPr>
          <a:xfrm>
            <a:off x="8218350" y="4217850"/>
            <a:ext cx="925650" cy="925650"/>
          </a:xfrm>
          <a:prstGeom prst="rect">
            <a:avLst/>
          </a:prstGeom>
          <a:noFill/>
          <a:ln>
            <a:noFill/>
          </a:ln>
        </p:spPr>
      </p:pic>
      <p:sp>
        <p:nvSpPr>
          <p:cNvPr id="27" name="Rectangle 4">
            <a:extLst>
              <a:ext uri="{FF2B5EF4-FFF2-40B4-BE49-F238E27FC236}">
                <a16:creationId xmlns:a16="http://schemas.microsoft.com/office/drawing/2014/main" id="{C79CC0FE-7364-4D32-B7F5-03F589773663}"/>
              </a:ext>
            </a:extLst>
          </p:cNvPr>
          <p:cNvSpPr>
            <a:spLocks noChangeArrowheads="1"/>
          </p:cNvSpPr>
          <p:nvPr/>
        </p:nvSpPr>
        <p:spPr bwMode="auto">
          <a:xfrm>
            <a:off x="76201" y="77637"/>
            <a:ext cx="89708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0"/>
              </a:spcBef>
              <a:spcAft>
                <a:spcPts val="600"/>
              </a:spcAft>
              <a:buFontTx/>
              <a:buNone/>
            </a:pPr>
            <a:r>
              <a:rPr lang="en-IN" altLang="en-US" sz="2000" b="1" dirty="0">
                <a:solidFill>
                  <a:srgbClr val="FF0000"/>
                </a:solidFill>
              </a:rPr>
              <a:t>Numerical</a:t>
            </a:r>
            <a:endParaRPr lang="en-US" altLang="en-US" sz="2000" b="1" dirty="0">
              <a:solidFill>
                <a:srgbClr val="FF0000"/>
              </a:solidFil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0B7FB45-58F7-4605-B8FC-8F35823F0C6C}"/>
                  </a:ext>
                </a:extLst>
              </p:cNvPr>
              <p:cNvSpPr txBox="1"/>
              <p:nvPr/>
            </p:nvSpPr>
            <p:spPr>
              <a:xfrm>
                <a:off x="76201" y="488380"/>
                <a:ext cx="8970818" cy="1505348"/>
              </a:xfrm>
              <a:prstGeom prst="rect">
                <a:avLst/>
              </a:prstGeom>
              <a:noFill/>
            </p:spPr>
            <p:txBody>
              <a:bodyPr wrap="square" rtlCol="0">
                <a:spAutoFit/>
              </a:bodyPr>
              <a:lstStyle/>
              <a:p>
                <a:r>
                  <a:rPr lang="en-IN" b="1" dirty="0"/>
                  <a:t>Question: </a:t>
                </a:r>
                <a:r>
                  <a:rPr lang="en-IN" dirty="0"/>
                  <a:t>The figure shows a long potentiometer wire AB with a constant potential gradient. The null points for the two primary cells of EMFs </a:t>
                </a:r>
                <a14:m>
                  <m:oMath xmlns:m="http://schemas.openxmlformats.org/officeDocument/2006/math">
                    <m:sSub>
                      <m:sSubPr>
                        <m:ctrlPr>
                          <a:rPr lang="en-IN" i="1">
                            <a:latin typeface="Cambria Math" panose="02040503050406030204" pitchFamily="18" charset="0"/>
                          </a:rPr>
                        </m:ctrlPr>
                      </m:sSubPr>
                      <m:e>
                        <m:r>
                          <m:rPr>
                            <m:sty m:val="p"/>
                          </m:rPr>
                          <a:rPr lang="en-IN" i="0">
                            <a:latin typeface="Cambria Math" panose="02040503050406030204" pitchFamily="18" charset="0"/>
                          </a:rPr>
                          <m:t>E</m:t>
                        </m:r>
                      </m:e>
                      <m:sub>
                        <m:r>
                          <a:rPr lang="en-IN" i="0">
                            <a:latin typeface="Cambria Math" panose="02040503050406030204" pitchFamily="18" charset="0"/>
                          </a:rPr>
                          <m:t>1</m:t>
                        </m:r>
                      </m:sub>
                    </m:sSub>
                  </m:oMath>
                </a14:m>
                <a:r>
                  <a:rPr lang="en-IN" dirty="0"/>
                  <a:t> and </a:t>
                </a:r>
                <a14:m>
                  <m:oMath xmlns:m="http://schemas.openxmlformats.org/officeDocument/2006/math">
                    <m:sSub>
                      <m:sSubPr>
                        <m:ctrlPr>
                          <a:rPr lang="en-IN" i="1">
                            <a:latin typeface="Cambria Math" panose="02040503050406030204" pitchFamily="18" charset="0"/>
                          </a:rPr>
                        </m:ctrlPr>
                      </m:sSubPr>
                      <m:e>
                        <m:r>
                          <m:rPr>
                            <m:sty m:val="p"/>
                          </m:rPr>
                          <a:rPr lang="en-IN" i="0">
                            <a:latin typeface="Cambria Math" panose="02040503050406030204" pitchFamily="18" charset="0"/>
                          </a:rPr>
                          <m:t>E</m:t>
                        </m:r>
                      </m:e>
                      <m:sub>
                        <m:r>
                          <a:rPr lang="en-US" b="0" i="0" smtClean="0">
                            <a:latin typeface="Cambria Math" panose="02040503050406030204" pitchFamily="18" charset="0"/>
                          </a:rPr>
                          <m:t>2</m:t>
                        </m:r>
                      </m:sub>
                    </m:sSub>
                    <m:r>
                      <a:rPr lang="en-IN" i="0">
                        <a:latin typeface="Cambria Math" panose="02040503050406030204" pitchFamily="18" charset="0"/>
                      </a:rPr>
                      <m:t> </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m:rPr>
                                <m:sty m:val="p"/>
                              </m:rPr>
                              <a:rPr lang="en-IN" i="0">
                                <a:latin typeface="Cambria Math" panose="02040503050406030204" pitchFamily="18" charset="0"/>
                              </a:rPr>
                              <m:t>E</m:t>
                            </m:r>
                          </m:e>
                          <m:sub>
                            <m:r>
                              <a:rPr lang="en-IN" i="0">
                                <a:latin typeface="Cambria Math" panose="02040503050406030204" pitchFamily="18" charset="0"/>
                              </a:rPr>
                              <m:t>1</m:t>
                            </m:r>
                          </m:sub>
                        </m:sSub>
                        <m:r>
                          <a:rPr lang="en-IN" i="0">
                            <a:latin typeface="Cambria Math" panose="02040503050406030204" pitchFamily="18" charset="0"/>
                          </a:rPr>
                          <m:t>&gt;</m:t>
                        </m:r>
                        <m:sSub>
                          <m:sSubPr>
                            <m:ctrlPr>
                              <a:rPr lang="en-IN" i="1">
                                <a:latin typeface="Cambria Math" panose="02040503050406030204" pitchFamily="18" charset="0"/>
                              </a:rPr>
                            </m:ctrlPr>
                          </m:sSubPr>
                          <m:e>
                            <m:r>
                              <m:rPr>
                                <m:sty m:val="p"/>
                              </m:rPr>
                              <a:rPr lang="en-IN" i="0">
                                <a:latin typeface="Cambria Math" panose="02040503050406030204" pitchFamily="18" charset="0"/>
                              </a:rPr>
                              <m:t>E</m:t>
                            </m:r>
                          </m:e>
                          <m:sub>
                            <m:r>
                              <a:rPr lang="en-IN" i="0">
                                <a:latin typeface="Cambria Math" panose="02040503050406030204" pitchFamily="18" charset="0"/>
                              </a:rPr>
                              <m:t>2</m:t>
                            </m:r>
                          </m:sub>
                        </m:sSub>
                      </m:e>
                    </m:d>
                  </m:oMath>
                </a14:m>
                <a:r>
                  <a:rPr lang="en-IN" dirty="0"/>
                  <a:t>  connected in the manners shown are obtained at distances 250 cm and 400cm from A respectively. </a:t>
                </a:r>
              </a:p>
              <a:p>
                <a:r>
                  <a:rPr lang="en-IN" dirty="0"/>
                  <a:t>Calculate 	</a:t>
                </a:r>
              </a:p>
              <a:p>
                <a:pPr marL="400050" indent="-400050">
                  <a:buAutoNum type="romanLcParenBoth"/>
                </a:pPr>
                <a14:m>
                  <m:oMath xmlns:m="http://schemas.openxmlformats.org/officeDocument/2006/math">
                    <m:f>
                      <m:fPr>
                        <m:ctrlPr>
                          <a:rPr lang="en-IN" i="1">
                            <a:latin typeface="Cambria Math" panose="02040503050406030204" pitchFamily="18" charset="0"/>
                          </a:rPr>
                        </m:ctrlPr>
                      </m:fPr>
                      <m:num>
                        <m:sSub>
                          <m:sSubPr>
                            <m:ctrlPr>
                              <a:rPr lang="en-IN" i="1">
                                <a:latin typeface="Cambria Math" panose="02040503050406030204" pitchFamily="18" charset="0"/>
                              </a:rPr>
                            </m:ctrlPr>
                          </m:sSubPr>
                          <m:e>
                            <m:r>
                              <m:rPr>
                                <m:sty m:val="p"/>
                              </m:rPr>
                              <a:rPr lang="en-IN" i="0">
                                <a:latin typeface="Cambria Math" panose="02040503050406030204" pitchFamily="18" charset="0"/>
                              </a:rPr>
                              <m:t>E</m:t>
                            </m:r>
                          </m:e>
                          <m:sub>
                            <m:r>
                              <a:rPr lang="en-IN" i="0">
                                <a:latin typeface="Cambria Math" panose="02040503050406030204" pitchFamily="18" charset="0"/>
                              </a:rPr>
                              <m:t>1</m:t>
                            </m:r>
                          </m:sub>
                        </m:sSub>
                      </m:num>
                      <m:den>
                        <m:sSub>
                          <m:sSubPr>
                            <m:ctrlPr>
                              <a:rPr lang="en-IN" i="1">
                                <a:latin typeface="Cambria Math" panose="02040503050406030204" pitchFamily="18" charset="0"/>
                              </a:rPr>
                            </m:ctrlPr>
                          </m:sSubPr>
                          <m:e>
                            <m:r>
                              <m:rPr>
                                <m:sty m:val="p"/>
                              </m:rPr>
                              <a:rPr lang="en-IN" i="0">
                                <a:latin typeface="Cambria Math" panose="02040503050406030204" pitchFamily="18" charset="0"/>
                              </a:rPr>
                              <m:t>E</m:t>
                            </m:r>
                          </m:e>
                          <m:sub>
                            <m:r>
                              <a:rPr lang="en-IN" i="0">
                                <a:latin typeface="Cambria Math" panose="02040503050406030204" pitchFamily="18" charset="0"/>
                              </a:rPr>
                              <m:t>2</m:t>
                            </m:r>
                          </m:sub>
                        </m:sSub>
                      </m:den>
                    </m:f>
                  </m:oMath>
                </a14:m>
                <a:r>
                  <a:rPr lang="en-IN" dirty="0"/>
                  <a:t> </a:t>
                </a:r>
              </a:p>
              <a:p>
                <a:pPr marL="400050" indent="-400050">
                  <a:buAutoNum type="romanLcParenBoth"/>
                </a:pPr>
                <a:r>
                  <a:rPr lang="en-IN" dirty="0"/>
                  <a:t> position of a null point </a:t>
                </a:r>
                <a14:m>
                  <m:oMath xmlns:m="http://schemas.openxmlformats.org/officeDocument/2006/math">
                    <m:sSub>
                      <m:sSubPr>
                        <m:ctrlPr>
                          <a:rPr lang="en-IN" i="1">
                            <a:latin typeface="Cambria Math" panose="02040503050406030204" pitchFamily="18" charset="0"/>
                          </a:rPr>
                        </m:ctrlPr>
                      </m:sSubPr>
                      <m:e>
                        <m:r>
                          <m:rPr>
                            <m:sty m:val="p"/>
                          </m:rPr>
                          <a:rPr lang="en-US" b="0" i="0" smtClean="0">
                            <a:latin typeface="Cambria Math" panose="02040503050406030204" pitchFamily="18" charset="0"/>
                          </a:rPr>
                          <m:t>when</m:t>
                        </m:r>
                        <m:r>
                          <a:rPr lang="en-US" b="0" i="0" smtClean="0">
                            <a:latin typeface="Cambria Math" panose="02040503050406030204" pitchFamily="18" charset="0"/>
                          </a:rPr>
                          <m:t> </m:t>
                        </m:r>
                        <m:r>
                          <m:rPr>
                            <m:sty m:val="p"/>
                          </m:rPr>
                          <a:rPr lang="en-IN" i="0">
                            <a:latin typeface="Cambria Math" panose="02040503050406030204" pitchFamily="18" charset="0"/>
                          </a:rPr>
                          <m:t>E</m:t>
                        </m:r>
                      </m:e>
                      <m:sub>
                        <m:r>
                          <a:rPr lang="en-IN" i="0">
                            <a:latin typeface="Cambria Math" panose="02040503050406030204" pitchFamily="18" charset="0"/>
                          </a:rPr>
                          <m:t>1</m:t>
                        </m:r>
                      </m:sub>
                    </m:sSub>
                  </m:oMath>
                </a14:m>
                <a:r>
                  <a:rPr lang="en-IN" dirty="0"/>
                  <a:t> is connected only </a:t>
                </a:r>
                <a:endParaRPr lang="en-IN" sz="1600" dirty="0"/>
              </a:p>
            </p:txBody>
          </p:sp>
        </mc:Choice>
        <mc:Fallback xmlns="">
          <p:sp>
            <p:nvSpPr>
              <p:cNvPr id="3" name="TextBox 2">
                <a:extLst>
                  <a:ext uri="{FF2B5EF4-FFF2-40B4-BE49-F238E27FC236}">
                    <a16:creationId xmlns:a16="http://schemas.microsoft.com/office/drawing/2014/main" id="{70B7FB45-58F7-4605-B8FC-8F35823F0C6C}"/>
                  </a:ext>
                </a:extLst>
              </p:cNvPr>
              <p:cNvSpPr txBox="1">
                <a:spLocks noRot="1" noChangeAspect="1" noMove="1" noResize="1" noEditPoints="1" noAdjustHandles="1" noChangeArrowheads="1" noChangeShapeType="1" noTextEdit="1"/>
              </p:cNvSpPr>
              <p:nvPr/>
            </p:nvSpPr>
            <p:spPr>
              <a:xfrm>
                <a:off x="76201" y="488380"/>
                <a:ext cx="8970818" cy="1505348"/>
              </a:xfrm>
              <a:prstGeom prst="rect">
                <a:avLst/>
              </a:prstGeom>
              <a:blipFill>
                <a:blip r:embed="rId3"/>
                <a:stretch>
                  <a:fillRect l="-204" t="-810" b="-3644"/>
                </a:stretch>
              </a:blipFill>
            </p:spPr>
            <p:txBody>
              <a:bodyPr/>
              <a:lstStyle/>
              <a:p>
                <a:r>
                  <a:rPr lang="en-IN">
                    <a:noFill/>
                  </a:rPr>
                  <a:t> </a:t>
                </a:r>
              </a:p>
            </p:txBody>
          </p:sp>
        </mc:Fallback>
      </mc:AlternateContent>
      <p:pic>
        <p:nvPicPr>
          <p:cNvPr id="5" name="Picture 4">
            <a:extLst>
              <a:ext uri="{FF2B5EF4-FFF2-40B4-BE49-F238E27FC236}">
                <a16:creationId xmlns:a16="http://schemas.microsoft.com/office/drawing/2014/main" id="{F2FC91AE-4689-45CF-81BC-C97CED58FF89}"/>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020166" y="1070235"/>
            <a:ext cx="2796739" cy="1654216"/>
          </a:xfrm>
          <a:prstGeom prst="rect">
            <a:avLst/>
          </a:prstGeom>
        </p:spPr>
      </p:pic>
    </p:spTree>
    <p:extLst>
      <p:ext uri="{BB962C8B-B14F-4D97-AF65-F5344CB8AC3E}">
        <p14:creationId xmlns:p14="http://schemas.microsoft.com/office/powerpoint/2010/main" val="2833502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p:cTn id="7"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76;p16">
            <a:extLst>
              <a:ext uri="{FF2B5EF4-FFF2-40B4-BE49-F238E27FC236}">
                <a16:creationId xmlns:a16="http://schemas.microsoft.com/office/drawing/2014/main" id="{4AF509EF-BFCE-4B43-AC71-AD902719B3CF}"/>
              </a:ext>
            </a:extLst>
          </p:cNvPr>
          <p:cNvPicPr preferRelativeResize="0"/>
          <p:nvPr/>
        </p:nvPicPr>
        <p:blipFill rotWithShape="1">
          <a:blip r:embed="rId2">
            <a:alphaModFix/>
          </a:blip>
          <a:srcRect/>
          <a:stretch/>
        </p:blipFill>
        <p:spPr>
          <a:xfrm>
            <a:off x="8218350" y="4217850"/>
            <a:ext cx="925650" cy="925650"/>
          </a:xfrm>
          <a:prstGeom prst="rect">
            <a:avLst/>
          </a:prstGeom>
          <a:noFill/>
          <a:ln>
            <a:noFill/>
          </a:ln>
        </p:spPr>
      </p:pic>
      <p:sp>
        <p:nvSpPr>
          <p:cNvPr id="27" name="Rectangle 4">
            <a:extLst>
              <a:ext uri="{FF2B5EF4-FFF2-40B4-BE49-F238E27FC236}">
                <a16:creationId xmlns:a16="http://schemas.microsoft.com/office/drawing/2014/main" id="{C79CC0FE-7364-4D32-B7F5-03F589773663}"/>
              </a:ext>
            </a:extLst>
          </p:cNvPr>
          <p:cNvSpPr>
            <a:spLocks noChangeArrowheads="1"/>
          </p:cNvSpPr>
          <p:nvPr/>
        </p:nvSpPr>
        <p:spPr bwMode="auto">
          <a:xfrm>
            <a:off x="76201" y="77637"/>
            <a:ext cx="89708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0"/>
              </a:spcBef>
              <a:spcAft>
                <a:spcPts val="600"/>
              </a:spcAft>
              <a:buFontTx/>
              <a:buNone/>
            </a:pPr>
            <a:r>
              <a:rPr lang="en-IN" altLang="en-US" sz="2000" b="1" dirty="0">
                <a:solidFill>
                  <a:srgbClr val="FF0000"/>
                </a:solidFill>
              </a:rPr>
              <a:t>Numerical</a:t>
            </a:r>
            <a:endParaRPr lang="en-US" altLang="en-US" sz="2000" b="1" dirty="0">
              <a:solidFill>
                <a:srgbClr val="FF0000"/>
              </a:solidFil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0B7FB45-58F7-4605-B8FC-8F35823F0C6C}"/>
                  </a:ext>
                </a:extLst>
              </p:cNvPr>
              <p:cNvSpPr txBox="1"/>
              <p:nvPr/>
            </p:nvSpPr>
            <p:spPr>
              <a:xfrm>
                <a:off x="76201" y="488380"/>
                <a:ext cx="8970818" cy="3585918"/>
              </a:xfrm>
              <a:prstGeom prst="rect">
                <a:avLst/>
              </a:prstGeom>
              <a:noFill/>
            </p:spPr>
            <p:txBody>
              <a:bodyPr wrap="square" rtlCol="0">
                <a:spAutoFit/>
              </a:bodyPr>
              <a:lstStyle/>
              <a:p>
                <a:pPr>
                  <a:lnSpc>
                    <a:spcPct val="150000"/>
                  </a:lnSpc>
                </a:pPr>
                <a:r>
                  <a:rPr lang="en-IN" sz="1600" b="1" dirty="0"/>
                  <a:t>Solution :</a:t>
                </a:r>
                <a:endParaRPr lang="en-IN" sz="1600" dirty="0"/>
              </a:p>
              <a:p>
                <a:pPr>
                  <a:lnSpc>
                    <a:spcPct val="150000"/>
                  </a:lnSpc>
                </a:pPr>
                <a:r>
                  <a:rPr lang="en-IN" sz="1600" dirty="0"/>
                  <a:t>From the figure, </a:t>
                </a:r>
                <a14:m>
                  <m:oMath xmlns:m="http://schemas.openxmlformats.org/officeDocument/2006/math">
                    <m:sSub>
                      <m:sSubPr>
                        <m:ctrlPr>
                          <a:rPr lang="en-IN" sz="1600" i="1">
                            <a:latin typeface="Cambria Math" panose="02040503050406030204" pitchFamily="18" charset="0"/>
                          </a:rPr>
                        </m:ctrlPr>
                      </m:sSubPr>
                      <m:e>
                        <m:r>
                          <a:rPr lang="en-IN" sz="1600" i="1">
                            <a:latin typeface="Cambria Math" panose="02040503050406030204" pitchFamily="18" charset="0"/>
                          </a:rPr>
                          <m:t>𝐸</m:t>
                        </m:r>
                      </m:e>
                      <m:sub>
                        <m:r>
                          <a:rPr lang="en-IN" sz="1600" i="1">
                            <a:latin typeface="Cambria Math" panose="02040503050406030204" pitchFamily="18" charset="0"/>
                          </a:rPr>
                          <m:t>1</m:t>
                        </m:r>
                      </m:sub>
                    </m:sSub>
                    <m:r>
                      <a:rPr lang="en-IN" sz="1600" i="1">
                        <a:latin typeface="Cambria Math" panose="02040503050406030204" pitchFamily="18" charset="0"/>
                      </a:rPr>
                      <m:t>−</m:t>
                    </m:r>
                    <m:sSub>
                      <m:sSubPr>
                        <m:ctrlPr>
                          <a:rPr lang="en-IN" sz="1600" i="1">
                            <a:latin typeface="Cambria Math" panose="02040503050406030204" pitchFamily="18" charset="0"/>
                          </a:rPr>
                        </m:ctrlPr>
                      </m:sSubPr>
                      <m:e>
                        <m:r>
                          <a:rPr lang="en-IN" sz="1600" i="1">
                            <a:latin typeface="Cambria Math" panose="02040503050406030204" pitchFamily="18" charset="0"/>
                          </a:rPr>
                          <m:t>𝐸</m:t>
                        </m:r>
                      </m:e>
                      <m:sub>
                        <m:r>
                          <a:rPr lang="en-IN" sz="1600" i="1">
                            <a:latin typeface="Cambria Math" panose="02040503050406030204" pitchFamily="18" charset="0"/>
                          </a:rPr>
                          <m:t>2</m:t>
                        </m:r>
                      </m:sub>
                    </m:sSub>
                    <m:r>
                      <a:rPr lang="en-IN" sz="1600" i="1">
                        <a:latin typeface="Cambria Math" panose="02040503050406030204" pitchFamily="18" charset="0"/>
                      </a:rPr>
                      <m:t>=250</m:t>
                    </m:r>
                    <m:r>
                      <a:rPr lang="en-IN" sz="1600" i="1">
                        <a:latin typeface="Cambria Math" panose="02040503050406030204" pitchFamily="18" charset="0"/>
                      </a:rPr>
                      <m:t>𝑐𝑚</m:t>
                    </m:r>
                    <m:r>
                      <a:rPr lang="en-IN" sz="1600" i="1">
                        <a:latin typeface="Cambria Math" panose="02040503050406030204" pitchFamily="18" charset="0"/>
                      </a:rPr>
                      <m:t>×</m:t>
                    </m:r>
                    <m:r>
                      <a:rPr lang="en-US" sz="1600" b="0" i="1" smtClean="0">
                        <a:latin typeface="Cambria Math" panose="02040503050406030204" pitchFamily="18" charset="0"/>
                      </a:rPr>
                      <m:t>𝐾</m:t>
                    </m:r>
                  </m:oMath>
                </a14:m>
                <a:r>
                  <a:rPr lang="en-IN" sz="1600" dirty="0"/>
                  <a:t>	 .......(</a:t>
                </a:r>
                <a:r>
                  <a:rPr lang="en-IN" sz="1600" dirty="0" err="1"/>
                  <a:t>i</a:t>
                </a:r>
                <a:r>
                  <a:rPr lang="en-IN" sz="1600" dirty="0"/>
                  <a:t>)</a:t>
                </a:r>
              </a:p>
              <a:p>
                <a:pPr>
                  <a:lnSpc>
                    <a:spcPct val="150000"/>
                  </a:lnSpc>
                </a:pPr>
                <a:r>
                  <a:rPr lang="en-IN" sz="1600" dirty="0"/>
                  <a:t>	</a:t>
                </a:r>
                <a14:m>
                  <m:oMath xmlns:m="http://schemas.openxmlformats.org/officeDocument/2006/math">
                    <m:sSub>
                      <m:sSubPr>
                        <m:ctrlPr>
                          <a:rPr lang="en-IN" sz="1600" i="1">
                            <a:latin typeface="Cambria Math" panose="02040503050406030204" pitchFamily="18" charset="0"/>
                          </a:rPr>
                        </m:ctrlPr>
                      </m:sSubPr>
                      <m:e>
                        <m:r>
                          <a:rPr lang="en-IN" sz="1600" i="1">
                            <a:latin typeface="Cambria Math" panose="02040503050406030204" pitchFamily="18" charset="0"/>
                          </a:rPr>
                          <m:t>𝐸</m:t>
                        </m:r>
                      </m:e>
                      <m:sub>
                        <m:r>
                          <a:rPr lang="en-IN" sz="1600" i="1">
                            <a:latin typeface="Cambria Math" panose="02040503050406030204" pitchFamily="18" charset="0"/>
                          </a:rPr>
                          <m:t>1</m:t>
                        </m:r>
                      </m:sub>
                    </m:sSub>
                    <m:r>
                      <a:rPr lang="en-IN" sz="1600" i="1">
                        <a:latin typeface="Cambria Math" panose="02040503050406030204" pitchFamily="18" charset="0"/>
                      </a:rPr>
                      <m:t>+</m:t>
                    </m:r>
                    <m:sSub>
                      <m:sSubPr>
                        <m:ctrlPr>
                          <a:rPr lang="en-IN" sz="1600" i="1">
                            <a:latin typeface="Cambria Math" panose="02040503050406030204" pitchFamily="18" charset="0"/>
                          </a:rPr>
                        </m:ctrlPr>
                      </m:sSubPr>
                      <m:e>
                        <m:r>
                          <a:rPr lang="en-IN" sz="1600" i="1">
                            <a:latin typeface="Cambria Math" panose="02040503050406030204" pitchFamily="18" charset="0"/>
                          </a:rPr>
                          <m:t>𝐸</m:t>
                        </m:r>
                      </m:e>
                      <m:sub>
                        <m:r>
                          <a:rPr lang="en-IN" sz="1600" i="1">
                            <a:latin typeface="Cambria Math" panose="02040503050406030204" pitchFamily="18" charset="0"/>
                          </a:rPr>
                          <m:t>2</m:t>
                        </m:r>
                      </m:sub>
                    </m:sSub>
                    <m:r>
                      <a:rPr lang="en-IN" sz="1600" i="1">
                        <a:latin typeface="Cambria Math" panose="02040503050406030204" pitchFamily="18" charset="0"/>
                      </a:rPr>
                      <m:t>=400</m:t>
                    </m:r>
                    <m:r>
                      <a:rPr lang="en-IN" sz="1600" i="1">
                        <a:latin typeface="Cambria Math" panose="02040503050406030204" pitchFamily="18" charset="0"/>
                      </a:rPr>
                      <m:t>𝑐𝑚</m:t>
                    </m:r>
                    <m:r>
                      <a:rPr lang="en-IN" sz="1600" i="1">
                        <a:latin typeface="Cambria Math" panose="02040503050406030204" pitchFamily="18" charset="0"/>
                      </a:rPr>
                      <m:t>×</m:t>
                    </m:r>
                    <m:r>
                      <a:rPr lang="en-US" sz="1600" b="0" i="1" smtClean="0">
                        <a:latin typeface="Cambria Math" panose="02040503050406030204" pitchFamily="18" charset="0"/>
                      </a:rPr>
                      <m:t>𝐾</m:t>
                    </m:r>
                  </m:oMath>
                </a14:m>
                <a:r>
                  <a:rPr lang="en-IN" sz="1600" dirty="0"/>
                  <a:t> ......(ii)</a:t>
                </a:r>
              </a:p>
              <a:p>
                <a:pPr>
                  <a:lnSpc>
                    <a:spcPct val="150000"/>
                  </a:lnSpc>
                </a:pPr>
                <a:r>
                  <a:rPr lang="en-IN" sz="1600" dirty="0"/>
                  <a:t>Adding equations (</a:t>
                </a:r>
                <a:r>
                  <a:rPr lang="en-IN" sz="1600" dirty="0" err="1"/>
                  <a:t>i</a:t>
                </a:r>
                <a:r>
                  <a:rPr lang="en-IN" sz="1600" dirty="0"/>
                  <a:t>) and (ii) we have , </a:t>
                </a:r>
                <a14:m>
                  <m:oMath xmlns:m="http://schemas.openxmlformats.org/officeDocument/2006/math">
                    <m:r>
                      <a:rPr lang="en-IN" sz="1600" i="1">
                        <a:latin typeface="Cambria Math" panose="02040503050406030204" pitchFamily="18" charset="0"/>
                      </a:rPr>
                      <m:t>2</m:t>
                    </m:r>
                    <m:sSub>
                      <m:sSubPr>
                        <m:ctrlPr>
                          <a:rPr lang="en-IN" sz="1600" i="1">
                            <a:latin typeface="Cambria Math" panose="02040503050406030204" pitchFamily="18" charset="0"/>
                          </a:rPr>
                        </m:ctrlPr>
                      </m:sSubPr>
                      <m:e>
                        <m:r>
                          <a:rPr lang="en-IN" sz="1600" i="1">
                            <a:latin typeface="Cambria Math" panose="02040503050406030204" pitchFamily="18" charset="0"/>
                          </a:rPr>
                          <m:t>𝐸</m:t>
                        </m:r>
                      </m:e>
                      <m:sub>
                        <m:r>
                          <a:rPr lang="en-IN" sz="1600" i="1">
                            <a:latin typeface="Cambria Math" panose="02040503050406030204" pitchFamily="18" charset="0"/>
                          </a:rPr>
                          <m:t>1</m:t>
                        </m:r>
                      </m:sub>
                    </m:sSub>
                    <m:r>
                      <a:rPr lang="en-IN" sz="1600" i="1">
                        <a:latin typeface="Cambria Math" panose="02040503050406030204" pitchFamily="18" charset="0"/>
                      </a:rPr>
                      <m:t>=650</m:t>
                    </m:r>
                    <m:r>
                      <a:rPr lang="en-IN" sz="1600" i="1">
                        <a:latin typeface="Cambria Math" panose="02040503050406030204" pitchFamily="18" charset="0"/>
                      </a:rPr>
                      <m:t>𝑐𝑚</m:t>
                    </m:r>
                    <m:r>
                      <a:rPr lang="en-IN" sz="1600" i="1">
                        <a:latin typeface="Cambria Math" panose="02040503050406030204" pitchFamily="18" charset="0"/>
                      </a:rPr>
                      <m:t>×</m:t>
                    </m:r>
                    <m:r>
                      <a:rPr lang="en-US" sz="1600" b="0" i="1" smtClean="0">
                        <a:latin typeface="Cambria Math" panose="02040503050406030204" pitchFamily="18" charset="0"/>
                      </a:rPr>
                      <m:t>𝐾</m:t>
                    </m:r>
                  </m:oMath>
                </a14:m>
                <a:r>
                  <a:rPr lang="en-IN" sz="1600" dirty="0"/>
                  <a:t>	</a:t>
                </a:r>
              </a:p>
              <a:p>
                <a:pPr>
                  <a:lnSpc>
                    <a:spcPct val="150000"/>
                  </a:lnSpc>
                </a:pPr>
                <a:r>
                  <a:rPr lang="en-IN" sz="1600" dirty="0"/>
                  <a:t>	</a:t>
                </a:r>
                <a14:m>
                  <m:oMath xmlns:m="http://schemas.openxmlformats.org/officeDocument/2006/math">
                    <m:sSub>
                      <m:sSubPr>
                        <m:ctrlPr>
                          <a:rPr lang="en-IN" sz="1600" i="1">
                            <a:latin typeface="Cambria Math" panose="02040503050406030204" pitchFamily="18" charset="0"/>
                          </a:rPr>
                        </m:ctrlPr>
                      </m:sSubPr>
                      <m:e>
                        <m:r>
                          <a:rPr lang="en-IN" sz="1600" i="1">
                            <a:latin typeface="Cambria Math" panose="02040503050406030204" pitchFamily="18" charset="0"/>
                          </a:rPr>
                          <m:t>𝐸</m:t>
                        </m:r>
                      </m:e>
                      <m:sub>
                        <m:r>
                          <a:rPr lang="en-IN" sz="1600" i="1">
                            <a:latin typeface="Cambria Math" panose="02040503050406030204" pitchFamily="18" charset="0"/>
                          </a:rPr>
                          <m:t>1</m:t>
                        </m:r>
                      </m:sub>
                    </m:sSub>
                    <m:r>
                      <a:rPr lang="en-IN" sz="1600" i="1">
                        <a:latin typeface="Cambria Math" panose="02040503050406030204" pitchFamily="18" charset="0"/>
                      </a:rPr>
                      <m:t>=325</m:t>
                    </m:r>
                    <m:r>
                      <a:rPr lang="en-IN" sz="1600" i="1">
                        <a:latin typeface="Cambria Math" panose="02040503050406030204" pitchFamily="18" charset="0"/>
                      </a:rPr>
                      <m:t>𝑐𝑚</m:t>
                    </m:r>
                    <m:r>
                      <a:rPr lang="en-IN" sz="1600" i="1">
                        <a:latin typeface="Cambria Math" panose="02040503050406030204" pitchFamily="18" charset="0"/>
                      </a:rPr>
                      <m:t>×</m:t>
                    </m:r>
                    <m:r>
                      <a:rPr lang="en-US" sz="1600" b="0" i="1" smtClean="0">
                        <a:latin typeface="Cambria Math" panose="02040503050406030204" pitchFamily="18" charset="0"/>
                      </a:rPr>
                      <m:t>𝐾</m:t>
                    </m:r>
                  </m:oMath>
                </a14:m>
                <a:r>
                  <a:rPr lang="en-IN" sz="1600" dirty="0"/>
                  <a:t>			 .......(iii)</a:t>
                </a:r>
              </a:p>
              <a:p>
                <a:pPr>
                  <a:lnSpc>
                    <a:spcPct val="150000"/>
                  </a:lnSpc>
                </a:pPr>
                <a:r>
                  <a:rPr lang="en-IN" sz="1600" dirty="0"/>
                  <a:t>Using equation (iii) in (ii) we have 	</a:t>
                </a:r>
              </a:p>
              <a:p>
                <a:pPr>
                  <a:lnSpc>
                    <a:spcPct val="150000"/>
                  </a:lnSpc>
                </a:pPr>
                <a14:m>
                  <m:oMath xmlns:m="http://schemas.openxmlformats.org/officeDocument/2006/math">
                    <m:sSub>
                      <m:sSubPr>
                        <m:ctrlPr>
                          <a:rPr lang="en-IN" sz="1600" i="1">
                            <a:latin typeface="Cambria Math" panose="02040503050406030204" pitchFamily="18" charset="0"/>
                          </a:rPr>
                        </m:ctrlPr>
                      </m:sSubPr>
                      <m:e>
                        <m:r>
                          <a:rPr lang="en-IN" sz="1600" i="1">
                            <a:latin typeface="Cambria Math" panose="02040503050406030204" pitchFamily="18" charset="0"/>
                          </a:rPr>
                          <m:t>𝐸</m:t>
                        </m:r>
                      </m:e>
                      <m:sub>
                        <m:r>
                          <a:rPr lang="en-IN" sz="1600" i="1">
                            <a:latin typeface="Cambria Math" panose="02040503050406030204" pitchFamily="18" charset="0"/>
                          </a:rPr>
                          <m:t>2</m:t>
                        </m:r>
                      </m:sub>
                    </m:sSub>
                    <m:r>
                      <a:rPr lang="en-IN" sz="1600" i="1">
                        <a:latin typeface="Cambria Math" panose="02040503050406030204" pitchFamily="18" charset="0"/>
                      </a:rPr>
                      <m:t>=400</m:t>
                    </m:r>
                    <m:r>
                      <a:rPr lang="en-IN" sz="1600" i="1">
                        <a:latin typeface="Cambria Math" panose="02040503050406030204" pitchFamily="18" charset="0"/>
                      </a:rPr>
                      <m:t>𝑐𝑚</m:t>
                    </m:r>
                    <m:r>
                      <a:rPr lang="en-IN" sz="1600" i="1">
                        <a:latin typeface="Cambria Math" panose="02040503050406030204" pitchFamily="18" charset="0"/>
                      </a:rPr>
                      <m:t>×</m:t>
                    </m:r>
                    <m:r>
                      <a:rPr lang="en-US" sz="1600" b="0" i="1" smtClean="0">
                        <a:latin typeface="Cambria Math" panose="02040503050406030204" pitchFamily="18" charset="0"/>
                      </a:rPr>
                      <m:t>𝐾</m:t>
                    </m:r>
                    <m:r>
                      <a:rPr lang="en-IN" sz="1600" i="1">
                        <a:latin typeface="Cambria Math" panose="02040503050406030204" pitchFamily="18" charset="0"/>
                      </a:rPr>
                      <m:t>−325</m:t>
                    </m:r>
                    <m:r>
                      <a:rPr lang="en-IN" sz="1600" i="1">
                        <a:latin typeface="Cambria Math" panose="02040503050406030204" pitchFamily="18" charset="0"/>
                      </a:rPr>
                      <m:t>𝑐𝑚</m:t>
                    </m:r>
                    <m:r>
                      <a:rPr lang="en-IN" sz="1600" i="1" smtClean="0">
                        <a:latin typeface="Cambria Math" panose="02040503050406030204" pitchFamily="18" charset="0"/>
                      </a:rPr>
                      <m:t>×</m:t>
                    </m:r>
                    <m:r>
                      <a:rPr lang="en-US" sz="1600" b="0" i="1" smtClean="0">
                        <a:latin typeface="Cambria Math" panose="02040503050406030204" pitchFamily="18" charset="0"/>
                      </a:rPr>
                      <m:t>𝐾</m:t>
                    </m:r>
                    <m:r>
                      <a:rPr lang="en-IN" sz="1600" i="1">
                        <a:latin typeface="Cambria Math" panose="02040503050406030204" pitchFamily="18" charset="0"/>
                      </a:rPr>
                      <m:t>=75</m:t>
                    </m:r>
                    <m:r>
                      <a:rPr lang="en-IN" sz="1600" i="1">
                        <a:latin typeface="Cambria Math" panose="02040503050406030204" pitchFamily="18" charset="0"/>
                      </a:rPr>
                      <m:t>𝑐𝑚</m:t>
                    </m:r>
                    <m:r>
                      <a:rPr lang="en-IN" sz="1600" i="1">
                        <a:latin typeface="Cambria Math" panose="02040503050406030204" pitchFamily="18" charset="0"/>
                      </a:rPr>
                      <m:t>×</m:t>
                    </m:r>
                    <m:r>
                      <a:rPr lang="en-US" sz="1600" b="0" i="1" smtClean="0">
                        <a:latin typeface="Cambria Math" panose="02040503050406030204" pitchFamily="18" charset="0"/>
                      </a:rPr>
                      <m:t>𝐾</m:t>
                    </m:r>
                  </m:oMath>
                </a14:m>
                <a:r>
                  <a:rPr lang="en-IN" sz="1600" dirty="0"/>
                  <a:t>		 ........(iv)</a:t>
                </a:r>
              </a:p>
              <a:p>
                <a:pPr>
                  <a:lnSpc>
                    <a:spcPct val="150000"/>
                  </a:lnSpc>
                </a:pPr>
                <a:r>
                  <a:rPr lang="en-IN" sz="1600" dirty="0"/>
                  <a:t>(</a:t>
                </a:r>
                <a:r>
                  <a:rPr lang="en-IN" sz="1600" dirty="0" err="1"/>
                  <a:t>i</a:t>
                </a:r>
                <a:r>
                  <a:rPr lang="en-IN" sz="1600" dirty="0"/>
                  <a:t>) 	</a:t>
                </a:r>
                <a14:m>
                  <m:oMath xmlns:m="http://schemas.openxmlformats.org/officeDocument/2006/math">
                    <m:f>
                      <m:fPr>
                        <m:ctrlPr>
                          <a:rPr lang="en-IN" sz="1600" i="1">
                            <a:latin typeface="Cambria Math" panose="02040503050406030204" pitchFamily="18" charset="0"/>
                          </a:rPr>
                        </m:ctrlPr>
                      </m:fPr>
                      <m:num>
                        <m:sSub>
                          <m:sSubPr>
                            <m:ctrlPr>
                              <a:rPr lang="en-IN" sz="1600" i="1">
                                <a:latin typeface="Cambria Math" panose="02040503050406030204" pitchFamily="18" charset="0"/>
                              </a:rPr>
                            </m:ctrlPr>
                          </m:sSubPr>
                          <m:e>
                            <m:r>
                              <a:rPr lang="en-IN" sz="1600" i="1">
                                <a:latin typeface="Cambria Math" panose="02040503050406030204" pitchFamily="18" charset="0"/>
                              </a:rPr>
                              <m:t>𝐸</m:t>
                            </m:r>
                          </m:e>
                          <m:sub>
                            <m:r>
                              <a:rPr lang="en-IN" sz="1600" i="1">
                                <a:latin typeface="Cambria Math" panose="02040503050406030204" pitchFamily="18" charset="0"/>
                              </a:rPr>
                              <m:t>1</m:t>
                            </m:r>
                          </m:sub>
                        </m:sSub>
                      </m:num>
                      <m:den>
                        <m:sSub>
                          <m:sSubPr>
                            <m:ctrlPr>
                              <a:rPr lang="en-IN" sz="1600" i="1">
                                <a:latin typeface="Cambria Math" panose="02040503050406030204" pitchFamily="18" charset="0"/>
                              </a:rPr>
                            </m:ctrlPr>
                          </m:sSubPr>
                          <m:e>
                            <m:r>
                              <a:rPr lang="en-IN" sz="1600" i="1">
                                <a:latin typeface="Cambria Math" panose="02040503050406030204" pitchFamily="18" charset="0"/>
                              </a:rPr>
                              <m:t>𝐸</m:t>
                            </m:r>
                          </m:e>
                          <m:sub>
                            <m:r>
                              <a:rPr lang="en-IN" sz="1600" i="1">
                                <a:latin typeface="Cambria Math" panose="02040503050406030204" pitchFamily="18" charset="0"/>
                              </a:rPr>
                              <m:t>2</m:t>
                            </m:r>
                          </m:sub>
                        </m:sSub>
                      </m:den>
                    </m:f>
                    <m:r>
                      <a:rPr lang="en-IN" sz="1600" i="1">
                        <a:latin typeface="Cambria Math" panose="02040503050406030204" pitchFamily="18" charset="0"/>
                      </a:rPr>
                      <m:t>=</m:t>
                    </m:r>
                    <m:f>
                      <m:fPr>
                        <m:ctrlPr>
                          <a:rPr lang="en-IN" sz="1600" i="1">
                            <a:latin typeface="Cambria Math" panose="02040503050406030204" pitchFamily="18" charset="0"/>
                          </a:rPr>
                        </m:ctrlPr>
                      </m:fPr>
                      <m:num>
                        <m:r>
                          <a:rPr lang="en-IN" sz="1600" i="1">
                            <a:latin typeface="Cambria Math" panose="02040503050406030204" pitchFamily="18" charset="0"/>
                          </a:rPr>
                          <m:t>325</m:t>
                        </m:r>
                        <m:r>
                          <a:rPr lang="en-IN" sz="1600" i="1">
                            <a:latin typeface="Cambria Math" panose="02040503050406030204" pitchFamily="18" charset="0"/>
                          </a:rPr>
                          <m:t>𝑐𝑚</m:t>
                        </m:r>
                        <m:r>
                          <a:rPr lang="en-IN" sz="1600" i="1">
                            <a:latin typeface="Cambria Math" panose="02040503050406030204" pitchFamily="18" charset="0"/>
                          </a:rPr>
                          <m:t>×</m:t>
                        </m:r>
                        <m:r>
                          <a:rPr lang="en-US" sz="1600" b="0" i="1" smtClean="0">
                            <a:latin typeface="Cambria Math" panose="02040503050406030204" pitchFamily="18" charset="0"/>
                          </a:rPr>
                          <m:t>𝐾</m:t>
                        </m:r>
                      </m:num>
                      <m:den>
                        <m:r>
                          <a:rPr lang="en-IN" sz="1600" i="1">
                            <a:latin typeface="Cambria Math" panose="02040503050406030204" pitchFamily="18" charset="0"/>
                          </a:rPr>
                          <m:t>75</m:t>
                        </m:r>
                        <m:r>
                          <a:rPr lang="en-IN" sz="1600" i="1">
                            <a:latin typeface="Cambria Math" panose="02040503050406030204" pitchFamily="18" charset="0"/>
                          </a:rPr>
                          <m:t>𝑐𝑚</m:t>
                        </m:r>
                        <m:r>
                          <a:rPr lang="en-IN" sz="1600" i="1">
                            <a:latin typeface="Cambria Math" panose="02040503050406030204" pitchFamily="18" charset="0"/>
                          </a:rPr>
                          <m:t>×</m:t>
                        </m:r>
                        <m:r>
                          <a:rPr lang="en-US" sz="1600" b="0" i="1" smtClean="0">
                            <a:latin typeface="Cambria Math" panose="02040503050406030204" pitchFamily="18" charset="0"/>
                          </a:rPr>
                          <m:t>𝐾</m:t>
                        </m:r>
                      </m:den>
                    </m:f>
                    <m:r>
                      <a:rPr lang="en-IN" sz="1600" i="1">
                        <a:latin typeface="Cambria Math" panose="02040503050406030204" pitchFamily="18" charset="0"/>
                      </a:rPr>
                      <m:t>=</m:t>
                    </m:r>
                    <m:f>
                      <m:fPr>
                        <m:ctrlPr>
                          <a:rPr lang="en-IN" sz="1600" i="1">
                            <a:latin typeface="Cambria Math" panose="02040503050406030204" pitchFamily="18" charset="0"/>
                          </a:rPr>
                        </m:ctrlPr>
                      </m:fPr>
                      <m:num>
                        <m:r>
                          <a:rPr lang="en-IN" sz="1600" i="1">
                            <a:latin typeface="Cambria Math" panose="02040503050406030204" pitchFamily="18" charset="0"/>
                          </a:rPr>
                          <m:t>13</m:t>
                        </m:r>
                      </m:num>
                      <m:den>
                        <m:r>
                          <a:rPr lang="en-IN" sz="1600" i="1">
                            <a:latin typeface="Cambria Math" panose="02040503050406030204" pitchFamily="18" charset="0"/>
                          </a:rPr>
                          <m:t>5</m:t>
                        </m:r>
                      </m:den>
                    </m:f>
                  </m:oMath>
                </a14:m>
                <a:endParaRPr lang="en-IN" sz="1600" dirty="0"/>
              </a:p>
              <a:p>
                <a:pPr>
                  <a:lnSpc>
                    <a:spcPct val="150000"/>
                  </a:lnSpc>
                </a:pPr>
                <a:r>
                  <a:rPr lang="en-IN" sz="1600" dirty="0"/>
                  <a:t>(ii) From equation (iii) we have the null point length of  </a:t>
                </a:r>
                <a14:m>
                  <m:oMath xmlns:m="http://schemas.openxmlformats.org/officeDocument/2006/math">
                    <m:sSub>
                      <m:sSubPr>
                        <m:ctrlPr>
                          <a:rPr lang="en-IN" sz="1600" i="1">
                            <a:latin typeface="Cambria Math" panose="02040503050406030204" pitchFamily="18" charset="0"/>
                          </a:rPr>
                        </m:ctrlPr>
                      </m:sSubPr>
                      <m:e>
                        <m:r>
                          <a:rPr lang="en-IN" sz="1600" i="1">
                            <a:latin typeface="Cambria Math" panose="02040503050406030204" pitchFamily="18" charset="0"/>
                          </a:rPr>
                          <m:t>𝐸</m:t>
                        </m:r>
                      </m:e>
                      <m:sub>
                        <m:r>
                          <a:rPr lang="en-IN" sz="1600" i="1">
                            <a:latin typeface="Cambria Math" panose="02040503050406030204" pitchFamily="18" charset="0"/>
                          </a:rPr>
                          <m:t>1</m:t>
                        </m:r>
                      </m:sub>
                    </m:sSub>
                  </m:oMath>
                </a14:m>
                <a:r>
                  <a:rPr lang="en-IN" sz="1600" dirty="0"/>
                  <a:t> alone is 325 cm .</a:t>
                </a:r>
                <a:endParaRPr lang="en-IN" sz="1800" dirty="0"/>
              </a:p>
            </p:txBody>
          </p:sp>
        </mc:Choice>
        <mc:Fallback xmlns="">
          <p:sp>
            <p:nvSpPr>
              <p:cNvPr id="3" name="TextBox 2">
                <a:extLst>
                  <a:ext uri="{FF2B5EF4-FFF2-40B4-BE49-F238E27FC236}">
                    <a16:creationId xmlns:a16="http://schemas.microsoft.com/office/drawing/2014/main" id="{70B7FB45-58F7-4605-B8FC-8F35823F0C6C}"/>
                  </a:ext>
                </a:extLst>
              </p:cNvPr>
              <p:cNvSpPr txBox="1">
                <a:spLocks noRot="1" noChangeAspect="1" noMove="1" noResize="1" noEditPoints="1" noAdjustHandles="1" noChangeArrowheads="1" noChangeShapeType="1" noTextEdit="1"/>
              </p:cNvSpPr>
              <p:nvPr/>
            </p:nvSpPr>
            <p:spPr>
              <a:xfrm>
                <a:off x="76201" y="488380"/>
                <a:ext cx="8970818" cy="3585918"/>
              </a:xfrm>
              <a:prstGeom prst="rect">
                <a:avLst/>
              </a:prstGeom>
              <a:blipFill>
                <a:blip r:embed="rId3"/>
                <a:stretch>
                  <a:fillRect l="-408" b="-1020"/>
                </a:stretch>
              </a:blipFill>
            </p:spPr>
            <p:txBody>
              <a:bodyPr/>
              <a:lstStyle/>
              <a:p>
                <a:r>
                  <a:rPr lang="en-IN">
                    <a:noFill/>
                  </a:rPr>
                  <a:t> </a:t>
                </a:r>
              </a:p>
            </p:txBody>
          </p:sp>
        </mc:Fallback>
      </mc:AlternateContent>
      <p:pic>
        <p:nvPicPr>
          <p:cNvPr id="5" name="Picture 4">
            <a:extLst>
              <a:ext uri="{FF2B5EF4-FFF2-40B4-BE49-F238E27FC236}">
                <a16:creationId xmlns:a16="http://schemas.microsoft.com/office/drawing/2014/main" id="{EACF0561-BECD-4112-99CF-687976BA284C}"/>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271060" y="344828"/>
            <a:ext cx="2796739" cy="1654216"/>
          </a:xfrm>
          <a:prstGeom prst="rect">
            <a:avLst/>
          </a:prstGeom>
        </p:spPr>
      </p:pic>
    </p:spTree>
    <p:extLst>
      <p:ext uri="{BB962C8B-B14F-4D97-AF65-F5344CB8AC3E}">
        <p14:creationId xmlns:p14="http://schemas.microsoft.com/office/powerpoint/2010/main" val="2127561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p:cTn id="7"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Google Shape;76;p16">
            <a:extLst>
              <a:ext uri="{FF2B5EF4-FFF2-40B4-BE49-F238E27FC236}">
                <a16:creationId xmlns:a16="http://schemas.microsoft.com/office/drawing/2014/main" id="{488A9A50-C2CB-4C09-8874-71F13E43A32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0550" y="4200525"/>
            <a:ext cx="925116" cy="92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Google Shape;77;p16">
            <a:extLst>
              <a:ext uri="{FF2B5EF4-FFF2-40B4-BE49-F238E27FC236}">
                <a16:creationId xmlns:a16="http://schemas.microsoft.com/office/drawing/2014/main" id="{7E93326D-AC06-4F0B-82DC-A6E62409431E}"/>
              </a:ext>
            </a:extLst>
          </p:cNvPr>
          <p:cNvSpPr txBox="1"/>
          <p:nvPr/>
        </p:nvSpPr>
        <p:spPr>
          <a:xfrm>
            <a:off x="621506" y="742950"/>
            <a:ext cx="7800975" cy="3562350"/>
          </a:xfrm>
          <a:prstGeom prst="rect">
            <a:avLst/>
          </a:prstGeom>
          <a:noFill/>
          <a:ln>
            <a:noFill/>
          </a:ln>
        </p:spPr>
        <p:txBody>
          <a:bodyPr spcFirstLastPara="1" lIns="91425" tIns="91425" rIns="91425" bIns="91425" anchor="ctr"/>
          <a:lstStyle/>
          <a:p>
            <a:pPr marL="457189" algn="ctr">
              <a:lnSpc>
                <a:spcPct val="115000"/>
              </a:lnSpc>
              <a:buSzPts val="4000"/>
              <a:defRPr/>
            </a:pPr>
            <a:r>
              <a:rPr lang="en" sz="4000" b="1"/>
              <a:t>THANKING YOU</a:t>
            </a:r>
            <a:endParaRPr sz="4000" b="1"/>
          </a:p>
          <a:p>
            <a:pPr marL="457189" algn="ctr">
              <a:lnSpc>
                <a:spcPct val="115000"/>
              </a:lnSpc>
              <a:buSzPts val="4000"/>
              <a:defRPr/>
            </a:pPr>
            <a:r>
              <a:rPr lang="en" sz="4000" b="1">
                <a:solidFill>
                  <a:srgbClr val="FF0000"/>
                </a:solidFill>
              </a:rPr>
              <a:t>ODM EDUCATIONAL GROUP</a:t>
            </a:r>
            <a:endParaRPr sz="4000" b="1">
              <a:solidFill>
                <a:srgbClr val="FF0000"/>
              </a:solidFill>
            </a:endParaRPr>
          </a:p>
          <a:p>
            <a:pPr>
              <a:buSzPts val="1400"/>
              <a:defRPr/>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a:extLst>
              <a:ext uri="{FF2B5EF4-FFF2-40B4-BE49-F238E27FC236}">
                <a16:creationId xmlns:a16="http://schemas.microsoft.com/office/drawing/2014/main" id="{FAB49681-BC33-4DA1-9416-B07954445003}"/>
              </a:ext>
            </a:extLst>
          </p:cNvPr>
          <p:cNvSpPr txBox="1">
            <a:spLocks noChangeArrowheads="1"/>
          </p:cNvSpPr>
          <p:nvPr/>
        </p:nvSpPr>
        <p:spPr bwMode="auto">
          <a:xfrm>
            <a:off x="635791" y="45586"/>
            <a:ext cx="2643189"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fontAlgn="base">
              <a:spcBef>
                <a:spcPct val="50000"/>
              </a:spcBef>
              <a:spcAft>
                <a:spcPct val="0"/>
              </a:spcAft>
              <a:buClrTx/>
            </a:pPr>
            <a:r>
              <a:rPr lang="en-US" altLang="en-US" sz="1500" b="1" kern="1200" dirty="0">
                <a:solidFill>
                  <a:srgbClr val="9900FF"/>
                </a:solidFill>
                <a:latin typeface="Arial" panose="020B0604020202020204" pitchFamily="34" charset="0"/>
                <a:ea typeface="+mn-ea"/>
                <a:cs typeface="+mn-cs"/>
              </a:rPr>
              <a:t>Potentiometer:</a:t>
            </a:r>
          </a:p>
        </p:txBody>
      </p:sp>
      <p:grpSp>
        <p:nvGrpSpPr>
          <p:cNvPr id="14474" name="Group 138">
            <a:extLst>
              <a:ext uri="{FF2B5EF4-FFF2-40B4-BE49-F238E27FC236}">
                <a16:creationId xmlns:a16="http://schemas.microsoft.com/office/drawing/2014/main" id="{803E82B1-48C3-4397-9DFE-3C6A0D610239}"/>
              </a:ext>
            </a:extLst>
          </p:cNvPr>
          <p:cNvGrpSpPr>
            <a:grpSpLocks/>
          </p:cNvGrpSpPr>
          <p:nvPr/>
        </p:nvGrpSpPr>
        <p:grpSpPr bwMode="auto">
          <a:xfrm>
            <a:off x="4514850" y="400050"/>
            <a:ext cx="800100" cy="1714500"/>
            <a:chOff x="2832" y="336"/>
            <a:chExt cx="672" cy="1440"/>
          </a:xfrm>
        </p:grpSpPr>
        <p:sp>
          <p:nvSpPr>
            <p:cNvPr id="14357" name="Line 21">
              <a:extLst>
                <a:ext uri="{FF2B5EF4-FFF2-40B4-BE49-F238E27FC236}">
                  <a16:creationId xmlns:a16="http://schemas.microsoft.com/office/drawing/2014/main" id="{D743BDCF-8AB2-48C5-A1F6-ABF93BE9329C}"/>
                </a:ext>
              </a:extLst>
            </p:cNvPr>
            <p:cNvSpPr>
              <a:spLocks noChangeShapeType="1"/>
            </p:cNvSpPr>
            <p:nvPr/>
          </p:nvSpPr>
          <p:spPr bwMode="auto">
            <a:xfrm flipV="1">
              <a:off x="3504" y="336"/>
              <a:ext cx="0" cy="336"/>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58" name="Line 22">
              <a:extLst>
                <a:ext uri="{FF2B5EF4-FFF2-40B4-BE49-F238E27FC236}">
                  <a16:creationId xmlns:a16="http://schemas.microsoft.com/office/drawing/2014/main" id="{5DCB6870-3A20-4CF1-A39C-A08E1C696CDB}"/>
                </a:ext>
              </a:extLst>
            </p:cNvPr>
            <p:cNvSpPr>
              <a:spLocks noChangeShapeType="1"/>
            </p:cNvSpPr>
            <p:nvPr/>
          </p:nvSpPr>
          <p:spPr bwMode="auto">
            <a:xfrm flipH="1">
              <a:off x="2832" y="336"/>
              <a:ext cx="672" cy="0"/>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59" name="Line 23">
              <a:extLst>
                <a:ext uri="{FF2B5EF4-FFF2-40B4-BE49-F238E27FC236}">
                  <a16:creationId xmlns:a16="http://schemas.microsoft.com/office/drawing/2014/main" id="{6E999FA0-CBBA-47B6-AF28-22A393608976}"/>
                </a:ext>
              </a:extLst>
            </p:cNvPr>
            <p:cNvSpPr>
              <a:spLocks noChangeShapeType="1"/>
            </p:cNvSpPr>
            <p:nvPr/>
          </p:nvSpPr>
          <p:spPr bwMode="auto">
            <a:xfrm flipV="1">
              <a:off x="2832" y="336"/>
              <a:ext cx="0" cy="240"/>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68" name="Line 32">
              <a:extLst>
                <a:ext uri="{FF2B5EF4-FFF2-40B4-BE49-F238E27FC236}">
                  <a16:creationId xmlns:a16="http://schemas.microsoft.com/office/drawing/2014/main" id="{AF87AB20-FB37-4C50-870E-D82C2BF3352C}"/>
                </a:ext>
              </a:extLst>
            </p:cNvPr>
            <p:cNvSpPr>
              <a:spLocks noChangeShapeType="1"/>
            </p:cNvSpPr>
            <p:nvPr/>
          </p:nvSpPr>
          <p:spPr bwMode="auto">
            <a:xfrm flipV="1">
              <a:off x="2832" y="720"/>
              <a:ext cx="0" cy="192"/>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76" name="Line 40">
              <a:extLst>
                <a:ext uri="{FF2B5EF4-FFF2-40B4-BE49-F238E27FC236}">
                  <a16:creationId xmlns:a16="http://schemas.microsoft.com/office/drawing/2014/main" id="{C0C9F085-AE94-446B-BDF9-23CFF000EA72}"/>
                </a:ext>
              </a:extLst>
            </p:cNvPr>
            <p:cNvSpPr>
              <a:spLocks noChangeShapeType="1"/>
            </p:cNvSpPr>
            <p:nvPr/>
          </p:nvSpPr>
          <p:spPr bwMode="auto">
            <a:xfrm flipH="1">
              <a:off x="2832" y="1776"/>
              <a:ext cx="336" cy="0"/>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78" name="Line 42">
              <a:extLst>
                <a:ext uri="{FF2B5EF4-FFF2-40B4-BE49-F238E27FC236}">
                  <a16:creationId xmlns:a16="http://schemas.microsoft.com/office/drawing/2014/main" id="{A27B698D-3CD1-4271-8E30-EEE8014AD0C0}"/>
                </a:ext>
              </a:extLst>
            </p:cNvPr>
            <p:cNvSpPr>
              <a:spLocks noChangeShapeType="1"/>
            </p:cNvSpPr>
            <p:nvPr/>
          </p:nvSpPr>
          <p:spPr bwMode="auto">
            <a:xfrm flipV="1">
              <a:off x="3504" y="1392"/>
              <a:ext cx="0" cy="384"/>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434" name="Line 98">
              <a:extLst>
                <a:ext uri="{FF2B5EF4-FFF2-40B4-BE49-F238E27FC236}">
                  <a16:creationId xmlns:a16="http://schemas.microsoft.com/office/drawing/2014/main" id="{D6FE00D7-BA1A-4682-A76D-99C9025ADC75}"/>
                </a:ext>
              </a:extLst>
            </p:cNvPr>
            <p:cNvSpPr>
              <a:spLocks noChangeShapeType="1"/>
            </p:cNvSpPr>
            <p:nvPr/>
          </p:nvSpPr>
          <p:spPr bwMode="auto">
            <a:xfrm flipH="1">
              <a:off x="3264" y="1776"/>
              <a:ext cx="240" cy="0"/>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sp>
        <p:nvSpPr>
          <p:cNvPr id="14438" name="AutoShape 102">
            <a:extLst>
              <a:ext uri="{FF2B5EF4-FFF2-40B4-BE49-F238E27FC236}">
                <a16:creationId xmlns:a16="http://schemas.microsoft.com/office/drawing/2014/main" id="{F1A85E53-A28C-4996-8FAC-71050754898E}"/>
              </a:ext>
            </a:extLst>
          </p:cNvPr>
          <p:cNvSpPr>
            <a:spLocks noChangeArrowheads="1"/>
          </p:cNvSpPr>
          <p:nvPr/>
        </p:nvSpPr>
        <p:spPr bwMode="auto">
          <a:xfrm rot="10800000" flipH="1">
            <a:off x="6743700" y="1143000"/>
            <a:ext cx="285750" cy="57150"/>
          </a:xfrm>
          <a:prstGeom prst="leftArrow">
            <a:avLst>
              <a:gd name="adj1" fmla="val 50000"/>
              <a:gd name="adj2" fmla="val 125000"/>
            </a:avLst>
          </a:prstGeom>
          <a:solidFill>
            <a:srgbClr val="99FF99"/>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439" name="AutoShape 103">
            <a:extLst>
              <a:ext uri="{FF2B5EF4-FFF2-40B4-BE49-F238E27FC236}">
                <a16:creationId xmlns:a16="http://schemas.microsoft.com/office/drawing/2014/main" id="{9726630A-B148-479D-861A-10AECA035A26}"/>
              </a:ext>
            </a:extLst>
          </p:cNvPr>
          <p:cNvSpPr>
            <a:spLocks noChangeArrowheads="1"/>
          </p:cNvSpPr>
          <p:nvPr/>
        </p:nvSpPr>
        <p:spPr bwMode="auto">
          <a:xfrm rot="10800000" flipH="1" flipV="1">
            <a:off x="6743700" y="1714500"/>
            <a:ext cx="285750" cy="57150"/>
          </a:xfrm>
          <a:prstGeom prst="leftArrow">
            <a:avLst>
              <a:gd name="adj1" fmla="val 50000"/>
              <a:gd name="adj2" fmla="val 125000"/>
            </a:avLst>
          </a:prstGeom>
          <a:solidFill>
            <a:srgbClr val="99FF99"/>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440" name="AutoShape 104">
            <a:extLst>
              <a:ext uri="{FF2B5EF4-FFF2-40B4-BE49-F238E27FC236}">
                <a16:creationId xmlns:a16="http://schemas.microsoft.com/office/drawing/2014/main" id="{A7284DF2-B71D-4E57-8C35-1AB78267B23B}"/>
              </a:ext>
            </a:extLst>
          </p:cNvPr>
          <p:cNvSpPr>
            <a:spLocks noChangeArrowheads="1"/>
          </p:cNvSpPr>
          <p:nvPr/>
        </p:nvSpPr>
        <p:spPr bwMode="auto">
          <a:xfrm rot="10800000">
            <a:off x="5486400" y="1428750"/>
            <a:ext cx="285750" cy="57150"/>
          </a:xfrm>
          <a:prstGeom prst="leftArrow">
            <a:avLst>
              <a:gd name="adj1" fmla="val 50000"/>
              <a:gd name="adj2" fmla="val 125000"/>
            </a:avLst>
          </a:prstGeom>
          <a:solidFill>
            <a:srgbClr val="99FF99"/>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441" name="AutoShape 105">
            <a:extLst>
              <a:ext uri="{FF2B5EF4-FFF2-40B4-BE49-F238E27FC236}">
                <a16:creationId xmlns:a16="http://schemas.microsoft.com/office/drawing/2014/main" id="{03137BBE-B63F-4534-BF86-DCABE61645AD}"/>
              </a:ext>
            </a:extLst>
          </p:cNvPr>
          <p:cNvSpPr>
            <a:spLocks noChangeArrowheads="1"/>
          </p:cNvSpPr>
          <p:nvPr/>
        </p:nvSpPr>
        <p:spPr bwMode="auto">
          <a:xfrm rot="10800000">
            <a:off x="5486400" y="857250"/>
            <a:ext cx="285750" cy="57150"/>
          </a:xfrm>
          <a:prstGeom prst="leftArrow">
            <a:avLst>
              <a:gd name="adj1" fmla="val 50000"/>
              <a:gd name="adj2" fmla="val 125000"/>
            </a:avLst>
          </a:prstGeom>
          <a:solidFill>
            <a:srgbClr val="99FF99"/>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442" name="Line 106">
            <a:extLst>
              <a:ext uri="{FF2B5EF4-FFF2-40B4-BE49-F238E27FC236}">
                <a16:creationId xmlns:a16="http://schemas.microsoft.com/office/drawing/2014/main" id="{6295E2EF-701D-43D6-BFC9-24C360D7E344}"/>
              </a:ext>
            </a:extLst>
          </p:cNvPr>
          <p:cNvSpPr>
            <a:spLocks noChangeShapeType="1"/>
          </p:cNvSpPr>
          <p:nvPr/>
        </p:nvSpPr>
        <p:spPr bwMode="auto">
          <a:xfrm>
            <a:off x="4972050" y="1943100"/>
            <a:ext cx="0" cy="17145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nvGrpSpPr>
          <p:cNvPr id="14477" name="Group 141">
            <a:extLst>
              <a:ext uri="{FF2B5EF4-FFF2-40B4-BE49-F238E27FC236}">
                <a16:creationId xmlns:a16="http://schemas.microsoft.com/office/drawing/2014/main" id="{2C651C4F-84C5-4B17-80E1-A06FB0701827}"/>
              </a:ext>
            </a:extLst>
          </p:cNvPr>
          <p:cNvGrpSpPr>
            <a:grpSpLocks/>
          </p:cNvGrpSpPr>
          <p:nvPr/>
        </p:nvGrpSpPr>
        <p:grpSpPr bwMode="auto">
          <a:xfrm>
            <a:off x="5314951" y="182166"/>
            <a:ext cx="1304926" cy="928687"/>
            <a:chOff x="3504" y="153"/>
            <a:chExt cx="1096" cy="780"/>
          </a:xfrm>
        </p:grpSpPr>
        <p:sp>
          <p:nvSpPr>
            <p:cNvPr id="14395" name="Rectangle 59">
              <a:extLst>
                <a:ext uri="{FF2B5EF4-FFF2-40B4-BE49-F238E27FC236}">
                  <a16:creationId xmlns:a16="http://schemas.microsoft.com/office/drawing/2014/main" id="{53226E07-4CDD-4DC8-9433-D99D0729E856}"/>
                </a:ext>
              </a:extLst>
            </p:cNvPr>
            <p:cNvSpPr>
              <a:spLocks noChangeArrowheads="1"/>
            </p:cNvSpPr>
            <p:nvPr/>
          </p:nvSpPr>
          <p:spPr bwMode="auto">
            <a:xfrm>
              <a:off x="4364" y="681"/>
              <a:ext cx="23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0"/>
                </a:spcBef>
                <a:spcAft>
                  <a:spcPct val="0"/>
                </a:spcAft>
                <a:buClrTx/>
              </a:pPr>
              <a:r>
                <a:rPr lang="en-US" altLang="en-US" sz="1350" b="1" kern="1200">
                  <a:solidFill>
                    <a:srgbClr val="0000FF"/>
                  </a:solidFill>
                  <a:latin typeface="Arial" panose="020B0604020202020204" pitchFamily="34" charset="0"/>
                  <a:ea typeface="+mn-ea"/>
                  <a:cs typeface="+mn-cs"/>
                </a:rPr>
                <a:t>J</a:t>
              </a:r>
            </a:p>
          </p:txBody>
        </p:sp>
        <p:grpSp>
          <p:nvGrpSpPr>
            <p:cNvPr id="14476" name="Group 140">
              <a:extLst>
                <a:ext uri="{FF2B5EF4-FFF2-40B4-BE49-F238E27FC236}">
                  <a16:creationId xmlns:a16="http://schemas.microsoft.com/office/drawing/2014/main" id="{4DDFBFBA-E571-4DF0-8929-0F27F2A4ACEA}"/>
                </a:ext>
              </a:extLst>
            </p:cNvPr>
            <p:cNvGrpSpPr>
              <a:grpSpLocks/>
            </p:cNvGrpSpPr>
            <p:nvPr/>
          </p:nvGrpSpPr>
          <p:grpSpPr bwMode="auto">
            <a:xfrm>
              <a:off x="3504" y="153"/>
              <a:ext cx="960" cy="531"/>
              <a:chOff x="3504" y="153"/>
              <a:chExt cx="960" cy="531"/>
            </a:xfrm>
          </p:grpSpPr>
          <p:grpSp>
            <p:nvGrpSpPr>
              <p:cNvPr id="14390" name="Group 54">
                <a:extLst>
                  <a:ext uri="{FF2B5EF4-FFF2-40B4-BE49-F238E27FC236}">
                    <a16:creationId xmlns:a16="http://schemas.microsoft.com/office/drawing/2014/main" id="{50CBCD29-C40A-4D65-9AA6-90A928FE5F6B}"/>
                  </a:ext>
                </a:extLst>
              </p:cNvPr>
              <p:cNvGrpSpPr>
                <a:grpSpLocks/>
              </p:cNvGrpSpPr>
              <p:nvPr/>
            </p:nvGrpSpPr>
            <p:grpSpPr bwMode="auto">
              <a:xfrm>
                <a:off x="3504" y="240"/>
                <a:ext cx="960" cy="432"/>
                <a:chOff x="3504" y="240"/>
                <a:chExt cx="960" cy="432"/>
              </a:xfrm>
            </p:grpSpPr>
            <p:grpSp>
              <p:nvGrpSpPr>
                <p:cNvPr id="14382" name="Group 46">
                  <a:extLst>
                    <a:ext uri="{FF2B5EF4-FFF2-40B4-BE49-F238E27FC236}">
                      <a16:creationId xmlns:a16="http://schemas.microsoft.com/office/drawing/2014/main" id="{A45A9B54-2EC5-4E08-A055-51E6DA52D8FE}"/>
                    </a:ext>
                  </a:extLst>
                </p:cNvPr>
                <p:cNvGrpSpPr>
                  <a:grpSpLocks/>
                </p:cNvGrpSpPr>
                <p:nvPr/>
              </p:nvGrpSpPr>
              <p:grpSpPr bwMode="auto">
                <a:xfrm>
                  <a:off x="4032" y="240"/>
                  <a:ext cx="192" cy="192"/>
                  <a:chOff x="4128" y="1008"/>
                  <a:chExt cx="192" cy="192"/>
                </a:xfrm>
              </p:grpSpPr>
              <p:sp>
                <p:nvSpPr>
                  <p:cNvPr id="14383" name="Oval 47">
                    <a:extLst>
                      <a:ext uri="{FF2B5EF4-FFF2-40B4-BE49-F238E27FC236}">
                        <a16:creationId xmlns:a16="http://schemas.microsoft.com/office/drawing/2014/main" id="{CDC6A359-A787-4851-9333-83AA19FF0712}"/>
                      </a:ext>
                    </a:extLst>
                  </p:cNvPr>
                  <p:cNvSpPr>
                    <a:spLocks noChangeArrowheads="1"/>
                  </p:cNvSpPr>
                  <p:nvPr/>
                </p:nvSpPr>
                <p:spPr bwMode="auto">
                  <a:xfrm>
                    <a:off x="4128" y="1008"/>
                    <a:ext cx="192" cy="192"/>
                  </a:xfrm>
                  <a:prstGeom prst="ellipse">
                    <a:avLst/>
                  </a:prstGeom>
                  <a:solidFill>
                    <a:schemeClr val="bg1"/>
                  </a:solidFill>
                  <a:ln w="28575">
                    <a:solidFill>
                      <a:srgbClr val="99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84" name="Line 48">
                    <a:extLst>
                      <a:ext uri="{FF2B5EF4-FFF2-40B4-BE49-F238E27FC236}">
                        <a16:creationId xmlns:a16="http://schemas.microsoft.com/office/drawing/2014/main" id="{7C6A272B-C70E-45FC-BBCF-EE24AA69966D}"/>
                      </a:ext>
                    </a:extLst>
                  </p:cNvPr>
                  <p:cNvSpPr>
                    <a:spLocks noChangeShapeType="1"/>
                  </p:cNvSpPr>
                  <p:nvPr/>
                </p:nvSpPr>
                <p:spPr bwMode="auto">
                  <a:xfrm flipV="1">
                    <a:off x="4176" y="1056"/>
                    <a:ext cx="96" cy="96"/>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nvGrpSpPr>
                <p:cNvPr id="14389" name="Group 53">
                  <a:extLst>
                    <a:ext uri="{FF2B5EF4-FFF2-40B4-BE49-F238E27FC236}">
                      <a16:creationId xmlns:a16="http://schemas.microsoft.com/office/drawing/2014/main" id="{1FDFE486-7702-48DA-B1A7-7A797E2C37AE}"/>
                    </a:ext>
                  </a:extLst>
                </p:cNvPr>
                <p:cNvGrpSpPr>
                  <a:grpSpLocks/>
                </p:cNvGrpSpPr>
                <p:nvPr/>
              </p:nvGrpSpPr>
              <p:grpSpPr bwMode="auto">
                <a:xfrm>
                  <a:off x="3504" y="336"/>
                  <a:ext cx="960" cy="336"/>
                  <a:chOff x="3504" y="336"/>
                  <a:chExt cx="960" cy="336"/>
                </a:xfrm>
              </p:grpSpPr>
              <p:sp>
                <p:nvSpPr>
                  <p:cNvPr id="14381" name="Line 45">
                    <a:extLst>
                      <a:ext uri="{FF2B5EF4-FFF2-40B4-BE49-F238E27FC236}">
                        <a16:creationId xmlns:a16="http://schemas.microsoft.com/office/drawing/2014/main" id="{EDA39969-56DC-49E2-B0D3-DEA5038D2CE1}"/>
                      </a:ext>
                    </a:extLst>
                  </p:cNvPr>
                  <p:cNvSpPr>
                    <a:spLocks noChangeShapeType="1"/>
                  </p:cNvSpPr>
                  <p:nvPr/>
                </p:nvSpPr>
                <p:spPr bwMode="auto">
                  <a:xfrm flipV="1">
                    <a:off x="3504" y="336"/>
                    <a:ext cx="336" cy="336"/>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85" name="Line 49">
                    <a:extLst>
                      <a:ext uri="{FF2B5EF4-FFF2-40B4-BE49-F238E27FC236}">
                        <a16:creationId xmlns:a16="http://schemas.microsoft.com/office/drawing/2014/main" id="{67BB8B97-7D37-452D-837F-56BA8564ACF2}"/>
                      </a:ext>
                    </a:extLst>
                  </p:cNvPr>
                  <p:cNvSpPr>
                    <a:spLocks noChangeShapeType="1"/>
                  </p:cNvSpPr>
                  <p:nvPr/>
                </p:nvSpPr>
                <p:spPr bwMode="auto">
                  <a:xfrm>
                    <a:off x="3840" y="336"/>
                    <a:ext cx="192" cy="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cxnSp>
                <p:nvCxnSpPr>
                  <p:cNvPr id="14387" name="AutoShape 51">
                    <a:extLst>
                      <a:ext uri="{FF2B5EF4-FFF2-40B4-BE49-F238E27FC236}">
                        <a16:creationId xmlns:a16="http://schemas.microsoft.com/office/drawing/2014/main" id="{F61218F4-4E09-4A31-AE9C-AA13F63ED5F2}"/>
                      </a:ext>
                    </a:extLst>
                  </p:cNvPr>
                  <p:cNvCxnSpPr>
                    <a:cxnSpLocks noChangeShapeType="1"/>
                    <a:stCxn id="14383" idx="6"/>
                  </p:cNvCxnSpPr>
                  <p:nvPr/>
                </p:nvCxnSpPr>
                <p:spPr bwMode="auto">
                  <a:xfrm>
                    <a:off x="4233" y="336"/>
                    <a:ext cx="231" cy="240"/>
                  </a:xfrm>
                  <a:prstGeom prst="curvedConnector2">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88" name="Line 52">
                    <a:extLst>
                      <a:ext uri="{FF2B5EF4-FFF2-40B4-BE49-F238E27FC236}">
                        <a16:creationId xmlns:a16="http://schemas.microsoft.com/office/drawing/2014/main" id="{419C1281-82F5-4A48-B261-44A329D6CC80}"/>
                      </a:ext>
                    </a:extLst>
                  </p:cNvPr>
                  <p:cNvSpPr>
                    <a:spLocks noChangeShapeType="1"/>
                  </p:cNvSpPr>
                  <p:nvPr/>
                </p:nvSpPr>
                <p:spPr bwMode="auto">
                  <a:xfrm>
                    <a:off x="4464" y="576"/>
                    <a:ext cx="0" cy="96"/>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sp>
            <p:nvSpPr>
              <p:cNvPr id="14394" name="Text Box 58">
                <a:extLst>
                  <a:ext uri="{FF2B5EF4-FFF2-40B4-BE49-F238E27FC236}">
                    <a16:creationId xmlns:a16="http://schemas.microsoft.com/office/drawing/2014/main" id="{3E145326-B506-4774-B0FA-F26772E3E8A2}"/>
                  </a:ext>
                </a:extLst>
              </p:cNvPr>
              <p:cNvSpPr txBox="1">
                <a:spLocks noChangeArrowheads="1"/>
              </p:cNvSpPr>
              <p:nvPr/>
            </p:nvSpPr>
            <p:spPr bwMode="auto">
              <a:xfrm>
                <a:off x="4032" y="43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350" b="1" kern="1200">
                    <a:solidFill>
                      <a:srgbClr val="9900FF"/>
                    </a:solidFill>
                    <a:latin typeface="Arial" panose="020B0604020202020204" pitchFamily="34" charset="0"/>
                    <a:ea typeface="+mn-ea"/>
                    <a:cs typeface="+mn-cs"/>
                  </a:rPr>
                  <a:t>V</a:t>
                </a:r>
              </a:p>
            </p:txBody>
          </p:sp>
          <p:sp>
            <p:nvSpPr>
              <p:cNvPr id="14443" name="Text Box 107">
                <a:extLst>
                  <a:ext uri="{FF2B5EF4-FFF2-40B4-BE49-F238E27FC236}">
                    <a16:creationId xmlns:a16="http://schemas.microsoft.com/office/drawing/2014/main" id="{E5969BE1-B3E1-4360-BAE0-5DEBA752468C}"/>
                  </a:ext>
                </a:extLst>
              </p:cNvPr>
              <p:cNvSpPr txBox="1">
                <a:spLocks noChangeArrowheads="1"/>
              </p:cNvSpPr>
              <p:nvPr/>
            </p:nvSpPr>
            <p:spPr bwMode="auto">
              <a:xfrm>
                <a:off x="3840" y="153"/>
                <a:ext cx="19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350" b="1" kern="1200">
                    <a:solidFill>
                      <a:srgbClr val="FF0000"/>
                    </a:solidFill>
                    <a:latin typeface="Arial" panose="020B0604020202020204" pitchFamily="34" charset="0"/>
                    <a:ea typeface="+mn-ea"/>
                    <a:cs typeface="+mn-cs"/>
                  </a:rPr>
                  <a:t>+</a:t>
                </a:r>
              </a:p>
            </p:txBody>
          </p:sp>
          <p:sp>
            <p:nvSpPr>
              <p:cNvPr id="14445" name="Line 109">
                <a:extLst>
                  <a:ext uri="{FF2B5EF4-FFF2-40B4-BE49-F238E27FC236}">
                    <a16:creationId xmlns:a16="http://schemas.microsoft.com/office/drawing/2014/main" id="{58C7AC9F-FE4C-46CF-87D7-7DDB07813515}"/>
                  </a:ext>
                </a:extLst>
              </p:cNvPr>
              <p:cNvSpPr>
                <a:spLocks noChangeShapeType="1"/>
              </p:cNvSpPr>
              <p:nvPr/>
            </p:nvSpPr>
            <p:spPr bwMode="auto">
              <a:xfrm>
                <a:off x="4272" y="288"/>
                <a:ext cx="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sp>
        <p:nvSpPr>
          <p:cNvPr id="14446" name="AutoShape 110">
            <a:extLst>
              <a:ext uri="{FF2B5EF4-FFF2-40B4-BE49-F238E27FC236}">
                <a16:creationId xmlns:a16="http://schemas.microsoft.com/office/drawing/2014/main" id="{4A5BB67B-B6D4-42B1-995B-D51A96E469E9}"/>
              </a:ext>
            </a:extLst>
          </p:cNvPr>
          <p:cNvSpPr>
            <a:spLocks noChangeArrowheads="1"/>
          </p:cNvSpPr>
          <p:nvPr/>
        </p:nvSpPr>
        <p:spPr bwMode="auto">
          <a:xfrm rot="10800000" flipH="1" flipV="1">
            <a:off x="4572000" y="2171700"/>
            <a:ext cx="285750" cy="57150"/>
          </a:xfrm>
          <a:prstGeom prst="leftArrow">
            <a:avLst>
              <a:gd name="adj1" fmla="val 50000"/>
              <a:gd name="adj2" fmla="val 125000"/>
            </a:avLst>
          </a:prstGeom>
          <a:solidFill>
            <a:srgbClr val="99FF99"/>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nvGrpSpPr>
          <p:cNvPr id="14475" name="Group 139">
            <a:extLst>
              <a:ext uri="{FF2B5EF4-FFF2-40B4-BE49-F238E27FC236}">
                <a16:creationId xmlns:a16="http://schemas.microsoft.com/office/drawing/2014/main" id="{D1521157-5B98-45B8-93B8-9DAE4CAEC8E0}"/>
              </a:ext>
            </a:extLst>
          </p:cNvPr>
          <p:cNvGrpSpPr>
            <a:grpSpLocks/>
          </p:cNvGrpSpPr>
          <p:nvPr/>
        </p:nvGrpSpPr>
        <p:grpSpPr bwMode="auto">
          <a:xfrm>
            <a:off x="4048127" y="628650"/>
            <a:ext cx="1143001" cy="1785938"/>
            <a:chOff x="2440" y="528"/>
            <a:chExt cx="960" cy="1500"/>
          </a:xfrm>
        </p:grpSpPr>
        <p:sp>
          <p:nvSpPr>
            <p:cNvPr id="14433" name="Line 97">
              <a:extLst>
                <a:ext uri="{FF2B5EF4-FFF2-40B4-BE49-F238E27FC236}">
                  <a16:creationId xmlns:a16="http://schemas.microsoft.com/office/drawing/2014/main" id="{5C1045FF-8463-4528-A1B9-5BC9641F1D8D}"/>
                </a:ext>
              </a:extLst>
            </p:cNvPr>
            <p:cNvSpPr>
              <a:spLocks noChangeShapeType="1"/>
            </p:cNvSpPr>
            <p:nvPr/>
          </p:nvSpPr>
          <p:spPr bwMode="auto">
            <a:xfrm flipV="1">
              <a:off x="2832" y="1584"/>
              <a:ext cx="0" cy="192"/>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nvGrpSpPr>
            <p:cNvPr id="14473" name="Group 137">
              <a:extLst>
                <a:ext uri="{FF2B5EF4-FFF2-40B4-BE49-F238E27FC236}">
                  <a16:creationId xmlns:a16="http://schemas.microsoft.com/office/drawing/2014/main" id="{32BDEB54-DEDE-479E-B852-5A558F12A637}"/>
                </a:ext>
              </a:extLst>
            </p:cNvPr>
            <p:cNvGrpSpPr>
              <a:grpSpLocks/>
            </p:cNvGrpSpPr>
            <p:nvPr/>
          </p:nvGrpSpPr>
          <p:grpSpPr bwMode="auto">
            <a:xfrm>
              <a:off x="2440" y="528"/>
              <a:ext cx="960" cy="1500"/>
              <a:chOff x="2440" y="528"/>
              <a:chExt cx="960" cy="1500"/>
            </a:xfrm>
          </p:grpSpPr>
          <p:sp>
            <p:nvSpPr>
              <p:cNvPr id="14373" name="Oval 37">
                <a:extLst>
                  <a:ext uri="{FF2B5EF4-FFF2-40B4-BE49-F238E27FC236}">
                    <a16:creationId xmlns:a16="http://schemas.microsoft.com/office/drawing/2014/main" id="{66F608BE-182E-41C8-97BC-54DA82FC6D5E}"/>
                  </a:ext>
                </a:extLst>
              </p:cNvPr>
              <p:cNvSpPr>
                <a:spLocks noChangeArrowheads="1"/>
              </p:cNvSpPr>
              <p:nvPr/>
            </p:nvSpPr>
            <p:spPr bwMode="auto">
              <a:xfrm>
                <a:off x="3120" y="1728"/>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74" name="Oval 38">
                <a:extLst>
                  <a:ext uri="{FF2B5EF4-FFF2-40B4-BE49-F238E27FC236}">
                    <a16:creationId xmlns:a16="http://schemas.microsoft.com/office/drawing/2014/main" id="{AE0AD0DB-25A2-43AC-A294-BFA54C3FAB81}"/>
                  </a:ext>
                </a:extLst>
              </p:cNvPr>
              <p:cNvSpPr>
                <a:spLocks noChangeArrowheads="1"/>
              </p:cNvSpPr>
              <p:nvPr/>
            </p:nvSpPr>
            <p:spPr bwMode="auto">
              <a:xfrm>
                <a:off x="3264" y="1728"/>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96" name="Rectangle 60">
                <a:extLst>
                  <a:ext uri="{FF2B5EF4-FFF2-40B4-BE49-F238E27FC236}">
                    <a16:creationId xmlns:a16="http://schemas.microsoft.com/office/drawing/2014/main" id="{E59B40CD-F715-4945-A09D-279D01260324}"/>
                  </a:ext>
                </a:extLst>
              </p:cNvPr>
              <p:cNvSpPr>
                <a:spLocks noChangeArrowheads="1"/>
              </p:cNvSpPr>
              <p:nvPr/>
            </p:nvSpPr>
            <p:spPr bwMode="auto">
              <a:xfrm>
                <a:off x="3140" y="1776"/>
                <a:ext cx="26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0"/>
                  </a:spcBef>
                  <a:spcAft>
                    <a:spcPct val="0"/>
                  </a:spcAft>
                  <a:buClrTx/>
                </a:pPr>
                <a:r>
                  <a:rPr lang="en-US" altLang="en-US" sz="1350" b="1" kern="1200">
                    <a:solidFill>
                      <a:srgbClr val="FF00FF"/>
                    </a:solidFill>
                    <a:latin typeface="Arial" panose="020B0604020202020204" pitchFamily="34" charset="0"/>
                    <a:ea typeface="+mn-ea"/>
                    <a:cs typeface="+mn-cs"/>
                  </a:rPr>
                  <a:t>K</a:t>
                </a:r>
              </a:p>
            </p:txBody>
          </p:sp>
          <p:grpSp>
            <p:nvGrpSpPr>
              <p:cNvPr id="14472" name="Group 136">
                <a:extLst>
                  <a:ext uri="{FF2B5EF4-FFF2-40B4-BE49-F238E27FC236}">
                    <a16:creationId xmlns:a16="http://schemas.microsoft.com/office/drawing/2014/main" id="{C32251FA-6279-4BD4-B720-90DE7F73E96C}"/>
                  </a:ext>
                </a:extLst>
              </p:cNvPr>
              <p:cNvGrpSpPr>
                <a:grpSpLocks/>
              </p:cNvGrpSpPr>
              <p:nvPr/>
            </p:nvGrpSpPr>
            <p:grpSpPr bwMode="auto">
              <a:xfrm>
                <a:off x="2440" y="528"/>
                <a:ext cx="624" cy="1056"/>
                <a:chOff x="2440" y="528"/>
                <a:chExt cx="624" cy="1056"/>
              </a:xfrm>
            </p:grpSpPr>
            <p:grpSp>
              <p:nvGrpSpPr>
                <p:cNvPr id="14360" name="Group 24">
                  <a:extLst>
                    <a:ext uri="{FF2B5EF4-FFF2-40B4-BE49-F238E27FC236}">
                      <a16:creationId xmlns:a16="http://schemas.microsoft.com/office/drawing/2014/main" id="{207D1B21-4B4A-483E-963F-C8A4FEF11E0A}"/>
                    </a:ext>
                  </a:extLst>
                </p:cNvPr>
                <p:cNvGrpSpPr>
                  <a:grpSpLocks/>
                </p:cNvGrpSpPr>
                <p:nvPr/>
              </p:nvGrpSpPr>
              <p:grpSpPr bwMode="auto">
                <a:xfrm rot="5400000">
                  <a:off x="2784" y="528"/>
                  <a:ext cx="144" cy="240"/>
                  <a:chOff x="1296" y="2352"/>
                  <a:chExt cx="144" cy="240"/>
                </a:xfrm>
              </p:grpSpPr>
              <p:grpSp>
                <p:nvGrpSpPr>
                  <p:cNvPr id="14361" name="Group 25">
                    <a:extLst>
                      <a:ext uri="{FF2B5EF4-FFF2-40B4-BE49-F238E27FC236}">
                        <a16:creationId xmlns:a16="http://schemas.microsoft.com/office/drawing/2014/main" id="{A22FDAE4-C811-401F-BF8B-F85AC2A46DC3}"/>
                      </a:ext>
                    </a:extLst>
                  </p:cNvPr>
                  <p:cNvGrpSpPr>
                    <a:grpSpLocks/>
                  </p:cNvGrpSpPr>
                  <p:nvPr/>
                </p:nvGrpSpPr>
                <p:grpSpPr bwMode="auto">
                  <a:xfrm>
                    <a:off x="1296" y="2352"/>
                    <a:ext cx="48" cy="240"/>
                    <a:chOff x="1392" y="816"/>
                    <a:chExt cx="48" cy="240"/>
                  </a:xfrm>
                </p:grpSpPr>
                <p:sp>
                  <p:nvSpPr>
                    <p:cNvPr id="14362" name="Line 26">
                      <a:extLst>
                        <a:ext uri="{FF2B5EF4-FFF2-40B4-BE49-F238E27FC236}">
                          <a16:creationId xmlns:a16="http://schemas.microsoft.com/office/drawing/2014/main" id="{A8A08082-5263-4C08-B37F-13A734792C8A}"/>
                        </a:ext>
                      </a:extLst>
                    </p:cNvPr>
                    <p:cNvSpPr>
                      <a:spLocks noChangeShapeType="1"/>
                    </p:cNvSpPr>
                    <p:nvPr/>
                  </p:nvSpPr>
                  <p:spPr bwMode="auto">
                    <a:xfrm>
                      <a:off x="1392" y="816"/>
                      <a:ext cx="0" cy="24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63" name="Line 27">
                      <a:extLst>
                        <a:ext uri="{FF2B5EF4-FFF2-40B4-BE49-F238E27FC236}">
                          <a16:creationId xmlns:a16="http://schemas.microsoft.com/office/drawing/2014/main" id="{515B4E15-D3B4-45DD-A321-53B180FA11C2}"/>
                        </a:ext>
                      </a:extLst>
                    </p:cNvPr>
                    <p:cNvSpPr>
                      <a:spLocks noChangeShapeType="1"/>
                    </p:cNvSpPr>
                    <p:nvPr/>
                  </p:nvSpPr>
                  <p:spPr bwMode="auto">
                    <a:xfrm>
                      <a:off x="1440" y="864"/>
                      <a:ext cx="0" cy="144"/>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nvGrpSpPr>
                  <p:cNvPr id="14364" name="Group 28">
                    <a:extLst>
                      <a:ext uri="{FF2B5EF4-FFF2-40B4-BE49-F238E27FC236}">
                        <a16:creationId xmlns:a16="http://schemas.microsoft.com/office/drawing/2014/main" id="{F24D6E5C-6C7A-48F8-8C1A-385353A6259E}"/>
                      </a:ext>
                    </a:extLst>
                  </p:cNvPr>
                  <p:cNvGrpSpPr>
                    <a:grpSpLocks/>
                  </p:cNvGrpSpPr>
                  <p:nvPr/>
                </p:nvGrpSpPr>
                <p:grpSpPr bwMode="auto">
                  <a:xfrm>
                    <a:off x="1392" y="2352"/>
                    <a:ext cx="48" cy="240"/>
                    <a:chOff x="1392" y="816"/>
                    <a:chExt cx="48" cy="240"/>
                  </a:xfrm>
                </p:grpSpPr>
                <p:sp>
                  <p:nvSpPr>
                    <p:cNvPr id="14365" name="Line 29">
                      <a:extLst>
                        <a:ext uri="{FF2B5EF4-FFF2-40B4-BE49-F238E27FC236}">
                          <a16:creationId xmlns:a16="http://schemas.microsoft.com/office/drawing/2014/main" id="{29FAD038-2A9F-4A60-8A2C-4B5A0CCE63E4}"/>
                        </a:ext>
                      </a:extLst>
                    </p:cNvPr>
                    <p:cNvSpPr>
                      <a:spLocks noChangeShapeType="1"/>
                    </p:cNvSpPr>
                    <p:nvPr/>
                  </p:nvSpPr>
                  <p:spPr bwMode="auto">
                    <a:xfrm>
                      <a:off x="1392" y="816"/>
                      <a:ext cx="0" cy="24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66" name="Line 30">
                      <a:extLst>
                        <a:ext uri="{FF2B5EF4-FFF2-40B4-BE49-F238E27FC236}">
                          <a16:creationId xmlns:a16="http://schemas.microsoft.com/office/drawing/2014/main" id="{F9BD8D30-0373-4B93-8F55-7050FBE9066E}"/>
                        </a:ext>
                      </a:extLst>
                    </p:cNvPr>
                    <p:cNvSpPr>
                      <a:spLocks noChangeShapeType="1"/>
                    </p:cNvSpPr>
                    <p:nvPr/>
                  </p:nvSpPr>
                  <p:spPr bwMode="auto">
                    <a:xfrm>
                      <a:off x="1440" y="864"/>
                      <a:ext cx="0" cy="144"/>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sp>
                <p:nvSpPr>
                  <p:cNvPr id="14367" name="Line 31">
                    <a:extLst>
                      <a:ext uri="{FF2B5EF4-FFF2-40B4-BE49-F238E27FC236}">
                        <a16:creationId xmlns:a16="http://schemas.microsoft.com/office/drawing/2014/main" id="{E9EF24CE-BFBC-4AB5-AEC4-D65377563794}"/>
                      </a:ext>
                    </a:extLst>
                  </p:cNvPr>
                  <p:cNvSpPr>
                    <a:spLocks noChangeShapeType="1"/>
                  </p:cNvSpPr>
                  <p:nvPr/>
                </p:nvSpPr>
                <p:spPr bwMode="auto">
                  <a:xfrm>
                    <a:off x="1344" y="2496"/>
                    <a:ext cx="48"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nvGrpSpPr>
                <p:cNvPr id="14369" name="Group 33">
                  <a:extLst>
                    <a:ext uri="{FF2B5EF4-FFF2-40B4-BE49-F238E27FC236}">
                      <a16:creationId xmlns:a16="http://schemas.microsoft.com/office/drawing/2014/main" id="{F6D0510F-0EF8-4E16-9457-2744382EF11E}"/>
                    </a:ext>
                  </a:extLst>
                </p:cNvPr>
                <p:cNvGrpSpPr>
                  <a:grpSpLocks/>
                </p:cNvGrpSpPr>
                <p:nvPr/>
              </p:nvGrpSpPr>
              <p:grpSpPr bwMode="auto">
                <a:xfrm>
                  <a:off x="2736" y="912"/>
                  <a:ext cx="192" cy="192"/>
                  <a:chOff x="4128" y="1008"/>
                  <a:chExt cx="192" cy="192"/>
                </a:xfrm>
              </p:grpSpPr>
              <p:sp>
                <p:nvSpPr>
                  <p:cNvPr id="14370" name="Oval 34">
                    <a:extLst>
                      <a:ext uri="{FF2B5EF4-FFF2-40B4-BE49-F238E27FC236}">
                        <a16:creationId xmlns:a16="http://schemas.microsoft.com/office/drawing/2014/main" id="{8D776BC7-346F-401C-9979-F2866CEDF298}"/>
                      </a:ext>
                    </a:extLst>
                  </p:cNvPr>
                  <p:cNvSpPr>
                    <a:spLocks noChangeArrowheads="1"/>
                  </p:cNvSpPr>
                  <p:nvPr/>
                </p:nvSpPr>
                <p:spPr bwMode="auto">
                  <a:xfrm>
                    <a:off x="4128" y="1008"/>
                    <a:ext cx="192" cy="192"/>
                  </a:xfrm>
                  <a:prstGeom prst="ellipse">
                    <a:avLst/>
                  </a:prstGeom>
                  <a:solidFill>
                    <a:schemeClr val="bg1"/>
                  </a:solidFill>
                  <a:ln w="28575">
                    <a:solidFill>
                      <a:srgbClr val="99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71" name="Line 35">
                    <a:extLst>
                      <a:ext uri="{FF2B5EF4-FFF2-40B4-BE49-F238E27FC236}">
                        <a16:creationId xmlns:a16="http://schemas.microsoft.com/office/drawing/2014/main" id="{3DF6774C-BD76-4245-BF11-62867C63BC6F}"/>
                      </a:ext>
                    </a:extLst>
                  </p:cNvPr>
                  <p:cNvSpPr>
                    <a:spLocks noChangeShapeType="1"/>
                  </p:cNvSpPr>
                  <p:nvPr/>
                </p:nvSpPr>
                <p:spPr bwMode="auto">
                  <a:xfrm flipV="1">
                    <a:off x="4176" y="1056"/>
                    <a:ext cx="96" cy="96"/>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sp>
              <p:nvSpPr>
                <p:cNvPr id="14392" name="Rectangle 56">
                  <a:extLst>
                    <a:ext uri="{FF2B5EF4-FFF2-40B4-BE49-F238E27FC236}">
                      <a16:creationId xmlns:a16="http://schemas.microsoft.com/office/drawing/2014/main" id="{C604B451-31AB-4920-9AE0-82B80EEED938}"/>
                    </a:ext>
                  </a:extLst>
                </p:cNvPr>
                <p:cNvSpPr>
                  <a:spLocks noChangeArrowheads="1"/>
                </p:cNvSpPr>
                <p:nvPr/>
              </p:nvSpPr>
              <p:spPr bwMode="auto">
                <a:xfrm>
                  <a:off x="2544" y="528"/>
                  <a:ext cx="25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50000"/>
                    </a:spcBef>
                    <a:spcAft>
                      <a:spcPct val="0"/>
                    </a:spcAft>
                    <a:buClrTx/>
                  </a:pPr>
                  <a:r>
                    <a:rPr lang="en-US" altLang="en-US" sz="1350" b="1" kern="1200">
                      <a:solidFill>
                        <a:srgbClr val="0000FF"/>
                      </a:solidFill>
                      <a:latin typeface="Arial" panose="020B0604020202020204" pitchFamily="34" charset="0"/>
                      <a:ea typeface="+mn-ea"/>
                      <a:cs typeface="+mn-cs"/>
                    </a:rPr>
                    <a:t>E</a:t>
                  </a:r>
                </a:p>
              </p:txBody>
            </p:sp>
            <p:sp>
              <p:nvSpPr>
                <p:cNvPr id="14393" name="Text Box 57">
                  <a:extLst>
                    <a:ext uri="{FF2B5EF4-FFF2-40B4-BE49-F238E27FC236}">
                      <a16:creationId xmlns:a16="http://schemas.microsoft.com/office/drawing/2014/main" id="{8A96C7A4-2E43-415C-99CA-E3FAC4C17508}"/>
                    </a:ext>
                  </a:extLst>
                </p:cNvPr>
                <p:cNvSpPr txBox="1">
                  <a:spLocks noChangeArrowheads="1"/>
                </p:cNvSpPr>
                <p:nvPr/>
              </p:nvSpPr>
              <p:spPr bwMode="auto">
                <a:xfrm>
                  <a:off x="2544" y="91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350" b="1" kern="1200">
                      <a:solidFill>
                        <a:srgbClr val="9900FF"/>
                      </a:solidFill>
                      <a:latin typeface="Arial" panose="020B0604020202020204" pitchFamily="34" charset="0"/>
                      <a:ea typeface="+mn-ea"/>
                      <a:cs typeface="+mn-cs"/>
                    </a:rPr>
                    <a:t>A</a:t>
                  </a:r>
                </a:p>
              </p:txBody>
            </p:sp>
            <p:grpSp>
              <p:nvGrpSpPr>
                <p:cNvPr id="14435" name="Group 99">
                  <a:extLst>
                    <a:ext uri="{FF2B5EF4-FFF2-40B4-BE49-F238E27FC236}">
                      <a16:creationId xmlns:a16="http://schemas.microsoft.com/office/drawing/2014/main" id="{4194A478-5E9B-439E-9CBC-53E0F26F7109}"/>
                    </a:ext>
                  </a:extLst>
                </p:cNvPr>
                <p:cNvGrpSpPr>
                  <a:grpSpLocks/>
                </p:cNvGrpSpPr>
                <p:nvPr/>
              </p:nvGrpSpPr>
              <p:grpSpPr bwMode="auto">
                <a:xfrm>
                  <a:off x="2784" y="1104"/>
                  <a:ext cx="192" cy="480"/>
                  <a:chOff x="2784" y="1104"/>
                  <a:chExt cx="192" cy="480"/>
                </a:xfrm>
              </p:grpSpPr>
              <p:sp>
                <p:nvSpPr>
                  <p:cNvPr id="14372" name="Line 36">
                    <a:extLst>
                      <a:ext uri="{FF2B5EF4-FFF2-40B4-BE49-F238E27FC236}">
                        <a16:creationId xmlns:a16="http://schemas.microsoft.com/office/drawing/2014/main" id="{8956B1C0-246F-43F0-80C8-0F8C38DF8C73}"/>
                      </a:ext>
                    </a:extLst>
                  </p:cNvPr>
                  <p:cNvSpPr>
                    <a:spLocks noChangeShapeType="1"/>
                  </p:cNvSpPr>
                  <p:nvPr/>
                </p:nvSpPr>
                <p:spPr bwMode="auto">
                  <a:xfrm rot="5400000" flipV="1">
                    <a:off x="2928" y="1392"/>
                    <a:ext cx="0" cy="96"/>
                  </a:xfrm>
                  <a:prstGeom prst="line">
                    <a:avLst/>
                  </a:prstGeom>
                  <a:noFill/>
                  <a:ln w="19050">
                    <a:solidFill>
                      <a:srgbClr val="008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75" name="Line 39">
                    <a:extLst>
                      <a:ext uri="{FF2B5EF4-FFF2-40B4-BE49-F238E27FC236}">
                        <a16:creationId xmlns:a16="http://schemas.microsoft.com/office/drawing/2014/main" id="{3C3B6C98-1E37-4533-BE80-84298761A70D}"/>
                      </a:ext>
                    </a:extLst>
                  </p:cNvPr>
                  <p:cNvSpPr>
                    <a:spLocks noChangeShapeType="1"/>
                  </p:cNvSpPr>
                  <p:nvPr/>
                </p:nvSpPr>
                <p:spPr bwMode="auto">
                  <a:xfrm flipV="1">
                    <a:off x="2976" y="1440"/>
                    <a:ext cx="0" cy="144"/>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nvGrpSpPr>
                  <p:cNvPr id="14431" name="Group 95">
                    <a:extLst>
                      <a:ext uri="{FF2B5EF4-FFF2-40B4-BE49-F238E27FC236}">
                        <a16:creationId xmlns:a16="http://schemas.microsoft.com/office/drawing/2014/main" id="{976A19CB-7B47-41AD-B308-BC24E1EE1198}"/>
                      </a:ext>
                    </a:extLst>
                  </p:cNvPr>
                  <p:cNvGrpSpPr>
                    <a:grpSpLocks/>
                  </p:cNvGrpSpPr>
                  <p:nvPr/>
                </p:nvGrpSpPr>
                <p:grpSpPr bwMode="auto">
                  <a:xfrm rot="5400000">
                    <a:off x="2616" y="1272"/>
                    <a:ext cx="432" cy="96"/>
                    <a:chOff x="2256" y="1440"/>
                    <a:chExt cx="622" cy="96"/>
                  </a:xfrm>
                </p:grpSpPr>
                <p:sp>
                  <p:nvSpPr>
                    <p:cNvPr id="14402" name="Line 66">
                      <a:extLst>
                        <a:ext uri="{FF2B5EF4-FFF2-40B4-BE49-F238E27FC236}">
                          <a16:creationId xmlns:a16="http://schemas.microsoft.com/office/drawing/2014/main" id="{638FD53D-4418-4667-90A3-EE83E759C7ED}"/>
                        </a:ext>
                      </a:extLst>
                    </p:cNvPr>
                    <p:cNvSpPr>
                      <a:spLocks noChangeShapeType="1"/>
                    </p:cNvSpPr>
                    <p:nvPr/>
                  </p:nvSpPr>
                  <p:spPr bwMode="auto">
                    <a:xfrm>
                      <a:off x="2831" y="1440"/>
                      <a:ext cx="24" cy="96"/>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nvGrpSpPr>
                    <p:cNvPr id="14430" name="Group 94">
                      <a:extLst>
                        <a:ext uri="{FF2B5EF4-FFF2-40B4-BE49-F238E27FC236}">
                          <a16:creationId xmlns:a16="http://schemas.microsoft.com/office/drawing/2014/main" id="{65828BCB-C9DA-4353-B5C8-A94973746A74}"/>
                        </a:ext>
                      </a:extLst>
                    </p:cNvPr>
                    <p:cNvGrpSpPr>
                      <a:grpSpLocks/>
                    </p:cNvGrpSpPr>
                    <p:nvPr/>
                  </p:nvGrpSpPr>
                  <p:grpSpPr bwMode="auto">
                    <a:xfrm>
                      <a:off x="2256" y="1440"/>
                      <a:ext cx="622" cy="96"/>
                      <a:chOff x="2256" y="1440"/>
                      <a:chExt cx="622" cy="96"/>
                    </a:xfrm>
                  </p:grpSpPr>
                  <p:sp>
                    <p:nvSpPr>
                      <p:cNvPr id="14400" name="Line 64">
                        <a:extLst>
                          <a:ext uri="{FF2B5EF4-FFF2-40B4-BE49-F238E27FC236}">
                            <a16:creationId xmlns:a16="http://schemas.microsoft.com/office/drawing/2014/main" id="{F3AEB5A4-6E9C-481A-8DC4-6532A6D45BA4}"/>
                          </a:ext>
                        </a:extLst>
                      </p:cNvPr>
                      <p:cNvSpPr>
                        <a:spLocks noChangeShapeType="1"/>
                      </p:cNvSpPr>
                      <p:nvPr/>
                    </p:nvSpPr>
                    <p:spPr bwMode="auto">
                      <a:xfrm flipV="1">
                        <a:off x="2855" y="1472"/>
                        <a:ext cx="23" cy="6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nvGrpSpPr>
                      <p:cNvPr id="14429" name="Group 93">
                        <a:extLst>
                          <a:ext uri="{FF2B5EF4-FFF2-40B4-BE49-F238E27FC236}">
                            <a16:creationId xmlns:a16="http://schemas.microsoft.com/office/drawing/2014/main" id="{0F24B093-26F3-43AB-91F2-F15497696AAB}"/>
                          </a:ext>
                        </a:extLst>
                      </p:cNvPr>
                      <p:cNvGrpSpPr>
                        <a:grpSpLocks/>
                      </p:cNvGrpSpPr>
                      <p:nvPr/>
                    </p:nvGrpSpPr>
                    <p:grpSpPr bwMode="auto">
                      <a:xfrm>
                        <a:off x="2256" y="1440"/>
                        <a:ext cx="575" cy="96"/>
                        <a:chOff x="2256" y="1440"/>
                        <a:chExt cx="575" cy="96"/>
                      </a:xfrm>
                    </p:grpSpPr>
                    <p:sp>
                      <p:nvSpPr>
                        <p:cNvPr id="14401" name="Line 65">
                          <a:extLst>
                            <a:ext uri="{FF2B5EF4-FFF2-40B4-BE49-F238E27FC236}">
                              <a16:creationId xmlns:a16="http://schemas.microsoft.com/office/drawing/2014/main" id="{A5E250A9-C20C-48EA-8D22-E4DAAFDA926B}"/>
                            </a:ext>
                          </a:extLst>
                        </p:cNvPr>
                        <p:cNvSpPr>
                          <a:spLocks noChangeShapeType="1"/>
                        </p:cNvSpPr>
                        <p:nvPr/>
                      </p:nvSpPr>
                      <p:spPr bwMode="auto">
                        <a:xfrm>
                          <a:off x="2450" y="1472"/>
                          <a:ext cx="23" cy="6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nvGrpSpPr>
                        <p:cNvPr id="14428" name="Group 92">
                          <a:extLst>
                            <a:ext uri="{FF2B5EF4-FFF2-40B4-BE49-F238E27FC236}">
                              <a16:creationId xmlns:a16="http://schemas.microsoft.com/office/drawing/2014/main" id="{6C9F71D7-5148-4152-B84A-FEE655E266C7}"/>
                            </a:ext>
                          </a:extLst>
                        </p:cNvPr>
                        <p:cNvGrpSpPr>
                          <a:grpSpLocks/>
                        </p:cNvGrpSpPr>
                        <p:nvPr/>
                      </p:nvGrpSpPr>
                      <p:grpSpPr bwMode="auto">
                        <a:xfrm>
                          <a:off x="2256" y="1440"/>
                          <a:ext cx="575" cy="96"/>
                          <a:chOff x="2364" y="1440"/>
                          <a:chExt cx="575" cy="96"/>
                        </a:xfrm>
                      </p:grpSpPr>
                      <p:sp>
                        <p:nvSpPr>
                          <p:cNvPr id="14404" name="Line 68">
                            <a:extLst>
                              <a:ext uri="{FF2B5EF4-FFF2-40B4-BE49-F238E27FC236}">
                                <a16:creationId xmlns:a16="http://schemas.microsoft.com/office/drawing/2014/main" id="{211A5E7E-4D60-41F3-8600-5DF1F46F4E43}"/>
                              </a:ext>
                            </a:extLst>
                          </p:cNvPr>
                          <p:cNvSpPr>
                            <a:spLocks noChangeShapeType="1"/>
                          </p:cNvSpPr>
                          <p:nvPr/>
                        </p:nvSpPr>
                        <p:spPr bwMode="auto">
                          <a:xfrm flipV="1">
                            <a:off x="2581" y="1440"/>
                            <a:ext cx="24" cy="96"/>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nvGrpSpPr>
                          <p:cNvPr id="14405" name="Group 69">
                            <a:extLst>
                              <a:ext uri="{FF2B5EF4-FFF2-40B4-BE49-F238E27FC236}">
                                <a16:creationId xmlns:a16="http://schemas.microsoft.com/office/drawing/2014/main" id="{CA2E19A4-5050-4CBB-BF9C-0FD38CD9C485}"/>
                              </a:ext>
                            </a:extLst>
                          </p:cNvPr>
                          <p:cNvGrpSpPr>
                            <a:grpSpLocks/>
                          </p:cNvGrpSpPr>
                          <p:nvPr/>
                        </p:nvGrpSpPr>
                        <p:grpSpPr bwMode="auto">
                          <a:xfrm>
                            <a:off x="2605" y="1440"/>
                            <a:ext cx="48" cy="96"/>
                            <a:chOff x="1872" y="1008"/>
                            <a:chExt cx="96" cy="144"/>
                          </a:xfrm>
                        </p:grpSpPr>
                        <p:sp>
                          <p:nvSpPr>
                            <p:cNvPr id="14406" name="Line 70">
                              <a:extLst>
                                <a:ext uri="{FF2B5EF4-FFF2-40B4-BE49-F238E27FC236}">
                                  <a16:creationId xmlns:a16="http://schemas.microsoft.com/office/drawing/2014/main" id="{FFA486FE-FAC4-478A-B323-F5A40989F3DE}"/>
                                </a:ext>
                              </a:extLst>
                            </p:cNvPr>
                            <p:cNvSpPr>
                              <a:spLocks noChangeShapeType="1"/>
                            </p:cNvSpPr>
                            <p:nvPr/>
                          </p:nvSpPr>
                          <p:spPr bwMode="auto">
                            <a:xfrm>
                              <a:off x="1872"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407" name="Line 71">
                              <a:extLst>
                                <a:ext uri="{FF2B5EF4-FFF2-40B4-BE49-F238E27FC236}">
                                  <a16:creationId xmlns:a16="http://schemas.microsoft.com/office/drawing/2014/main" id="{F2731165-7886-4228-9281-E1438C45648C}"/>
                                </a:ext>
                              </a:extLst>
                            </p:cNvPr>
                            <p:cNvSpPr>
                              <a:spLocks noChangeShapeType="1"/>
                            </p:cNvSpPr>
                            <p:nvPr/>
                          </p:nvSpPr>
                          <p:spPr bwMode="auto">
                            <a:xfrm flipV="1">
                              <a:off x="1920"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nvGrpSpPr>
                          <p:cNvPr id="14408" name="Group 72">
                            <a:extLst>
                              <a:ext uri="{FF2B5EF4-FFF2-40B4-BE49-F238E27FC236}">
                                <a16:creationId xmlns:a16="http://schemas.microsoft.com/office/drawing/2014/main" id="{4E8C994D-AF96-4B73-BD0A-038786C92274}"/>
                              </a:ext>
                            </a:extLst>
                          </p:cNvPr>
                          <p:cNvGrpSpPr>
                            <a:grpSpLocks/>
                          </p:cNvGrpSpPr>
                          <p:nvPr/>
                        </p:nvGrpSpPr>
                        <p:grpSpPr bwMode="auto">
                          <a:xfrm>
                            <a:off x="2653" y="1440"/>
                            <a:ext cx="47" cy="96"/>
                            <a:chOff x="1872" y="1008"/>
                            <a:chExt cx="96" cy="144"/>
                          </a:xfrm>
                        </p:grpSpPr>
                        <p:sp>
                          <p:nvSpPr>
                            <p:cNvPr id="14409" name="Line 73">
                              <a:extLst>
                                <a:ext uri="{FF2B5EF4-FFF2-40B4-BE49-F238E27FC236}">
                                  <a16:creationId xmlns:a16="http://schemas.microsoft.com/office/drawing/2014/main" id="{F7AA96F4-D897-43DB-A2C1-E2767D039E24}"/>
                                </a:ext>
                              </a:extLst>
                            </p:cNvPr>
                            <p:cNvSpPr>
                              <a:spLocks noChangeShapeType="1"/>
                            </p:cNvSpPr>
                            <p:nvPr/>
                          </p:nvSpPr>
                          <p:spPr bwMode="auto">
                            <a:xfrm>
                              <a:off x="1872"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410" name="Line 74">
                              <a:extLst>
                                <a:ext uri="{FF2B5EF4-FFF2-40B4-BE49-F238E27FC236}">
                                  <a16:creationId xmlns:a16="http://schemas.microsoft.com/office/drawing/2014/main" id="{F45FECC5-9C95-4581-A9C7-C2638A6462E9}"/>
                                </a:ext>
                              </a:extLst>
                            </p:cNvPr>
                            <p:cNvSpPr>
                              <a:spLocks noChangeShapeType="1"/>
                            </p:cNvSpPr>
                            <p:nvPr/>
                          </p:nvSpPr>
                          <p:spPr bwMode="auto">
                            <a:xfrm flipV="1">
                              <a:off x="1920"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nvGrpSpPr>
                          <p:cNvPr id="14411" name="Group 75">
                            <a:extLst>
                              <a:ext uri="{FF2B5EF4-FFF2-40B4-BE49-F238E27FC236}">
                                <a16:creationId xmlns:a16="http://schemas.microsoft.com/office/drawing/2014/main" id="{A2BA92BC-84B5-48C5-A566-4C45D884378E}"/>
                              </a:ext>
                            </a:extLst>
                          </p:cNvPr>
                          <p:cNvGrpSpPr>
                            <a:grpSpLocks/>
                          </p:cNvGrpSpPr>
                          <p:nvPr/>
                        </p:nvGrpSpPr>
                        <p:grpSpPr bwMode="auto">
                          <a:xfrm>
                            <a:off x="2700" y="1440"/>
                            <a:ext cx="48" cy="96"/>
                            <a:chOff x="1872" y="1008"/>
                            <a:chExt cx="96" cy="144"/>
                          </a:xfrm>
                        </p:grpSpPr>
                        <p:sp>
                          <p:nvSpPr>
                            <p:cNvPr id="14412" name="Line 76">
                              <a:extLst>
                                <a:ext uri="{FF2B5EF4-FFF2-40B4-BE49-F238E27FC236}">
                                  <a16:creationId xmlns:a16="http://schemas.microsoft.com/office/drawing/2014/main" id="{5D6E7714-8640-41B4-9DD4-C9DD2A667FA8}"/>
                                </a:ext>
                              </a:extLst>
                            </p:cNvPr>
                            <p:cNvSpPr>
                              <a:spLocks noChangeShapeType="1"/>
                            </p:cNvSpPr>
                            <p:nvPr/>
                          </p:nvSpPr>
                          <p:spPr bwMode="auto">
                            <a:xfrm>
                              <a:off x="1872"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413" name="Line 77">
                              <a:extLst>
                                <a:ext uri="{FF2B5EF4-FFF2-40B4-BE49-F238E27FC236}">
                                  <a16:creationId xmlns:a16="http://schemas.microsoft.com/office/drawing/2014/main" id="{A26D1011-9285-4778-90BE-0DAFC2E14723}"/>
                                </a:ext>
                              </a:extLst>
                            </p:cNvPr>
                            <p:cNvSpPr>
                              <a:spLocks noChangeShapeType="1"/>
                            </p:cNvSpPr>
                            <p:nvPr/>
                          </p:nvSpPr>
                          <p:spPr bwMode="auto">
                            <a:xfrm flipV="1">
                              <a:off x="1920"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nvGrpSpPr>
                          <p:cNvPr id="14414" name="Group 78">
                            <a:extLst>
                              <a:ext uri="{FF2B5EF4-FFF2-40B4-BE49-F238E27FC236}">
                                <a16:creationId xmlns:a16="http://schemas.microsoft.com/office/drawing/2014/main" id="{6CC0B205-1DB5-4B19-AE29-67EA6C1D118C}"/>
                              </a:ext>
                            </a:extLst>
                          </p:cNvPr>
                          <p:cNvGrpSpPr>
                            <a:grpSpLocks/>
                          </p:cNvGrpSpPr>
                          <p:nvPr/>
                        </p:nvGrpSpPr>
                        <p:grpSpPr bwMode="auto">
                          <a:xfrm>
                            <a:off x="2748" y="1440"/>
                            <a:ext cx="48" cy="96"/>
                            <a:chOff x="1872" y="1008"/>
                            <a:chExt cx="96" cy="144"/>
                          </a:xfrm>
                        </p:grpSpPr>
                        <p:sp>
                          <p:nvSpPr>
                            <p:cNvPr id="14415" name="Line 79">
                              <a:extLst>
                                <a:ext uri="{FF2B5EF4-FFF2-40B4-BE49-F238E27FC236}">
                                  <a16:creationId xmlns:a16="http://schemas.microsoft.com/office/drawing/2014/main" id="{45FADA63-5116-42F9-B8F9-BB42F84339A0}"/>
                                </a:ext>
                              </a:extLst>
                            </p:cNvPr>
                            <p:cNvSpPr>
                              <a:spLocks noChangeShapeType="1"/>
                            </p:cNvSpPr>
                            <p:nvPr/>
                          </p:nvSpPr>
                          <p:spPr bwMode="auto">
                            <a:xfrm>
                              <a:off x="1872"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416" name="Line 80">
                              <a:extLst>
                                <a:ext uri="{FF2B5EF4-FFF2-40B4-BE49-F238E27FC236}">
                                  <a16:creationId xmlns:a16="http://schemas.microsoft.com/office/drawing/2014/main" id="{B504EF21-F392-4F1A-BF66-99538DF8A56D}"/>
                                </a:ext>
                              </a:extLst>
                            </p:cNvPr>
                            <p:cNvSpPr>
                              <a:spLocks noChangeShapeType="1"/>
                            </p:cNvSpPr>
                            <p:nvPr/>
                          </p:nvSpPr>
                          <p:spPr bwMode="auto">
                            <a:xfrm flipV="1">
                              <a:off x="1920"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nvGrpSpPr>
                          <p:cNvPr id="14417" name="Group 81">
                            <a:extLst>
                              <a:ext uri="{FF2B5EF4-FFF2-40B4-BE49-F238E27FC236}">
                                <a16:creationId xmlns:a16="http://schemas.microsoft.com/office/drawing/2014/main" id="{79FFA11C-E7DB-4A2F-9F3D-711A3464937B}"/>
                              </a:ext>
                            </a:extLst>
                          </p:cNvPr>
                          <p:cNvGrpSpPr>
                            <a:grpSpLocks/>
                          </p:cNvGrpSpPr>
                          <p:nvPr/>
                        </p:nvGrpSpPr>
                        <p:grpSpPr bwMode="auto">
                          <a:xfrm>
                            <a:off x="2796" y="1440"/>
                            <a:ext cx="48" cy="96"/>
                            <a:chOff x="1872" y="1008"/>
                            <a:chExt cx="96" cy="144"/>
                          </a:xfrm>
                        </p:grpSpPr>
                        <p:sp>
                          <p:nvSpPr>
                            <p:cNvPr id="14418" name="Line 82">
                              <a:extLst>
                                <a:ext uri="{FF2B5EF4-FFF2-40B4-BE49-F238E27FC236}">
                                  <a16:creationId xmlns:a16="http://schemas.microsoft.com/office/drawing/2014/main" id="{6D0C96E5-BEB0-4429-A968-159471278C30}"/>
                                </a:ext>
                              </a:extLst>
                            </p:cNvPr>
                            <p:cNvSpPr>
                              <a:spLocks noChangeShapeType="1"/>
                            </p:cNvSpPr>
                            <p:nvPr/>
                          </p:nvSpPr>
                          <p:spPr bwMode="auto">
                            <a:xfrm>
                              <a:off x="1872"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419" name="Line 83">
                              <a:extLst>
                                <a:ext uri="{FF2B5EF4-FFF2-40B4-BE49-F238E27FC236}">
                                  <a16:creationId xmlns:a16="http://schemas.microsoft.com/office/drawing/2014/main" id="{FD2BEC86-5804-4B35-9A12-CE91B067CDFB}"/>
                                </a:ext>
                              </a:extLst>
                            </p:cNvPr>
                            <p:cNvSpPr>
                              <a:spLocks noChangeShapeType="1"/>
                            </p:cNvSpPr>
                            <p:nvPr/>
                          </p:nvSpPr>
                          <p:spPr bwMode="auto">
                            <a:xfrm flipV="1">
                              <a:off x="1920"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nvGrpSpPr>
                          <p:cNvPr id="14420" name="Group 84">
                            <a:extLst>
                              <a:ext uri="{FF2B5EF4-FFF2-40B4-BE49-F238E27FC236}">
                                <a16:creationId xmlns:a16="http://schemas.microsoft.com/office/drawing/2014/main" id="{DD2ED81A-10EC-4B66-AD43-AFED39B03049}"/>
                              </a:ext>
                            </a:extLst>
                          </p:cNvPr>
                          <p:cNvGrpSpPr>
                            <a:grpSpLocks/>
                          </p:cNvGrpSpPr>
                          <p:nvPr/>
                        </p:nvGrpSpPr>
                        <p:grpSpPr bwMode="auto">
                          <a:xfrm>
                            <a:off x="2844" y="1440"/>
                            <a:ext cx="47" cy="96"/>
                            <a:chOff x="1872" y="1008"/>
                            <a:chExt cx="96" cy="144"/>
                          </a:xfrm>
                        </p:grpSpPr>
                        <p:sp>
                          <p:nvSpPr>
                            <p:cNvPr id="14421" name="Line 85">
                              <a:extLst>
                                <a:ext uri="{FF2B5EF4-FFF2-40B4-BE49-F238E27FC236}">
                                  <a16:creationId xmlns:a16="http://schemas.microsoft.com/office/drawing/2014/main" id="{5C12FFE0-74B2-46D4-BB77-E0A6D4BD278E}"/>
                                </a:ext>
                              </a:extLst>
                            </p:cNvPr>
                            <p:cNvSpPr>
                              <a:spLocks noChangeShapeType="1"/>
                            </p:cNvSpPr>
                            <p:nvPr/>
                          </p:nvSpPr>
                          <p:spPr bwMode="auto">
                            <a:xfrm>
                              <a:off x="1872"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422" name="Line 86">
                              <a:extLst>
                                <a:ext uri="{FF2B5EF4-FFF2-40B4-BE49-F238E27FC236}">
                                  <a16:creationId xmlns:a16="http://schemas.microsoft.com/office/drawing/2014/main" id="{C61C24C3-2E1A-4F0A-8DF4-0D15DAA5FEEA}"/>
                                </a:ext>
                              </a:extLst>
                            </p:cNvPr>
                            <p:cNvSpPr>
                              <a:spLocks noChangeShapeType="1"/>
                            </p:cNvSpPr>
                            <p:nvPr/>
                          </p:nvSpPr>
                          <p:spPr bwMode="auto">
                            <a:xfrm flipV="1">
                              <a:off x="1920"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nvGrpSpPr>
                          <p:cNvPr id="14423" name="Group 87">
                            <a:extLst>
                              <a:ext uri="{FF2B5EF4-FFF2-40B4-BE49-F238E27FC236}">
                                <a16:creationId xmlns:a16="http://schemas.microsoft.com/office/drawing/2014/main" id="{5EE091E3-60AC-4F02-A12D-77FFDC5F3C9C}"/>
                              </a:ext>
                            </a:extLst>
                          </p:cNvPr>
                          <p:cNvGrpSpPr>
                            <a:grpSpLocks/>
                          </p:cNvGrpSpPr>
                          <p:nvPr/>
                        </p:nvGrpSpPr>
                        <p:grpSpPr bwMode="auto">
                          <a:xfrm>
                            <a:off x="2891" y="1440"/>
                            <a:ext cx="48" cy="96"/>
                            <a:chOff x="1872" y="1008"/>
                            <a:chExt cx="96" cy="144"/>
                          </a:xfrm>
                        </p:grpSpPr>
                        <p:sp>
                          <p:nvSpPr>
                            <p:cNvPr id="14424" name="Line 88">
                              <a:extLst>
                                <a:ext uri="{FF2B5EF4-FFF2-40B4-BE49-F238E27FC236}">
                                  <a16:creationId xmlns:a16="http://schemas.microsoft.com/office/drawing/2014/main" id="{649CA6B5-1A23-47E0-A7C5-54441EB79ADF}"/>
                                </a:ext>
                              </a:extLst>
                            </p:cNvPr>
                            <p:cNvSpPr>
                              <a:spLocks noChangeShapeType="1"/>
                            </p:cNvSpPr>
                            <p:nvPr/>
                          </p:nvSpPr>
                          <p:spPr bwMode="auto">
                            <a:xfrm>
                              <a:off x="1872"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425" name="Line 89">
                              <a:extLst>
                                <a:ext uri="{FF2B5EF4-FFF2-40B4-BE49-F238E27FC236}">
                                  <a16:creationId xmlns:a16="http://schemas.microsoft.com/office/drawing/2014/main" id="{30A73D75-074D-41FC-A5E1-6BB8849CEEBD}"/>
                                </a:ext>
                              </a:extLst>
                            </p:cNvPr>
                            <p:cNvSpPr>
                              <a:spLocks noChangeShapeType="1"/>
                            </p:cNvSpPr>
                            <p:nvPr/>
                          </p:nvSpPr>
                          <p:spPr bwMode="auto">
                            <a:xfrm flipV="1">
                              <a:off x="1920"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sp>
                        <p:nvSpPr>
                          <p:cNvPr id="14427" name="Line 91">
                            <a:extLst>
                              <a:ext uri="{FF2B5EF4-FFF2-40B4-BE49-F238E27FC236}">
                                <a16:creationId xmlns:a16="http://schemas.microsoft.com/office/drawing/2014/main" id="{097C39BE-1B1E-4A0B-A30D-E58B55C6C655}"/>
                              </a:ext>
                            </a:extLst>
                          </p:cNvPr>
                          <p:cNvSpPr>
                            <a:spLocks noChangeShapeType="1"/>
                          </p:cNvSpPr>
                          <p:nvPr/>
                        </p:nvSpPr>
                        <p:spPr bwMode="auto">
                          <a:xfrm>
                            <a:off x="2364" y="1488"/>
                            <a:ext cx="204"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grpSp>
              </p:grpSp>
              <p:sp>
                <p:nvSpPr>
                  <p:cNvPr id="14432" name="Line 96">
                    <a:extLst>
                      <a:ext uri="{FF2B5EF4-FFF2-40B4-BE49-F238E27FC236}">
                        <a16:creationId xmlns:a16="http://schemas.microsoft.com/office/drawing/2014/main" id="{240E0746-16B6-4CFB-BB16-9A0BB54D8786}"/>
                      </a:ext>
                    </a:extLst>
                  </p:cNvPr>
                  <p:cNvSpPr>
                    <a:spLocks noChangeShapeType="1"/>
                  </p:cNvSpPr>
                  <p:nvPr/>
                </p:nvSpPr>
                <p:spPr bwMode="auto">
                  <a:xfrm rot="16200000" flipV="1">
                    <a:off x="2904" y="1512"/>
                    <a:ext cx="0" cy="144"/>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sp>
              <p:nvSpPr>
                <p:cNvPr id="14436" name="Text Box 100">
                  <a:extLst>
                    <a:ext uri="{FF2B5EF4-FFF2-40B4-BE49-F238E27FC236}">
                      <a16:creationId xmlns:a16="http://schemas.microsoft.com/office/drawing/2014/main" id="{3582918B-938F-49DA-9891-B6EFF23DEBD3}"/>
                    </a:ext>
                  </a:extLst>
                </p:cNvPr>
                <p:cNvSpPr txBox="1">
                  <a:spLocks noChangeArrowheads="1"/>
                </p:cNvSpPr>
                <p:nvPr/>
              </p:nvSpPr>
              <p:spPr bwMode="auto">
                <a:xfrm>
                  <a:off x="2440" y="1248"/>
                  <a:ext cx="39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fontAlgn="base">
                    <a:spcBef>
                      <a:spcPct val="50000"/>
                    </a:spcBef>
                    <a:spcAft>
                      <a:spcPct val="0"/>
                    </a:spcAft>
                    <a:buClrTx/>
                  </a:pPr>
                  <a:r>
                    <a:rPr lang="en-US" altLang="en-US" sz="1350" b="1" kern="1200" dirty="0">
                      <a:solidFill>
                        <a:srgbClr val="FF0000"/>
                      </a:solidFill>
                      <a:latin typeface="Arial" panose="020B0604020202020204" pitchFamily="34" charset="0"/>
                      <a:ea typeface="+mn-ea"/>
                      <a:cs typeface="+mn-cs"/>
                    </a:rPr>
                    <a:t>Rh</a:t>
                  </a:r>
                </a:p>
              </p:txBody>
            </p:sp>
            <p:sp>
              <p:nvSpPr>
                <p:cNvPr id="14447" name="Line 111">
                  <a:extLst>
                    <a:ext uri="{FF2B5EF4-FFF2-40B4-BE49-F238E27FC236}">
                      <a16:creationId xmlns:a16="http://schemas.microsoft.com/office/drawing/2014/main" id="{0DAAFF61-61A8-45E9-925A-85760284A7FB}"/>
                    </a:ext>
                  </a:extLst>
                </p:cNvPr>
                <p:cNvSpPr>
                  <a:spLocks noChangeShapeType="1"/>
                </p:cNvSpPr>
                <p:nvPr/>
              </p:nvSpPr>
              <p:spPr bwMode="auto">
                <a:xfrm>
                  <a:off x="2880" y="864"/>
                  <a:ext cx="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448" name="Rectangle 112">
                  <a:extLst>
                    <a:ext uri="{FF2B5EF4-FFF2-40B4-BE49-F238E27FC236}">
                      <a16:creationId xmlns:a16="http://schemas.microsoft.com/office/drawing/2014/main" id="{FBA69477-D5EB-4ECE-8F76-B13493E68E5C}"/>
                    </a:ext>
                  </a:extLst>
                </p:cNvPr>
                <p:cNvSpPr>
                  <a:spLocks noChangeArrowheads="1"/>
                </p:cNvSpPr>
                <p:nvPr/>
              </p:nvSpPr>
              <p:spPr bwMode="auto">
                <a:xfrm>
                  <a:off x="2824" y="1056"/>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0"/>
                    </a:spcBef>
                    <a:spcAft>
                      <a:spcPct val="0"/>
                    </a:spcAft>
                    <a:buClrTx/>
                  </a:pPr>
                  <a:r>
                    <a:rPr lang="en-US" altLang="en-US" sz="1350" b="1" kern="1200">
                      <a:solidFill>
                        <a:srgbClr val="FF0000"/>
                      </a:solidFill>
                      <a:latin typeface="Arial" panose="020B0604020202020204" pitchFamily="34" charset="0"/>
                      <a:ea typeface="+mn-ea"/>
                      <a:cs typeface="+mn-cs"/>
                    </a:rPr>
                    <a:t>+</a:t>
                  </a:r>
                </a:p>
              </p:txBody>
            </p:sp>
          </p:grpSp>
        </p:grpSp>
      </p:grpSp>
      <p:sp>
        <p:nvSpPr>
          <p:cNvPr id="14449" name="Rectangle 113">
            <a:extLst>
              <a:ext uri="{FF2B5EF4-FFF2-40B4-BE49-F238E27FC236}">
                <a16:creationId xmlns:a16="http://schemas.microsoft.com/office/drawing/2014/main" id="{65CA5281-B0FB-478D-A3BF-92F75D539667}"/>
              </a:ext>
            </a:extLst>
          </p:cNvPr>
          <p:cNvSpPr>
            <a:spLocks noChangeArrowheads="1"/>
          </p:cNvSpPr>
          <p:nvPr/>
        </p:nvSpPr>
        <p:spPr bwMode="auto">
          <a:xfrm>
            <a:off x="5805487" y="819150"/>
            <a:ext cx="526106"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50000"/>
              </a:spcBef>
              <a:spcAft>
                <a:spcPct val="0"/>
              </a:spcAft>
              <a:buClrTx/>
            </a:pPr>
            <a:r>
              <a:rPr lang="en-US" altLang="en-US" sz="1350" b="1" i="1" kern="1200">
                <a:solidFill>
                  <a:srgbClr val="FF0000"/>
                </a:solidFill>
                <a:latin typeface="ItalicT" pitchFamily="2" charset="0"/>
                <a:ea typeface="+mn-ea"/>
                <a:cs typeface="+mn-cs"/>
              </a:rPr>
              <a:t>l</a:t>
            </a:r>
            <a:r>
              <a:rPr lang="en-US" altLang="en-US" sz="1350" b="1" kern="1200">
                <a:solidFill>
                  <a:srgbClr val="FF0000"/>
                </a:solidFill>
                <a:latin typeface="Arial" panose="020B0604020202020204" pitchFamily="34" charset="0"/>
                <a:ea typeface="+mn-ea"/>
                <a:cs typeface="+mn-cs"/>
              </a:rPr>
              <a:t> cm</a:t>
            </a:r>
          </a:p>
        </p:txBody>
      </p:sp>
      <p:grpSp>
        <p:nvGrpSpPr>
          <p:cNvPr id="14478" name="Group 142">
            <a:extLst>
              <a:ext uri="{FF2B5EF4-FFF2-40B4-BE49-F238E27FC236}">
                <a16:creationId xmlns:a16="http://schemas.microsoft.com/office/drawing/2014/main" id="{11B9DD8B-7251-46F6-BCAB-482AF2FB8362}"/>
              </a:ext>
            </a:extLst>
          </p:cNvPr>
          <p:cNvGrpSpPr>
            <a:grpSpLocks/>
          </p:cNvGrpSpPr>
          <p:nvPr/>
        </p:nvGrpSpPr>
        <p:grpSpPr bwMode="auto">
          <a:xfrm>
            <a:off x="4800600" y="57150"/>
            <a:ext cx="285750" cy="300038"/>
            <a:chOff x="3072" y="48"/>
            <a:chExt cx="240" cy="252"/>
          </a:xfrm>
        </p:grpSpPr>
        <p:sp>
          <p:nvSpPr>
            <p:cNvPr id="14437" name="AutoShape 101">
              <a:extLst>
                <a:ext uri="{FF2B5EF4-FFF2-40B4-BE49-F238E27FC236}">
                  <a16:creationId xmlns:a16="http://schemas.microsoft.com/office/drawing/2014/main" id="{7541FA0C-B836-48BF-B9FD-5ACE827ECA44}"/>
                </a:ext>
              </a:extLst>
            </p:cNvPr>
            <p:cNvSpPr>
              <a:spLocks noChangeArrowheads="1"/>
            </p:cNvSpPr>
            <p:nvPr/>
          </p:nvSpPr>
          <p:spPr bwMode="auto">
            <a:xfrm rot="10800000">
              <a:off x="3072" y="240"/>
              <a:ext cx="240" cy="48"/>
            </a:xfrm>
            <a:prstGeom prst="leftArrow">
              <a:avLst>
                <a:gd name="adj1" fmla="val 50000"/>
                <a:gd name="adj2" fmla="val 125000"/>
              </a:avLst>
            </a:prstGeom>
            <a:solidFill>
              <a:srgbClr val="99FF99"/>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450" name="Rectangle 114">
              <a:extLst>
                <a:ext uri="{FF2B5EF4-FFF2-40B4-BE49-F238E27FC236}">
                  <a16:creationId xmlns:a16="http://schemas.microsoft.com/office/drawing/2014/main" id="{1CF537ED-D8C6-4893-9E71-A5AF8D30B8A8}"/>
                </a:ext>
              </a:extLst>
            </p:cNvPr>
            <p:cNvSpPr>
              <a:spLocks noChangeArrowheads="1"/>
            </p:cNvSpPr>
            <p:nvPr/>
          </p:nvSpPr>
          <p:spPr bwMode="auto">
            <a:xfrm>
              <a:off x="3108" y="48"/>
              <a:ext cx="19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50000"/>
                </a:spcBef>
                <a:spcAft>
                  <a:spcPct val="0"/>
                </a:spcAft>
                <a:buClrTx/>
              </a:pPr>
              <a:r>
                <a:rPr lang="en-US" altLang="en-US" sz="1350" b="1" kern="1200">
                  <a:solidFill>
                    <a:srgbClr val="009900"/>
                  </a:solidFill>
                  <a:latin typeface="Arial" panose="020B0604020202020204" pitchFamily="34" charset="0"/>
                  <a:ea typeface="+mn-ea"/>
                  <a:cs typeface="+mn-cs"/>
                </a:rPr>
                <a:t>I</a:t>
              </a:r>
            </a:p>
          </p:txBody>
        </p:sp>
      </p:grpSp>
      <p:sp>
        <p:nvSpPr>
          <p:cNvPr id="14451" name="Text Box 115">
            <a:extLst>
              <a:ext uri="{FF2B5EF4-FFF2-40B4-BE49-F238E27FC236}">
                <a16:creationId xmlns:a16="http://schemas.microsoft.com/office/drawing/2014/main" id="{7DC8A976-6F2D-4127-A30D-FFCDBEDFCDB6}"/>
              </a:ext>
            </a:extLst>
          </p:cNvPr>
          <p:cNvSpPr txBox="1">
            <a:spLocks noChangeArrowheads="1"/>
          </p:cNvSpPr>
          <p:nvPr/>
        </p:nvSpPr>
        <p:spPr bwMode="auto">
          <a:xfrm>
            <a:off x="1314450" y="586979"/>
            <a:ext cx="2686050" cy="2896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350" b="1" kern="1200" dirty="0">
                <a:solidFill>
                  <a:srgbClr val="008000"/>
                </a:solidFill>
                <a:latin typeface="Arial" panose="020B0604020202020204" pitchFamily="34" charset="0"/>
                <a:ea typeface="+mn-ea"/>
                <a:cs typeface="+mn-cs"/>
              </a:rPr>
              <a:t>Principle:</a:t>
            </a:r>
          </a:p>
          <a:p>
            <a:pPr defTabSz="685800" fontAlgn="base">
              <a:spcBef>
                <a:spcPct val="50000"/>
              </a:spcBef>
              <a:spcAft>
                <a:spcPct val="0"/>
              </a:spcAft>
              <a:buClrTx/>
            </a:pPr>
            <a:r>
              <a:rPr lang="en-US" altLang="en-US" sz="1350" b="1" kern="1200" dirty="0">
                <a:solidFill>
                  <a:srgbClr val="FF00FF"/>
                </a:solidFill>
                <a:latin typeface="Arial" panose="020B0604020202020204" pitchFamily="34" charset="0"/>
                <a:ea typeface="+mn-ea"/>
                <a:cs typeface="+mn-cs"/>
              </a:rPr>
              <a:t>V = I R</a:t>
            </a:r>
          </a:p>
          <a:p>
            <a:pPr defTabSz="685800" fontAlgn="base">
              <a:spcBef>
                <a:spcPct val="50000"/>
              </a:spcBef>
              <a:spcAft>
                <a:spcPct val="0"/>
              </a:spcAft>
              <a:buClrTx/>
            </a:pPr>
            <a:r>
              <a:rPr lang="en-US" altLang="en-US" sz="1350" b="1" kern="1200" dirty="0">
                <a:solidFill>
                  <a:srgbClr val="FF00FF"/>
                </a:solidFill>
                <a:latin typeface="Arial" panose="020B0604020202020204" pitchFamily="34" charset="0"/>
                <a:ea typeface="+mn-ea"/>
                <a:cs typeface="+mn-cs"/>
              </a:rPr>
              <a:t>    = I </a:t>
            </a:r>
            <a:r>
              <a:rPr lang="el-GR" altLang="en-US" sz="1350" b="1" kern="1200" dirty="0">
                <a:solidFill>
                  <a:srgbClr val="FF00FF"/>
                </a:solidFill>
                <a:latin typeface="Arial" panose="020B0604020202020204" pitchFamily="34" charset="0"/>
                <a:ea typeface="+mn-ea"/>
                <a:cs typeface="Arial" panose="020B0604020202020204" pitchFamily="34" charset="0"/>
              </a:rPr>
              <a:t>ρ</a:t>
            </a:r>
            <a:r>
              <a:rPr lang="en-US" altLang="en-US" sz="1350" b="1" kern="1200" dirty="0">
                <a:solidFill>
                  <a:srgbClr val="FF00FF"/>
                </a:solidFill>
                <a:latin typeface="ItalicT" pitchFamily="2" charset="0"/>
                <a:ea typeface="+mn-ea"/>
                <a:cs typeface="Arial" panose="020B0604020202020204" pitchFamily="34" charset="0"/>
              </a:rPr>
              <a:t>l/</a:t>
            </a:r>
            <a:r>
              <a:rPr lang="en-US" altLang="en-US" sz="1350" b="1" kern="1200" dirty="0">
                <a:solidFill>
                  <a:srgbClr val="FF00FF"/>
                </a:solidFill>
                <a:latin typeface="Arial" panose="020B0604020202020204" pitchFamily="34" charset="0"/>
                <a:ea typeface="+mn-ea"/>
                <a:cs typeface="Arial" panose="020B0604020202020204" pitchFamily="34" charset="0"/>
              </a:rPr>
              <a:t>A</a:t>
            </a:r>
            <a:r>
              <a:rPr lang="en-US" altLang="en-US" sz="1350" b="1" kern="1200" dirty="0">
                <a:solidFill>
                  <a:srgbClr val="FF00FF"/>
                </a:solidFill>
                <a:latin typeface="ItalicT" pitchFamily="2" charset="0"/>
                <a:ea typeface="+mn-ea"/>
                <a:cs typeface="Arial" panose="020B0604020202020204" pitchFamily="34" charset="0"/>
              </a:rPr>
              <a:t> </a:t>
            </a:r>
          </a:p>
          <a:p>
            <a:pPr defTabSz="685800" fontAlgn="base">
              <a:spcBef>
                <a:spcPct val="50000"/>
              </a:spcBef>
              <a:spcAft>
                <a:spcPct val="0"/>
              </a:spcAft>
              <a:buClrTx/>
            </a:pPr>
            <a:r>
              <a:rPr lang="en-US" altLang="en-US" sz="1350" b="1" kern="1200" dirty="0">
                <a:solidFill>
                  <a:srgbClr val="0099FF"/>
                </a:solidFill>
                <a:latin typeface="Arial" panose="020B0604020202020204" pitchFamily="34" charset="0"/>
                <a:ea typeface="+mn-ea"/>
                <a:cs typeface="Arial" panose="020B0604020202020204" pitchFamily="34" charset="0"/>
              </a:rPr>
              <a:t>If the constant current flows through the potentiometer wire of uniform cross sectional area (A) and uniform composition of material (</a:t>
            </a:r>
            <a:r>
              <a:rPr lang="el-GR" altLang="en-US" sz="1350" b="1" kern="1200" dirty="0">
                <a:solidFill>
                  <a:srgbClr val="0099FF"/>
                </a:solidFill>
                <a:latin typeface="Arial" panose="020B0604020202020204" pitchFamily="34" charset="0"/>
                <a:ea typeface="+mn-ea"/>
                <a:cs typeface="+mn-cs"/>
              </a:rPr>
              <a:t>ρ</a:t>
            </a:r>
            <a:r>
              <a:rPr lang="en-US" altLang="en-US" sz="1350" b="1" kern="1200" dirty="0">
                <a:solidFill>
                  <a:srgbClr val="0099FF"/>
                </a:solidFill>
                <a:latin typeface="Arial" panose="020B0604020202020204" pitchFamily="34" charset="0"/>
                <a:ea typeface="+mn-ea"/>
                <a:cs typeface="+mn-cs"/>
              </a:rPr>
              <a:t>), then</a:t>
            </a:r>
          </a:p>
          <a:p>
            <a:pPr defTabSz="685800" fontAlgn="base">
              <a:spcBef>
                <a:spcPct val="50000"/>
              </a:spcBef>
              <a:spcAft>
                <a:spcPct val="0"/>
              </a:spcAft>
              <a:buClrTx/>
            </a:pPr>
            <a:endParaRPr lang="en-US" altLang="en-US" sz="1350" b="1" kern="1200" dirty="0">
              <a:solidFill>
                <a:srgbClr val="FF0000"/>
              </a:solidFill>
              <a:latin typeface="Arial" panose="020B0604020202020204" pitchFamily="34" charset="0"/>
              <a:ea typeface="+mn-ea"/>
              <a:cs typeface="Arial" panose="020B0604020202020204" pitchFamily="34" charset="0"/>
            </a:endParaRPr>
          </a:p>
          <a:p>
            <a:pPr defTabSz="685800" fontAlgn="base">
              <a:spcBef>
                <a:spcPct val="50000"/>
              </a:spcBef>
              <a:spcAft>
                <a:spcPct val="0"/>
              </a:spcAft>
              <a:buClrTx/>
            </a:pPr>
            <a:r>
              <a:rPr lang="en-US" altLang="en-US" sz="1350" b="1" kern="1200" dirty="0">
                <a:solidFill>
                  <a:srgbClr val="FF0000"/>
                </a:solidFill>
                <a:latin typeface="Arial" panose="020B0604020202020204" pitchFamily="34" charset="0"/>
                <a:ea typeface="+mn-ea"/>
                <a:cs typeface="Arial" panose="020B0604020202020204" pitchFamily="34" charset="0"/>
              </a:rPr>
              <a:t>V = K</a:t>
            </a:r>
            <a:r>
              <a:rPr lang="en-US" altLang="en-US" sz="1350" b="1" kern="1200" dirty="0">
                <a:solidFill>
                  <a:srgbClr val="FF0000"/>
                </a:solidFill>
                <a:latin typeface="ItalicT" pitchFamily="2" charset="0"/>
                <a:ea typeface="+mn-ea"/>
                <a:cs typeface="+mn-cs"/>
              </a:rPr>
              <a:t>l   </a:t>
            </a:r>
            <a:r>
              <a:rPr lang="en-US" altLang="en-US" sz="1350" b="1" kern="1200" dirty="0">
                <a:solidFill>
                  <a:srgbClr val="FF0000"/>
                </a:solidFill>
                <a:latin typeface="Arial" panose="020B0604020202020204" pitchFamily="34" charset="0"/>
                <a:ea typeface="+mn-ea"/>
                <a:cs typeface="+mn-cs"/>
              </a:rPr>
              <a:t>or        V </a:t>
            </a:r>
            <a:r>
              <a:rPr lang="el-GR" altLang="en-US" sz="1350" b="1" kern="1200" dirty="0">
                <a:solidFill>
                  <a:srgbClr val="FF0000"/>
                </a:solidFill>
                <a:latin typeface="Arial" panose="020B0604020202020204" pitchFamily="34" charset="0"/>
                <a:ea typeface="+mn-ea"/>
                <a:cs typeface="Arial" panose="020B0604020202020204" pitchFamily="34" charset="0"/>
              </a:rPr>
              <a:t>α</a:t>
            </a:r>
            <a:r>
              <a:rPr lang="en-US" altLang="en-US" sz="1350" b="1" kern="1200" dirty="0">
                <a:solidFill>
                  <a:srgbClr val="FF0000"/>
                </a:solidFill>
                <a:latin typeface="Arial" panose="020B0604020202020204" pitchFamily="34" charset="0"/>
                <a:ea typeface="+mn-ea"/>
                <a:cs typeface="Arial" panose="020B0604020202020204" pitchFamily="34" charset="0"/>
              </a:rPr>
              <a:t> </a:t>
            </a:r>
            <a:r>
              <a:rPr lang="en-US" altLang="en-US" sz="1350" b="1" kern="1200" dirty="0">
                <a:solidFill>
                  <a:srgbClr val="FF0000"/>
                </a:solidFill>
                <a:latin typeface="ItalicT" pitchFamily="2" charset="0"/>
                <a:ea typeface="+mn-ea"/>
                <a:cs typeface="+mn-cs"/>
              </a:rPr>
              <a:t>l</a:t>
            </a:r>
            <a:endParaRPr lang="el-GR" altLang="en-US" sz="1350" b="1" kern="1200" dirty="0">
              <a:solidFill>
                <a:srgbClr val="FF0000"/>
              </a:solidFill>
              <a:latin typeface="ItalicT" pitchFamily="2" charset="0"/>
              <a:ea typeface="+mn-ea"/>
              <a:cs typeface="+mn-cs"/>
            </a:endParaRPr>
          </a:p>
        </p:txBody>
      </p:sp>
      <p:grpSp>
        <p:nvGrpSpPr>
          <p:cNvPr id="14462" name="Group 126">
            <a:extLst>
              <a:ext uri="{FF2B5EF4-FFF2-40B4-BE49-F238E27FC236}">
                <a16:creationId xmlns:a16="http://schemas.microsoft.com/office/drawing/2014/main" id="{B27E5A14-8AB9-4D47-B1B3-3B98A2B37748}"/>
              </a:ext>
            </a:extLst>
          </p:cNvPr>
          <p:cNvGrpSpPr>
            <a:grpSpLocks/>
          </p:cNvGrpSpPr>
          <p:nvPr/>
        </p:nvGrpSpPr>
        <p:grpSpPr bwMode="auto">
          <a:xfrm>
            <a:off x="6000750" y="3211115"/>
            <a:ext cx="1371600" cy="1385887"/>
            <a:chOff x="3264" y="2208"/>
            <a:chExt cx="1152" cy="1164"/>
          </a:xfrm>
        </p:grpSpPr>
        <p:sp>
          <p:nvSpPr>
            <p:cNvPr id="14454" name="Line 118">
              <a:extLst>
                <a:ext uri="{FF2B5EF4-FFF2-40B4-BE49-F238E27FC236}">
                  <a16:creationId xmlns:a16="http://schemas.microsoft.com/office/drawing/2014/main" id="{297F7257-837E-4EAD-8899-6567207C1467}"/>
                </a:ext>
              </a:extLst>
            </p:cNvPr>
            <p:cNvSpPr>
              <a:spLocks noChangeShapeType="1"/>
            </p:cNvSpPr>
            <p:nvPr/>
          </p:nvSpPr>
          <p:spPr bwMode="auto">
            <a:xfrm>
              <a:off x="3504" y="2208"/>
              <a:ext cx="0" cy="912"/>
            </a:xfrm>
            <a:prstGeom prst="line">
              <a:avLst/>
            </a:prstGeom>
            <a:noFill/>
            <a:ln w="28575">
              <a:solidFill>
                <a:srgbClr val="FF66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455" name="Line 119">
              <a:extLst>
                <a:ext uri="{FF2B5EF4-FFF2-40B4-BE49-F238E27FC236}">
                  <a16:creationId xmlns:a16="http://schemas.microsoft.com/office/drawing/2014/main" id="{BAE1C9CA-250A-45EA-9065-783FAE1712BF}"/>
                </a:ext>
              </a:extLst>
            </p:cNvPr>
            <p:cNvSpPr>
              <a:spLocks noChangeShapeType="1"/>
            </p:cNvSpPr>
            <p:nvPr/>
          </p:nvSpPr>
          <p:spPr bwMode="auto">
            <a:xfrm rot="-5400000">
              <a:off x="3960" y="2664"/>
              <a:ext cx="0" cy="912"/>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457" name="Line 121">
              <a:extLst>
                <a:ext uri="{FF2B5EF4-FFF2-40B4-BE49-F238E27FC236}">
                  <a16:creationId xmlns:a16="http://schemas.microsoft.com/office/drawing/2014/main" id="{17CE5A57-E2F9-43EB-8267-935EAB2EA427}"/>
                </a:ext>
              </a:extLst>
            </p:cNvPr>
            <p:cNvSpPr>
              <a:spLocks noChangeShapeType="1"/>
            </p:cNvSpPr>
            <p:nvPr/>
          </p:nvSpPr>
          <p:spPr bwMode="auto">
            <a:xfrm flipV="1">
              <a:off x="3504" y="2400"/>
              <a:ext cx="624" cy="72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459" name="Text Box 123">
              <a:extLst>
                <a:ext uri="{FF2B5EF4-FFF2-40B4-BE49-F238E27FC236}">
                  <a16:creationId xmlns:a16="http://schemas.microsoft.com/office/drawing/2014/main" id="{E7143491-6BF7-4DC5-8257-828602A40EF0}"/>
                </a:ext>
              </a:extLst>
            </p:cNvPr>
            <p:cNvSpPr txBox="1">
              <a:spLocks noChangeArrowheads="1"/>
            </p:cNvSpPr>
            <p:nvPr/>
          </p:nvSpPr>
          <p:spPr bwMode="auto">
            <a:xfrm>
              <a:off x="3312" y="3024"/>
              <a:ext cx="19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350" b="1" kern="1200">
                  <a:solidFill>
                    <a:srgbClr val="800080"/>
                  </a:solidFill>
                  <a:latin typeface="Arial" panose="020B0604020202020204" pitchFamily="34" charset="0"/>
                  <a:ea typeface="+mn-ea"/>
                  <a:cs typeface="+mn-cs"/>
                </a:rPr>
                <a:t>0</a:t>
              </a:r>
            </a:p>
          </p:txBody>
        </p:sp>
        <p:sp>
          <p:nvSpPr>
            <p:cNvPr id="14460" name="Text Box 124">
              <a:extLst>
                <a:ext uri="{FF2B5EF4-FFF2-40B4-BE49-F238E27FC236}">
                  <a16:creationId xmlns:a16="http://schemas.microsoft.com/office/drawing/2014/main" id="{B4037FF1-363E-4D28-8F0A-3AF628A7E7B9}"/>
                </a:ext>
              </a:extLst>
            </p:cNvPr>
            <p:cNvSpPr txBox="1">
              <a:spLocks noChangeArrowheads="1"/>
            </p:cNvSpPr>
            <p:nvPr/>
          </p:nvSpPr>
          <p:spPr bwMode="auto">
            <a:xfrm>
              <a:off x="4032" y="3120"/>
              <a:ext cx="28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350" b="1" kern="1200">
                  <a:solidFill>
                    <a:srgbClr val="FF0000"/>
                  </a:solidFill>
                  <a:latin typeface="ItalicT" pitchFamily="2" charset="0"/>
                  <a:ea typeface="+mn-ea"/>
                  <a:cs typeface="+mn-cs"/>
                </a:rPr>
                <a:t>l</a:t>
              </a:r>
            </a:p>
          </p:txBody>
        </p:sp>
        <p:sp>
          <p:nvSpPr>
            <p:cNvPr id="14461" name="Rectangle 125">
              <a:extLst>
                <a:ext uri="{FF2B5EF4-FFF2-40B4-BE49-F238E27FC236}">
                  <a16:creationId xmlns:a16="http://schemas.microsoft.com/office/drawing/2014/main" id="{1574B78B-A48E-48AB-A389-57710FA3AE9C}"/>
                </a:ext>
              </a:extLst>
            </p:cNvPr>
            <p:cNvSpPr>
              <a:spLocks noChangeArrowheads="1"/>
            </p:cNvSpPr>
            <p:nvPr/>
          </p:nvSpPr>
          <p:spPr bwMode="auto">
            <a:xfrm>
              <a:off x="3264" y="2496"/>
              <a:ext cx="29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0"/>
                </a:spcBef>
                <a:spcAft>
                  <a:spcPct val="0"/>
                </a:spcAft>
                <a:buClrTx/>
              </a:pPr>
              <a:r>
                <a:rPr lang="en-US" altLang="en-US" sz="1350" kern="1200">
                  <a:latin typeface="Arial" panose="020B0604020202020204" pitchFamily="34" charset="0"/>
                  <a:ea typeface="+mn-ea"/>
                  <a:cs typeface="+mn-cs"/>
                </a:rPr>
                <a:t> </a:t>
              </a:r>
              <a:r>
                <a:rPr lang="en-US" altLang="en-US" sz="1350" b="1" kern="1200">
                  <a:solidFill>
                    <a:srgbClr val="FF0000"/>
                  </a:solidFill>
                  <a:latin typeface="Arial" panose="020B0604020202020204" pitchFamily="34" charset="0"/>
                  <a:ea typeface="+mn-ea"/>
                  <a:cs typeface="+mn-cs"/>
                </a:rPr>
                <a:t>V</a:t>
              </a:r>
            </a:p>
          </p:txBody>
        </p:sp>
      </p:grpSp>
      <p:sp>
        <p:nvSpPr>
          <p:cNvPr id="14463" name="Text Box 127">
            <a:extLst>
              <a:ext uri="{FF2B5EF4-FFF2-40B4-BE49-F238E27FC236}">
                <a16:creationId xmlns:a16="http://schemas.microsoft.com/office/drawing/2014/main" id="{B1054810-C624-47BD-9929-FBF332ADA53D}"/>
              </a:ext>
            </a:extLst>
          </p:cNvPr>
          <p:cNvSpPr txBox="1">
            <a:spLocks noChangeArrowheads="1"/>
          </p:cNvSpPr>
          <p:nvPr/>
        </p:nvSpPr>
        <p:spPr bwMode="auto">
          <a:xfrm>
            <a:off x="1314450" y="3371850"/>
            <a:ext cx="4514850" cy="1234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350" b="1" kern="1200">
                <a:solidFill>
                  <a:srgbClr val="FF6600"/>
                </a:solidFill>
                <a:latin typeface="Arial" panose="020B0604020202020204" pitchFamily="34" charset="0"/>
                <a:ea typeface="+mn-ea"/>
                <a:cs typeface="+mn-cs"/>
              </a:rPr>
              <a:t>V </a:t>
            </a:r>
            <a:r>
              <a:rPr lang="en-US" altLang="en-US" sz="1350" b="1" kern="1200">
                <a:solidFill>
                  <a:srgbClr val="FF6600"/>
                </a:solidFill>
                <a:latin typeface="ItalicT" pitchFamily="2" charset="0"/>
                <a:ea typeface="+mn-ea"/>
                <a:cs typeface="+mn-cs"/>
              </a:rPr>
              <a:t>/l</a:t>
            </a:r>
            <a:r>
              <a:rPr lang="en-US" altLang="en-US" sz="1350" b="1" kern="1200">
                <a:solidFill>
                  <a:srgbClr val="FF6600"/>
                </a:solidFill>
                <a:latin typeface="Arial" panose="020B0604020202020204" pitchFamily="34" charset="0"/>
                <a:ea typeface="+mn-ea"/>
                <a:cs typeface="+mn-cs"/>
              </a:rPr>
              <a:t>  is a constant.</a:t>
            </a:r>
          </a:p>
          <a:p>
            <a:pPr defTabSz="685800" fontAlgn="base">
              <a:spcBef>
                <a:spcPct val="50000"/>
              </a:spcBef>
              <a:spcAft>
                <a:spcPct val="0"/>
              </a:spcAft>
              <a:buClrTx/>
            </a:pPr>
            <a:r>
              <a:rPr lang="en-US" altLang="en-US" sz="1350" b="1" kern="1200">
                <a:solidFill>
                  <a:srgbClr val="CC00FF"/>
                </a:solidFill>
                <a:latin typeface="Arial" panose="020B0604020202020204" pitchFamily="34" charset="0"/>
                <a:ea typeface="+mn-ea"/>
                <a:cs typeface="+mn-cs"/>
              </a:rPr>
              <a:t>The potential difference across any length of a wire of uniform cross-section and uniform composition is proportional to its length when a constant current flows through it.</a:t>
            </a:r>
          </a:p>
        </p:txBody>
      </p:sp>
      <p:grpSp>
        <p:nvGrpSpPr>
          <p:cNvPr id="14471" name="Group 135">
            <a:extLst>
              <a:ext uri="{FF2B5EF4-FFF2-40B4-BE49-F238E27FC236}">
                <a16:creationId xmlns:a16="http://schemas.microsoft.com/office/drawing/2014/main" id="{DBC6684C-971D-48B9-9169-8FE186A3B93D}"/>
              </a:ext>
            </a:extLst>
          </p:cNvPr>
          <p:cNvGrpSpPr>
            <a:grpSpLocks/>
          </p:cNvGrpSpPr>
          <p:nvPr/>
        </p:nvGrpSpPr>
        <p:grpSpPr bwMode="auto">
          <a:xfrm>
            <a:off x="4814890" y="628650"/>
            <a:ext cx="3014660" cy="1444228"/>
            <a:chOff x="3216" y="528"/>
            <a:chExt cx="2400" cy="1213"/>
          </a:xfrm>
        </p:grpSpPr>
        <p:sp>
          <p:nvSpPr>
            <p:cNvPr id="14397" name="Rectangle 61">
              <a:extLst>
                <a:ext uri="{FF2B5EF4-FFF2-40B4-BE49-F238E27FC236}">
                  <a16:creationId xmlns:a16="http://schemas.microsoft.com/office/drawing/2014/main" id="{0D81F91B-EAD3-490E-99FE-4D8D72B517FC}"/>
                </a:ext>
              </a:extLst>
            </p:cNvPr>
            <p:cNvSpPr>
              <a:spLocks noChangeArrowheads="1"/>
            </p:cNvSpPr>
            <p:nvPr/>
          </p:nvSpPr>
          <p:spPr bwMode="auto">
            <a:xfrm>
              <a:off x="3264" y="528"/>
              <a:ext cx="26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0"/>
                </a:spcBef>
                <a:spcAft>
                  <a:spcPct val="0"/>
                </a:spcAft>
                <a:buClrTx/>
              </a:pPr>
              <a:r>
                <a:rPr lang="en-US" altLang="en-US" sz="1350" b="1" kern="1200">
                  <a:solidFill>
                    <a:srgbClr val="0000FF"/>
                  </a:solidFill>
                  <a:latin typeface="Arial" panose="020B0604020202020204" pitchFamily="34" charset="0"/>
                  <a:ea typeface="+mn-ea"/>
                  <a:cs typeface="+mn-cs"/>
                </a:rPr>
                <a:t>A</a:t>
              </a:r>
            </a:p>
          </p:txBody>
        </p:sp>
        <p:sp>
          <p:nvSpPr>
            <p:cNvPr id="14398" name="Rectangle 62">
              <a:extLst>
                <a:ext uri="{FF2B5EF4-FFF2-40B4-BE49-F238E27FC236}">
                  <a16:creationId xmlns:a16="http://schemas.microsoft.com/office/drawing/2014/main" id="{4502C466-6ED1-47CA-9827-A7509FC98063}"/>
                </a:ext>
              </a:extLst>
            </p:cNvPr>
            <p:cNvSpPr>
              <a:spLocks noChangeArrowheads="1"/>
            </p:cNvSpPr>
            <p:nvPr/>
          </p:nvSpPr>
          <p:spPr bwMode="auto">
            <a:xfrm>
              <a:off x="3264" y="1305"/>
              <a:ext cx="26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0"/>
                </a:spcBef>
                <a:spcAft>
                  <a:spcPct val="0"/>
                </a:spcAft>
                <a:buClrTx/>
              </a:pPr>
              <a:r>
                <a:rPr lang="en-US" altLang="en-US" sz="1350" b="1" kern="1200">
                  <a:solidFill>
                    <a:srgbClr val="0000FF"/>
                  </a:solidFill>
                  <a:latin typeface="Arial" panose="020B0604020202020204" pitchFamily="34" charset="0"/>
                  <a:ea typeface="+mn-ea"/>
                  <a:cs typeface="+mn-cs"/>
                </a:rPr>
                <a:t>B</a:t>
              </a:r>
            </a:p>
          </p:txBody>
        </p:sp>
        <p:grpSp>
          <p:nvGrpSpPr>
            <p:cNvPr id="14470" name="Group 134">
              <a:extLst>
                <a:ext uri="{FF2B5EF4-FFF2-40B4-BE49-F238E27FC236}">
                  <a16:creationId xmlns:a16="http://schemas.microsoft.com/office/drawing/2014/main" id="{B43D4CDA-2A14-4B7A-8692-CA120DBB5DA2}"/>
                </a:ext>
              </a:extLst>
            </p:cNvPr>
            <p:cNvGrpSpPr>
              <a:grpSpLocks/>
            </p:cNvGrpSpPr>
            <p:nvPr/>
          </p:nvGrpSpPr>
          <p:grpSpPr bwMode="auto">
            <a:xfrm>
              <a:off x="3216" y="624"/>
              <a:ext cx="2400" cy="1117"/>
              <a:chOff x="3216" y="624"/>
              <a:chExt cx="2400" cy="1117"/>
            </a:xfrm>
          </p:grpSpPr>
          <p:grpSp>
            <p:nvGrpSpPr>
              <p:cNvPr id="14356" name="Group 20">
                <a:extLst>
                  <a:ext uri="{FF2B5EF4-FFF2-40B4-BE49-F238E27FC236}">
                    <a16:creationId xmlns:a16="http://schemas.microsoft.com/office/drawing/2014/main" id="{26B7FF45-26C5-4B19-A440-18DC03D24FAF}"/>
                  </a:ext>
                </a:extLst>
              </p:cNvPr>
              <p:cNvGrpSpPr>
                <a:grpSpLocks/>
              </p:cNvGrpSpPr>
              <p:nvPr/>
            </p:nvGrpSpPr>
            <p:grpSpPr bwMode="auto">
              <a:xfrm>
                <a:off x="3456" y="624"/>
                <a:ext cx="1680" cy="816"/>
                <a:chOff x="3456" y="624"/>
                <a:chExt cx="1680" cy="816"/>
              </a:xfrm>
            </p:grpSpPr>
            <p:sp>
              <p:nvSpPr>
                <p:cNvPr id="14341" name="Line 5">
                  <a:extLst>
                    <a:ext uri="{FF2B5EF4-FFF2-40B4-BE49-F238E27FC236}">
                      <a16:creationId xmlns:a16="http://schemas.microsoft.com/office/drawing/2014/main" id="{7EC789B3-FA88-41F2-AB19-051038ABF9BC}"/>
                    </a:ext>
                  </a:extLst>
                </p:cNvPr>
                <p:cNvSpPr>
                  <a:spLocks noChangeShapeType="1"/>
                </p:cNvSpPr>
                <p:nvPr/>
              </p:nvSpPr>
              <p:spPr bwMode="auto">
                <a:xfrm>
                  <a:off x="3456" y="672"/>
                  <a:ext cx="168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42" name="Line 6">
                  <a:extLst>
                    <a:ext uri="{FF2B5EF4-FFF2-40B4-BE49-F238E27FC236}">
                      <a16:creationId xmlns:a16="http://schemas.microsoft.com/office/drawing/2014/main" id="{A45D02DB-7015-496F-BEBF-7DAC86627C95}"/>
                    </a:ext>
                  </a:extLst>
                </p:cNvPr>
                <p:cNvSpPr>
                  <a:spLocks noChangeShapeType="1"/>
                </p:cNvSpPr>
                <p:nvPr/>
              </p:nvSpPr>
              <p:spPr bwMode="auto">
                <a:xfrm>
                  <a:off x="3456" y="1152"/>
                  <a:ext cx="168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43" name="Line 7">
                  <a:extLst>
                    <a:ext uri="{FF2B5EF4-FFF2-40B4-BE49-F238E27FC236}">
                      <a16:creationId xmlns:a16="http://schemas.microsoft.com/office/drawing/2014/main" id="{469C172E-35D0-4778-B8A0-B8B8CD2A6C62}"/>
                    </a:ext>
                  </a:extLst>
                </p:cNvPr>
                <p:cNvSpPr>
                  <a:spLocks noChangeShapeType="1"/>
                </p:cNvSpPr>
                <p:nvPr/>
              </p:nvSpPr>
              <p:spPr bwMode="auto">
                <a:xfrm>
                  <a:off x="3456" y="912"/>
                  <a:ext cx="168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44" name="Line 8">
                  <a:extLst>
                    <a:ext uri="{FF2B5EF4-FFF2-40B4-BE49-F238E27FC236}">
                      <a16:creationId xmlns:a16="http://schemas.microsoft.com/office/drawing/2014/main" id="{744D2D36-3E36-4138-8764-3922937771DB}"/>
                    </a:ext>
                  </a:extLst>
                </p:cNvPr>
                <p:cNvSpPr>
                  <a:spLocks noChangeShapeType="1"/>
                </p:cNvSpPr>
                <p:nvPr/>
              </p:nvSpPr>
              <p:spPr bwMode="auto">
                <a:xfrm>
                  <a:off x="3456" y="1392"/>
                  <a:ext cx="168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45" name="Rectangle 9">
                  <a:extLst>
                    <a:ext uri="{FF2B5EF4-FFF2-40B4-BE49-F238E27FC236}">
                      <a16:creationId xmlns:a16="http://schemas.microsoft.com/office/drawing/2014/main" id="{5CE18EF4-5578-4578-AE65-87C4556D1B91}"/>
                    </a:ext>
                  </a:extLst>
                </p:cNvPr>
                <p:cNvSpPr>
                  <a:spLocks noChangeArrowheads="1"/>
                </p:cNvSpPr>
                <p:nvPr/>
              </p:nvSpPr>
              <p:spPr bwMode="auto">
                <a:xfrm>
                  <a:off x="5088" y="624"/>
                  <a:ext cx="48" cy="336"/>
                </a:xfrm>
                <a:prstGeom prst="rect">
                  <a:avLst/>
                </a:prstGeom>
                <a:solidFill>
                  <a:srgbClr val="33CC33"/>
                </a:solidFill>
                <a:ln w="19050">
                  <a:solidFill>
                    <a:srgbClr val="00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46" name="Rectangle 10">
                  <a:extLst>
                    <a:ext uri="{FF2B5EF4-FFF2-40B4-BE49-F238E27FC236}">
                      <a16:creationId xmlns:a16="http://schemas.microsoft.com/office/drawing/2014/main" id="{F1BFF1EC-5D44-4572-BA3C-37417B0CF049}"/>
                    </a:ext>
                  </a:extLst>
                </p:cNvPr>
                <p:cNvSpPr>
                  <a:spLocks noChangeArrowheads="1"/>
                </p:cNvSpPr>
                <p:nvPr/>
              </p:nvSpPr>
              <p:spPr bwMode="auto">
                <a:xfrm>
                  <a:off x="5088" y="1104"/>
                  <a:ext cx="48" cy="336"/>
                </a:xfrm>
                <a:prstGeom prst="rect">
                  <a:avLst/>
                </a:prstGeom>
                <a:solidFill>
                  <a:srgbClr val="33CC33"/>
                </a:solidFill>
                <a:ln w="19050">
                  <a:solidFill>
                    <a:srgbClr val="00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47" name="Rectangle 11">
                  <a:extLst>
                    <a:ext uri="{FF2B5EF4-FFF2-40B4-BE49-F238E27FC236}">
                      <a16:creationId xmlns:a16="http://schemas.microsoft.com/office/drawing/2014/main" id="{0DD378D4-F5F3-4221-A501-8EE9188FF74B}"/>
                    </a:ext>
                  </a:extLst>
                </p:cNvPr>
                <p:cNvSpPr>
                  <a:spLocks noChangeArrowheads="1"/>
                </p:cNvSpPr>
                <p:nvPr/>
              </p:nvSpPr>
              <p:spPr bwMode="auto">
                <a:xfrm>
                  <a:off x="3456" y="864"/>
                  <a:ext cx="48" cy="336"/>
                </a:xfrm>
                <a:prstGeom prst="rect">
                  <a:avLst/>
                </a:prstGeom>
                <a:solidFill>
                  <a:srgbClr val="33CC33"/>
                </a:solidFill>
                <a:ln w="19050">
                  <a:solidFill>
                    <a:srgbClr val="00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48" name="Oval 12">
                  <a:extLst>
                    <a:ext uri="{FF2B5EF4-FFF2-40B4-BE49-F238E27FC236}">
                      <a16:creationId xmlns:a16="http://schemas.microsoft.com/office/drawing/2014/main" id="{C1A32E48-913B-432E-B6A8-549FA91CA0BE}"/>
                    </a:ext>
                  </a:extLst>
                </p:cNvPr>
                <p:cNvSpPr>
                  <a:spLocks noChangeArrowheads="1"/>
                </p:cNvSpPr>
                <p:nvPr/>
              </p:nvSpPr>
              <p:spPr bwMode="auto">
                <a:xfrm>
                  <a:off x="3456" y="624"/>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49" name="Oval 13">
                  <a:extLst>
                    <a:ext uri="{FF2B5EF4-FFF2-40B4-BE49-F238E27FC236}">
                      <a16:creationId xmlns:a16="http://schemas.microsoft.com/office/drawing/2014/main" id="{BEA0B45C-42FF-4DAA-B2D9-FC88D6004BD5}"/>
                    </a:ext>
                  </a:extLst>
                </p:cNvPr>
                <p:cNvSpPr>
                  <a:spLocks noChangeArrowheads="1"/>
                </p:cNvSpPr>
                <p:nvPr/>
              </p:nvSpPr>
              <p:spPr bwMode="auto">
                <a:xfrm>
                  <a:off x="3456" y="864"/>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50" name="Oval 14">
                  <a:extLst>
                    <a:ext uri="{FF2B5EF4-FFF2-40B4-BE49-F238E27FC236}">
                      <a16:creationId xmlns:a16="http://schemas.microsoft.com/office/drawing/2014/main" id="{14A37F5D-5788-4AD2-9A97-31520F51D3A4}"/>
                    </a:ext>
                  </a:extLst>
                </p:cNvPr>
                <p:cNvSpPr>
                  <a:spLocks noChangeArrowheads="1"/>
                </p:cNvSpPr>
                <p:nvPr/>
              </p:nvSpPr>
              <p:spPr bwMode="auto">
                <a:xfrm>
                  <a:off x="3456" y="1152"/>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51" name="Oval 15">
                  <a:extLst>
                    <a:ext uri="{FF2B5EF4-FFF2-40B4-BE49-F238E27FC236}">
                      <a16:creationId xmlns:a16="http://schemas.microsoft.com/office/drawing/2014/main" id="{1A4246B9-6F01-4686-82EA-60A59FD4C578}"/>
                    </a:ext>
                  </a:extLst>
                </p:cNvPr>
                <p:cNvSpPr>
                  <a:spLocks noChangeArrowheads="1"/>
                </p:cNvSpPr>
                <p:nvPr/>
              </p:nvSpPr>
              <p:spPr bwMode="auto">
                <a:xfrm>
                  <a:off x="5088" y="912"/>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52" name="Oval 16">
                  <a:extLst>
                    <a:ext uri="{FF2B5EF4-FFF2-40B4-BE49-F238E27FC236}">
                      <a16:creationId xmlns:a16="http://schemas.microsoft.com/office/drawing/2014/main" id="{5A892765-B0E1-4FED-B1A1-77F08F9F9518}"/>
                    </a:ext>
                  </a:extLst>
                </p:cNvPr>
                <p:cNvSpPr>
                  <a:spLocks noChangeArrowheads="1"/>
                </p:cNvSpPr>
                <p:nvPr/>
              </p:nvSpPr>
              <p:spPr bwMode="auto">
                <a:xfrm>
                  <a:off x="5088" y="1104"/>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53" name="Oval 17">
                  <a:extLst>
                    <a:ext uri="{FF2B5EF4-FFF2-40B4-BE49-F238E27FC236}">
                      <a16:creationId xmlns:a16="http://schemas.microsoft.com/office/drawing/2014/main" id="{D6A87D03-432D-46B7-A9F5-9554018B5CC3}"/>
                    </a:ext>
                  </a:extLst>
                </p:cNvPr>
                <p:cNvSpPr>
                  <a:spLocks noChangeArrowheads="1"/>
                </p:cNvSpPr>
                <p:nvPr/>
              </p:nvSpPr>
              <p:spPr bwMode="auto">
                <a:xfrm>
                  <a:off x="3456" y="1392"/>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54" name="Oval 18">
                  <a:extLst>
                    <a:ext uri="{FF2B5EF4-FFF2-40B4-BE49-F238E27FC236}">
                      <a16:creationId xmlns:a16="http://schemas.microsoft.com/office/drawing/2014/main" id="{16D015DA-8276-4514-8BF7-E6F842C24AB8}"/>
                    </a:ext>
                  </a:extLst>
                </p:cNvPr>
                <p:cNvSpPr>
                  <a:spLocks noChangeArrowheads="1"/>
                </p:cNvSpPr>
                <p:nvPr/>
              </p:nvSpPr>
              <p:spPr bwMode="auto">
                <a:xfrm>
                  <a:off x="5088" y="1392"/>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55" name="Oval 19">
                  <a:extLst>
                    <a:ext uri="{FF2B5EF4-FFF2-40B4-BE49-F238E27FC236}">
                      <a16:creationId xmlns:a16="http://schemas.microsoft.com/office/drawing/2014/main" id="{CFF67F7E-7069-4677-9161-988E668B013A}"/>
                    </a:ext>
                  </a:extLst>
                </p:cNvPr>
                <p:cNvSpPr>
                  <a:spLocks noChangeArrowheads="1"/>
                </p:cNvSpPr>
                <p:nvPr/>
              </p:nvSpPr>
              <p:spPr bwMode="auto">
                <a:xfrm>
                  <a:off x="5088" y="624"/>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sp>
            <p:nvSpPr>
              <p:cNvPr id="14465" name="Text Box 129">
                <a:extLst>
                  <a:ext uri="{FF2B5EF4-FFF2-40B4-BE49-F238E27FC236}">
                    <a16:creationId xmlns:a16="http://schemas.microsoft.com/office/drawing/2014/main" id="{514325BC-C3BC-410C-BF18-072C4254D8C8}"/>
                  </a:ext>
                </a:extLst>
              </p:cNvPr>
              <p:cNvSpPr txBox="1">
                <a:spLocks noChangeArrowheads="1"/>
              </p:cNvSpPr>
              <p:nvPr/>
            </p:nvSpPr>
            <p:spPr bwMode="auto">
              <a:xfrm>
                <a:off x="5088" y="720"/>
                <a:ext cx="422"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fontAlgn="base">
                  <a:spcBef>
                    <a:spcPct val="50000"/>
                  </a:spcBef>
                  <a:spcAft>
                    <a:spcPct val="0"/>
                  </a:spcAft>
                  <a:buClrTx/>
                </a:pPr>
                <a:r>
                  <a:rPr lang="en-US" altLang="en-US" sz="1050" b="1" kern="1200" dirty="0">
                    <a:solidFill>
                      <a:srgbClr val="FF0000"/>
                    </a:solidFill>
                    <a:latin typeface="Arial" panose="020B0604020202020204" pitchFamily="34" charset="0"/>
                    <a:ea typeface="+mn-ea"/>
                    <a:cs typeface="+mn-cs"/>
                  </a:rPr>
                  <a:t>100</a:t>
                </a:r>
              </a:p>
            </p:txBody>
          </p:sp>
          <p:sp>
            <p:nvSpPr>
              <p:cNvPr id="14466" name="Text Box 130">
                <a:extLst>
                  <a:ext uri="{FF2B5EF4-FFF2-40B4-BE49-F238E27FC236}">
                    <a16:creationId xmlns:a16="http://schemas.microsoft.com/office/drawing/2014/main" id="{9A3FED91-5254-427C-87CC-4160E6B641EF}"/>
                  </a:ext>
                </a:extLst>
              </p:cNvPr>
              <p:cNvSpPr txBox="1">
                <a:spLocks noChangeArrowheads="1"/>
              </p:cNvSpPr>
              <p:nvPr/>
            </p:nvSpPr>
            <p:spPr bwMode="auto">
              <a:xfrm>
                <a:off x="3216" y="912"/>
                <a:ext cx="336"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050" b="1" kern="1200" dirty="0">
                    <a:solidFill>
                      <a:srgbClr val="FF0000"/>
                    </a:solidFill>
                    <a:latin typeface="Arial" panose="020B0604020202020204" pitchFamily="34" charset="0"/>
                    <a:ea typeface="+mn-ea"/>
                    <a:cs typeface="+mn-cs"/>
                  </a:rPr>
                  <a:t>200</a:t>
                </a:r>
              </a:p>
            </p:txBody>
          </p:sp>
          <p:sp>
            <p:nvSpPr>
              <p:cNvPr id="14467" name="Text Box 131">
                <a:extLst>
                  <a:ext uri="{FF2B5EF4-FFF2-40B4-BE49-F238E27FC236}">
                    <a16:creationId xmlns:a16="http://schemas.microsoft.com/office/drawing/2014/main" id="{22CC3495-BEAA-4395-86C2-0B345ECE5AE4}"/>
                  </a:ext>
                </a:extLst>
              </p:cNvPr>
              <p:cNvSpPr txBox="1">
                <a:spLocks noChangeArrowheads="1"/>
              </p:cNvSpPr>
              <p:nvPr/>
            </p:nvSpPr>
            <p:spPr bwMode="auto">
              <a:xfrm>
                <a:off x="5088" y="1152"/>
                <a:ext cx="52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fontAlgn="base">
                  <a:spcBef>
                    <a:spcPct val="50000"/>
                  </a:spcBef>
                  <a:spcAft>
                    <a:spcPct val="0"/>
                  </a:spcAft>
                  <a:buClrTx/>
                </a:pPr>
                <a:r>
                  <a:rPr lang="en-US" altLang="en-US" sz="1050" b="1" kern="1200" dirty="0">
                    <a:solidFill>
                      <a:srgbClr val="FF0000"/>
                    </a:solidFill>
                    <a:latin typeface="Arial" panose="020B0604020202020204" pitchFamily="34" charset="0"/>
                    <a:ea typeface="+mn-ea"/>
                    <a:cs typeface="+mn-cs"/>
                  </a:rPr>
                  <a:t>300</a:t>
                </a:r>
              </a:p>
            </p:txBody>
          </p:sp>
          <p:sp>
            <p:nvSpPr>
              <p:cNvPr id="14468" name="Text Box 132">
                <a:extLst>
                  <a:ext uri="{FF2B5EF4-FFF2-40B4-BE49-F238E27FC236}">
                    <a16:creationId xmlns:a16="http://schemas.microsoft.com/office/drawing/2014/main" id="{2925887A-163D-46E1-AE9C-6DE7BB3E2721}"/>
                  </a:ext>
                </a:extLst>
              </p:cNvPr>
              <p:cNvSpPr txBox="1">
                <a:spLocks noChangeArrowheads="1"/>
              </p:cNvSpPr>
              <p:nvPr/>
            </p:nvSpPr>
            <p:spPr bwMode="auto">
              <a:xfrm>
                <a:off x="3456" y="1392"/>
                <a:ext cx="336"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050" b="1" kern="1200">
                    <a:solidFill>
                      <a:srgbClr val="FF0000"/>
                    </a:solidFill>
                    <a:latin typeface="Arial" panose="020B0604020202020204" pitchFamily="34" charset="0"/>
                    <a:ea typeface="+mn-ea"/>
                    <a:cs typeface="+mn-cs"/>
                  </a:rPr>
                  <a:t>400</a:t>
                </a:r>
              </a:p>
            </p:txBody>
          </p:sp>
          <p:sp>
            <p:nvSpPr>
              <p:cNvPr id="14469" name="Text Box 133">
                <a:extLst>
                  <a:ext uri="{FF2B5EF4-FFF2-40B4-BE49-F238E27FC236}">
                    <a16:creationId xmlns:a16="http://schemas.microsoft.com/office/drawing/2014/main" id="{CCB08095-2E28-4527-97C9-23C057303724}"/>
                  </a:ext>
                </a:extLst>
              </p:cNvPr>
              <p:cNvSpPr txBox="1">
                <a:spLocks noChangeArrowheads="1"/>
              </p:cNvSpPr>
              <p:nvPr/>
            </p:nvSpPr>
            <p:spPr bwMode="auto">
              <a:xfrm>
                <a:off x="3408" y="672"/>
                <a:ext cx="144"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050" b="1" kern="1200">
                    <a:solidFill>
                      <a:srgbClr val="FF0000"/>
                    </a:solidFill>
                    <a:latin typeface="Arial" panose="020B0604020202020204" pitchFamily="34" charset="0"/>
                    <a:ea typeface="+mn-ea"/>
                    <a:cs typeface="+mn-cs"/>
                  </a:rPr>
                  <a:t>0</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slide(fromTop)">
                                      <p:cBhvr>
                                        <p:cTn id="7" dur="500"/>
                                        <p:tgtEl>
                                          <p:spTgt spid="143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4471"/>
                                        </p:tgtEl>
                                        <p:attrNameLst>
                                          <p:attrName>style.visibility</p:attrName>
                                        </p:attrNameLst>
                                      </p:cBhvr>
                                      <p:to>
                                        <p:strVal val="visible"/>
                                      </p:to>
                                    </p:set>
                                    <p:animEffect transition="in" filter="dissolve">
                                      <p:cBhvr>
                                        <p:cTn id="12" dur="500"/>
                                        <p:tgtEl>
                                          <p:spTgt spid="144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nodeType="clickEffect">
                                  <p:stCondLst>
                                    <p:cond delay="0"/>
                                  </p:stCondLst>
                                  <p:childTnLst>
                                    <p:set>
                                      <p:cBhvr>
                                        <p:cTn id="16" dur="1" fill="hold">
                                          <p:stCondLst>
                                            <p:cond delay="0"/>
                                          </p:stCondLst>
                                        </p:cTn>
                                        <p:tgtEl>
                                          <p:spTgt spid="14475"/>
                                        </p:tgtEl>
                                        <p:attrNameLst>
                                          <p:attrName>style.visibility</p:attrName>
                                        </p:attrNameLst>
                                      </p:cBhvr>
                                      <p:to>
                                        <p:strVal val="visible"/>
                                      </p:to>
                                    </p:set>
                                    <p:animEffect transition="in" filter="slide(fromLeft)">
                                      <p:cBhvr>
                                        <p:cTn id="17" dur="500"/>
                                        <p:tgtEl>
                                          <p:spTgt spid="1447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4474"/>
                                        </p:tgtEl>
                                        <p:attrNameLst>
                                          <p:attrName>style.visibility</p:attrName>
                                        </p:attrNameLst>
                                      </p:cBhvr>
                                      <p:to>
                                        <p:strVal val="visible"/>
                                      </p:to>
                                    </p:set>
                                    <p:animEffect transition="in" filter="dissolve">
                                      <p:cBhvr>
                                        <p:cTn id="22" dur="500"/>
                                        <p:tgtEl>
                                          <p:spTgt spid="1447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1" fill="hold" nodeType="clickEffect">
                                  <p:stCondLst>
                                    <p:cond delay="0"/>
                                  </p:stCondLst>
                                  <p:childTnLst>
                                    <p:set>
                                      <p:cBhvr>
                                        <p:cTn id="26" dur="1" fill="hold">
                                          <p:stCondLst>
                                            <p:cond delay="0"/>
                                          </p:stCondLst>
                                        </p:cTn>
                                        <p:tgtEl>
                                          <p:spTgt spid="14477"/>
                                        </p:tgtEl>
                                        <p:attrNameLst>
                                          <p:attrName>style.visibility</p:attrName>
                                        </p:attrNameLst>
                                      </p:cBhvr>
                                      <p:to>
                                        <p:strVal val="visible"/>
                                      </p:to>
                                    </p:set>
                                    <p:animEffect transition="in" filter="slide(fromTop)">
                                      <p:cBhvr>
                                        <p:cTn id="27" dur="500"/>
                                        <p:tgtEl>
                                          <p:spTgt spid="1447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14449"/>
                                        </p:tgtEl>
                                        <p:attrNameLst>
                                          <p:attrName>style.visibility</p:attrName>
                                        </p:attrNameLst>
                                      </p:cBhvr>
                                      <p:to>
                                        <p:strVal val="visible"/>
                                      </p:to>
                                    </p:set>
                                    <p:animEffect transition="in" filter="slide(fromLeft)">
                                      <p:cBhvr>
                                        <p:cTn id="32" dur="500"/>
                                        <p:tgtEl>
                                          <p:spTgt spid="1444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1" fill="hold" nodeType="clickEffect">
                                  <p:stCondLst>
                                    <p:cond delay="0"/>
                                  </p:stCondLst>
                                  <p:childTnLst>
                                    <p:set>
                                      <p:cBhvr>
                                        <p:cTn id="36" dur="1" fill="hold">
                                          <p:stCondLst>
                                            <p:cond delay="0"/>
                                          </p:stCondLst>
                                        </p:cTn>
                                        <p:tgtEl>
                                          <p:spTgt spid="14442"/>
                                        </p:tgtEl>
                                        <p:attrNameLst>
                                          <p:attrName>style.visibility</p:attrName>
                                        </p:attrNameLst>
                                      </p:cBhvr>
                                      <p:to>
                                        <p:strVal val="visible"/>
                                      </p:to>
                                    </p:set>
                                    <p:animEffect transition="in" filter="slide(fromTop)">
                                      <p:cBhvr>
                                        <p:cTn id="37" dur="500"/>
                                        <p:tgtEl>
                                          <p:spTgt spid="14442"/>
                                        </p:tgtEl>
                                      </p:cBhvr>
                                    </p:animEffect>
                                  </p:childTnLst>
                                </p:cTn>
                              </p:par>
                            </p:childTnLst>
                          </p:cTn>
                        </p:par>
                        <p:par>
                          <p:cTn id="38" fill="hold" nodeType="afterGroup">
                            <p:stCondLst>
                              <p:cond delay="500"/>
                            </p:stCondLst>
                            <p:childTnLst>
                              <p:par>
                                <p:cTn id="39" presetID="12" presetClass="entr" presetSubtype="8" fill="hold" nodeType="afterEffect">
                                  <p:stCondLst>
                                    <p:cond delay="0"/>
                                  </p:stCondLst>
                                  <p:childTnLst>
                                    <p:set>
                                      <p:cBhvr>
                                        <p:cTn id="40" dur="1" fill="hold">
                                          <p:stCondLst>
                                            <p:cond delay="0"/>
                                          </p:stCondLst>
                                        </p:cTn>
                                        <p:tgtEl>
                                          <p:spTgt spid="14478"/>
                                        </p:tgtEl>
                                        <p:attrNameLst>
                                          <p:attrName>style.visibility</p:attrName>
                                        </p:attrNameLst>
                                      </p:cBhvr>
                                      <p:to>
                                        <p:strVal val="visible"/>
                                      </p:to>
                                    </p:set>
                                    <p:animEffect transition="in" filter="slide(fromLeft)">
                                      <p:cBhvr>
                                        <p:cTn id="41" dur="500"/>
                                        <p:tgtEl>
                                          <p:spTgt spid="14478"/>
                                        </p:tgtEl>
                                      </p:cBhvr>
                                    </p:animEffect>
                                  </p:childTnLst>
                                </p:cTn>
                              </p:par>
                            </p:childTnLst>
                          </p:cTn>
                        </p:par>
                        <p:par>
                          <p:cTn id="42" fill="hold" nodeType="afterGroup">
                            <p:stCondLst>
                              <p:cond delay="1000"/>
                            </p:stCondLst>
                            <p:childTnLst>
                              <p:par>
                                <p:cTn id="43" presetID="12" presetClass="entr" presetSubtype="8" fill="hold" nodeType="afterEffect">
                                  <p:stCondLst>
                                    <p:cond delay="0"/>
                                  </p:stCondLst>
                                  <p:childTnLst>
                                    <p:set>
                                      <p:cBhvr>
                                        <p:cTn id="44" dur="1" fill="hold">
                                          <p:stCondLst>
                                            <p:cond delay="0"/>
                                          </p:stCondLst>
                                        </p:cTn>
                                        <p:tgtEl>
                                          <p:spTgt spid="14441"/>
                                        </p:tgtEl>
                                        <p:attrNameLst>
                                          <p:attrName>style.visibility</p:attrName>
                                        </p:attrNameLst>
                                      </p:cBhvr>
                                      <p:to>
                                        <p:strVal val="visible"/>
                                      </p:to>
                                    </p:set>
                                    <p:animEffect transition="in" filter="slide(fromLeft)">
                                      <p:cBhvr>
                                        <p:cTn id="45" dur="500"/>
                                        <p:tgtEl>
                                          <p:spTgt spid="14441"/>
                                        </p:tgtEl>
                                      </p:cBhvr>
                                    </p:animEffect>
                                  </p:childTnLst>
                                </p:cTn>
                              </p:par>
                            </p:childTnLst>
                          </p:cTn>
                        </p:par>
                        <p:par>
                          <p:cTn id="46" fill="hold" nodeType="afterGroup">
                            <p:stCondLst>
                              <p:cond delay="1500"/>
                            </p:stCondLst>
                            <p:childTnLst>
                              <p:par>
                                <p:cTn id="47" presetID="12" presetClass="entr" presetSubtype="2" fill="hold" nodeType="afterEffect">
                                  <p:stCondLst>
                                    <p:cond delay="0"/>
                                  </p:stCondLst>
                                  <p:childTnLst>
                                    <p:set>
                                      <p:cBhvr>
                                        <p:cTn id="48" dur="1" fill="hold">
                                          <p:stCondLst>
                                            <p:cond delay="0"/>
                                          </p:stCondLst>
                                        </p:cTn>
                                        <p:tgtEl>
                                          <p:spTgt spid="14438"/>
                                        </p:tgtEl>
                                        <p:attrNameLst>
                                          <p:attrName>style.visibility</p:attrName>
                                        </p:attrNameLst>
                                      </p:cBhvr>
                                      <p:to>
                                        <p:strVal val="visible"/>
                                      </p:to>
                                    </p:set>
                                    <p:animEffect transition="in" filter="slide(fromRight)">
                                      <p:cBhvr>
                                        <p:cTn id="49" dur="500"/>
                                        <p:tgtEl>
                                          <p:spTgt spid="14438"/>
                                        </p:tgtEl>
                                      </p:cBhvr>
                                    </p:animEffect>
                                  </p:childTnLst>
                                </p:cTn>
                              </p:par>
                            </p:childTnLst>
                          </p:cTn>
                        </p:par>
                        <p:par>
                          <p:cTn id="50" fill="hold" nodeType="afterGroup">
                            <p:stCondLst>
                              <p:cond delay="2000"/>
                            </p:stCondLst>
                            <p:childTnLst>
                              <p:par>
                                <p:cTn id="51" presetID="12" presetClass="entr" presetSubtype="8" fill="hold" nodeType="afterEffect">
                                  <p:stCondLst>
                                    <p:cond delay="0"/>
                                  </p:stCondLst>
                                  <p:childTnLst>
                                    <p:set>
                                      <p:cBhvr>
                                        <p:cTn id="52" dur="1" fill="hold">
                                          <p:stCondLst>
                                            <p:cond delay="0"/>
                                          </p:stCondLst>
                                        </p:cTn>
                                        <p:tgtEl>
                                          <p:spTgt spid="14440"/>
                                        </p:tgtEl>
                                        <p:attrNameLst>
                                          <p:attrName>style.visibility</p:attrName>
                                        </p:attrNameLst>
                                      </p:cBhvr>
                                      <p:to>
                                        <p:strVal val="visible"/>
                                      </p:to>
                                    </p:set>
                                    <p:animEffect transition="in" filter="slide(fromLeft)">
                                      <p:cBhvr>
                                        <p:cTn id="53" dur="500"/>
                                        <p:tgtEl>
                                          <p:spTgt spid="14440"/>
                                        </p:tgtEl>
                                      </p:cBhvr>
                                    </p:animEffect>
                                  </p:childTnLst>
                                </p:cTn>
                              </p:par>
                            </p:childTnLst>
                          </p:cTn>
                        </p:par>
                        <p:par>
                          <p:cTn id="54" fill="hold" nodeType="afterGroup">
                            <p:stCondLst>
                              <p:cond delay="2500"/>
                            </p:stCondLst>
                            <p:childTnLst>
                              <p:par>
                                <p:cTn id="55" presetID="12" presetClass="entr" presetSubtype="2" fill="hold" nodeType="afterEffect">
                                  <p:stCondLst>
                                    <p:cond delay="0"/>
                                  </p:stCondLst>
                                  <p:childTnLst>
                                    <p:set>
                                      <p:cBhvr>
                                        <p:cTn id="56" dur="1" fill="hold">
                                          <p:stCondLst>
                                            <p:cond delay="0"/>
                                          </p:stCondLst>
                                        </p:cTn>
                                        <p:tgtEl>
                                          <p:spTgt spid="14439"/>
                                        </p:tgtEl>
                                        <p:attrNameLst>
                                          <p:attrName>style.visibility</p:attrName>
                                        </p:attrNameLst>
                                      </p:cBhvr>
                                      <p:to>
                                        <p:strVal val="visible"/>
                                      </p:to>
                                    </p:set>
                                    <p:animEffect transition="in" filter="slide(fromRight)">
                                      <p:cBhvr>
                                        <p:cTn id="57" dur="500"/>
                                        <p:tgtEl>
                                          <p:spTgt spid="14439"/>
                                        </p:tgtEl>
                                      </p:cBhvr>
                                    </p:animEffect>
                                  </p:childTnLst>
                                </p:cTn>
                              </p:par>
                            </p:childTnLst>
                          </p:cTn>
                        </p:par>
                        <p:par>
                          <p:cTn id="58" fill="hold" nodeType="afterGroup">
                            <p:stCondLst>
                              <p:cond delay="3000"/>
                            </p:stCondLst>
                            <p:childTnLst>
                              <p:par>
                                <p:cTn id="59" presetID="12" presetClass="entr" presetSubtype="2" fill="hold" nodeType="afterEffect">
                                  <p:stCondLst>
                                    <p:cond delay="0"/>
                                  </p:stCondLst>
                                  <p:childTnLst>
                                    <p:set>
                                      <p:cBhvr>
                                        <p:cTn id="60" dur="1" fill="hold">
                                          <p:stCondLst>
                                            <p:cond delay="0"/>
                                          </p:stCondLst>
                                        </p:cTn>
                                        <p:tgtEl>
                                          <p:spTgt spid="14446"/>
                                        </p:tgtEl>
                                        <p:attrNameLst>
                                          <p:attrName>style.visibility</p:attrName>
                                        </p:attrNameLst>
                                      </p:cBhvr>
                                      <p:to>
                                        <p:strVal val="visible"/>
                                      </p:to>
                                    </p:set>
                                    <p:animEffect transition="in" filter="slide(fromRight)">
                                      <p:cBhvr>
                                        <p:cTn id="61" dur="500"/>
                                        <p:tgtEl>
                                          <p:spTgt spid="1444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2" presetClass="entr" presetSubtype="4" fill="hold" grpId="0" nodeType="clickEffect">
                                  <p:stCondLst>
                                    <p:cond delay="0"/>
                                  </p:stCondLst>
                                  <p:childTnLst>
                                    <p:set>
                                      <p:cBhvr>
                                        <p:cTn id="65" dur="1" fill="hold">
                                          <p:stCondLst>
                                            <p:cond delay="0"/>
                                          </p:stCondLst>
                                        </p:cTn>
                                        <p:tgtEl>
                                          <p:spTgt spid="14451"/>
                                        </p:tgtEl>
                                        <p:attrNameLst>
                                          <p:attrName>style.visibility</p:attrName>
                                        </p:attrNameLst>
                                      </p:cBhvr>
                                      <p:to>
                                        <p:strVal val="visible"/>
                                      </p:to>
                                    </p:set>
                                    <p:animEffect transition="in" filter="slide(fromBottom)">
                                      <p:cBhvr>
                                        <p:cTn id="66" dur="5000"/>
                                        <p:tgtEl>
                                          <p:spTgt spid="14451"/>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14463"/>
                                        </p:tgtEl>
                                        <p:attrNameLst>
                                          <p:attrName>style.visibility</p:attrName>
                                        </p:attrNameLst>
                                      </p:cBhvr>
                                      <p:to>
                                        <p:strVal val="visible"/>
                                      </p:to>
                                    </p:set>
                                    <p:anim calcmode="lin" valueType="num">
                                      <p:cBhvr>
                                        <p:cTn id="71" dur="500" fill="hold"/>
                                        <p:tgtEl>
                                          <p:spTgt spid="14463"/>
                                        </p:tgtEl>
                                        <p:attrNameLst>
                                          <p:attrName>ppt_w</p:attrName>
                                        </p:attrNameLst>
                                      </p:cBhvr>
                                      <p:tavLst>
                                        <p:tav tm="0">
                                          <p:val>
                                            <p:fltVal val="0"/>
                                          </p:val>
                                        </p:tav>
                                        <p:tav tm="100000">
                                          <p:val>
                                            <p:strVal val="#ppt_w"/>
                                          </p:val>
                                        </p:tav>
                                      </p:tavLst>
                                    </p:anim>
                                    <p:anim calcmode="lin" valueType="num">
                                      <p:cBhvr>
                                        <p:cTn id="72" dur="500" fill="hold"/>
                                        <p:tgtEl>
                                          <p:spTgt spid="14463"/>
                                        </p:tgtEl>
                                        <p:attrNameLst>
                                          <p:attrName>ppt_h</p:attrName>
                                        </p:attrNameLst>
                                      </p:cBhvr>
                                      <p:tavLst>
                                        <p:tav tm="0">
                                          <p:val>
                                            <p:fltVal val="0"/>
                                          </p:val>
                                        </p:tav>
                                        <p:tav tm="100000">
                                          <p:val>
                                            <p:strVal val="#ppt_h"/>
                                          </p:val>
                                        </p:tav>
                                      </p:tavLst>
                                    </p:anim>
                                    <p:animEffect transition="in" filter="fade">
                                      <p:cBhvr>
                                        <p:cTn id="73" dur="500"/>
                                        <p:tgtEl>
                                          <p:spTgt spid="14463"/>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4" presetClass="entr" presetSubtype="32" fill="hold" nodeType="clickEffect">
                                  <p:stCondLst>
                                    <p:cond delay="0"/>
                                  </p:stCondLst>
                                  <p:childTnLst>
                                    <p:set>
                                      <p:cBhvr>
                                        <p:cTn id="77" dur="1" fill="hold">
                                          <p:stCondLst>
                                            <p:cond delay="0"/>
                                          </p:stCondLst>
                                        </p:cTn>
                                        <p:tgtEl>
                                          <p:spTgt spid="14462"/>
                                        </p:tgtEl>
                                        <p:attrNameLst>
                                          <p:attrName>style.visibility</p:attrName>
                                        </p:attrNameLst>
                                      </p:cBhvr>
                                      <p:to>
                                        <p:strVal val="visible"/>
                                      </p:to>
                                    </p:set>
                                    <p:animEffect transition="in" filter="box(out)">
                                      <p:cBhvr>
                                        <p:cTn id="78" dur="500"/>
                                        <p:tgtEl>
                                          <p:spTgt spid="14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449" grpId="0"/>
      <p:bldP spid="14451" grpId="0"/>
      <p:bldP spid="1446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76;p16">
            <a:extLst>
              <a:ext uri="{FF2B5EF4-FFF2-40B4-BE49-F238E27FC236}">
                <a16:creationId xmlns:a16="http://schemas.microsoft.com/office/drawing/2014/main" id="{4AF509EF-BFCE-4B43-AC71-AD902719B3CF}"/>
              </a:ext>
            </a:extLst>
          </p:cNvPr>
          <p:cNvPicPr preferRelativeResize="0"/>
          <p:nvPr/>
        </p:nvPicPr>
        <p:blipFill rotWithShape="1">
          <a:blip r:embed="rId2">
            <a:alphaModFix/>
          </a:blip>
          <a:srcRect/>
          <a:stretch/>
        </p:blipFill>
        <p:spPr>
          <a:xfrm>
            <a:off x="8218350" y="4217850"/>
            <a:ext cx="925650" cy="925650"/>
          </a:xfrm>
          <a:prstGeom prst="rect">
            <a:avLst/>
          </a:prstGeom>
          <a:noFill/>
          <a:ln>
            <a:noFill/>
          </a:ln>
        </p:spPr>
      </p:pic>
      <p:sp>
        <p:nvSpPr>
          <p:cNvPr id="27" name="Rectangle 4">
            <a:extLst>
              <a:ext uri="{FF2B5EF4-FFF2-40B4-BE49-F238E27FC236}">
                <a16:creationId xmlns:a16="http://schemas.microsoft.com/office/drawing/2014/main" id="{C79CC0FE-7364-4D32-B7F5-03F589773663}"/>
              </a:ext>
            </a:extLst>
          </p:cNvPr>
          <p:cNvSpPr>
            <a:spLocks noChangeArrowheads="1"/>
          </p:cNvSpPr>
          <p:nvPr/>
        </p:nvSpPr>
        <p:spPr bwMode="auto">
          <a:xfrm>
            <a:off x="76201" y="77637"/>
            <a:ext cx="89708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0"/>
              </a:spcBef>
              <a:spcAft>
                <a:spcPts val="600"/>
              </a:spcAft>
              <a:buFontTx/>
              <a:buNone/>
            </a:pPr>
            <a:r>
              <a:rPr lang="en-US" altLang="en-US" sz="2000" b="1" dirty="0">
                <a:solidFill>
                  <a:srgbClr val="FF0000"/>
                </a:solidFill>
              </a:rPr>
              <a:t>The expression for potential drop per unit length :</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5E64080-48E8-4F11-B829-D2E76A052282}"/>
                  </a:ext>
                </a:extLst>
              </p:cNvPr>
              <p:cNvSpPr txBox="1"/>
              <p:nvPr/>
            </p:nvSpPr>
            <p:spPr>
              <a:xfrm>
                <a:off x="-1" y="477747"/>
                <a:ext cx="9047019" cy="523220"/>
              </a:xfrm>
              <a:prstGeom prst="rect">
                <a:avLst/>
              </a:prstGeom>
              <a:noFill/>
            </p:spPr>
            <p:txBody>
              <a:bodyPr wrap="square">
                <a:spAutoFit/>
              </a:bodyPr>
              <a:lstStyle/>
              <a:p>
                <a:r>
                  <a:rPr lang="en-IN" sz="1400" dirty="0">
                    <a:effectLst/>
                    <a:latin typeface="Cambria" panose="02040503050406030204" pitchFamily="18" charset="0"/>
                    <a:ea typeface="Times New Roman" panose="02020603050405020304" pitchFamily="18" charset="0"/>
                    <a:cs typeface="Times New Roman" panose="02020603050405020304" pitchFamily="18" charset="0"/>
                  </a:rPr>
                  <a:t>It contains a long wire AB of length (</a:t>
                </a:r>
                <a14:m>
                  <m:oMath xmlns:m="http://schemas.openxmlformats.org/officeDocument/2006/math">
                    <m:sSub>
                      <m:sSubPr>
                        <m:ctrlPr>
                          <a:rPr lang="en-IN" sz="1400" i="1">
                            <a:effectLst/>
                            <a:latin typeface="Cambria Math" panose="02040503050406030204" pitchFamily="18" charset="0"/>
                          </a:rPr>
                        </m:ctrlPr>
                      </m:sSubPr>
                      <m:e>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0</m:t>
                        </m:r>
                      </m:sub>
                    </m:sSub>
                  </m:oMath>
                </a14:m>
                <a:r>
                  <a:rPr lang="en-IN" sz="1400" dirty="0">
                    <a:effectLst/>
                    <a:latin typeface="Cambria" panose="02040503050406030204" pitchFamily="18" charset="0"/>
                    <a:ea typeface="Times New Roman" panose="02020603050405020304" pitchFamily="18" charset="0"/>
                    <a:cs typeface="Times New Roman" panose="02020603050405020304" pitchFamily="18" charset="0"/>
                  </a:rPr>
                  <a:t>) and uniform cross-section of area A connected across a cell called as driver cell of emf </a:t>
                </a:r>
                <a14:m>
                  <m:oMath xmlns:m="http://schemas.openxmlformats.org/officeDocument/2006/math">
                    <m:d>
                      <m:dPr>
                        <m:ctrlPr>
                          <a:rPr lang="en-IN" sz="1400" i="1">
                            <a:effectLst/>
                            <a:latin typeface="Cambria Math" panose="02040503050406030204" pitchFamily="18" charset="0"/>
                          </a:rPr>
                        </m:ctrlPr>
                      </m:dPr>
                      <m:e>
                        <m:sSub>
                          <m:sSubPr>
                            <m:ctrlPr>
                              <a:rPr lang="en-IN" sz="1400" i="1">
                                <a:effectLst/>
                                <a:latin typeface="Cambria Math" panose="02040503050406030204" pitchFamily="18" charset="0"/>
                              </a:rPr>
                            </m:ctrlPr>
                          </m:sSubPr>
                          <m:e>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𝜉</m:t>
                            </m:r>
                          </m:e>
                          <m:sub>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0</m:t>
                            </m:r>
                          </m:sub>
                        </m:sSub>
                      </m:e>
                    </m:d>
                  </m:oMath>
                </a14:m>
                <a:r>
                  <a:rPr lang="en-IN" sz="1400" dirty="0">
                    <a:effectLst/>
                    <a:latin typeface="Cambria" panose="02040503050406030204" pitchFamily="18" charset="0"/>
                    <a:ea typeface="Times New Roman" panose="02020603050405020304" pitchFamily="18" charset="0"/>
                    <a:cs typeface="Times New Roman" panose="02020603050405020304" pitchFamily="18" charset="0"/>
                  </a:rPr>
                  <a:t>and a variable resistor of resistance R</a:t>
                </a:r>
                <a:endParaRPr lang="en-IN" dirty="0"/>
              </a:p>
            </p:txBody>
          </p:sp>
        </mc:Choice>
        <mc:Fallback xmlns="">
          <p:sp>
            <p:nvSpPr>
              <p:cNvPr id="5" name="TextBox 4">
                <a:extLst>
                  <a:ext uri="{FF2B5EF4-FFF2-40B4-BE49-F238E27FC236}">
                    <a16:creationId xmlns:a16="http://schemas.microsoft.com/office/drawing/2014/main" id="{15E64080-48E8-4F11-B829-D2E76A052282}"/>
                  </a:ext>
                </a:extLst>
              </p:cNvPr>
              <p:cNvSpPr txBox="1">
                <a:spLocks noRot="1" noChangeAspect="1" noMove="1" noResize="1" noEditPoints="1" noAdjustHandles="1" noChangeArrowheads="1" noChangeShapeType="1" noTextEdit="1"/>
              </p:cNvSpPr>
              <p:nvPr/>
            </p:nvSpPr>
            <p:spPr>
              <a:xfrm>
                <a:off x="-1" y="477747"/>
                <a:ext cx="9047019" cy="523220"/>
              </a:xfrm>
              <a:prstGeom prst="rect">
                <a:avLst/>
              </a:prstGeom>
              <a:blipFill>
                <a:blip r:embed="rId3"/>
                <a:stretch>
                  <a:fillRect l="-202" t="-2326" b="-10465"/>
                </a:stretch>
              </a:blipFill>
            </p:spPr>
            <p:txBody>
              <a:bodyPr/>
              <a:lstStyle/>
              <a:p>
                <a:r>
                  <a:rPr lang="en-IN">
                    <a:noFill/>
                  </a:rPr>
                  <a:t> </a:t>
                </a:r>
              </a:p>
            </p:txBody>
          </p:sp>
        </mc:Fallback>
      </mc:AlternateContent>
      <p:sp>
        <p:nvSpPr>
          <p:cNvPr id="7" name="TextBox 6">
            <a:extLst>
              <a:ext uri="{FF2B5EF4-FFF2-40B4-BE49-F238E27FC236}">
                <a16:creationId xmlns:a16="http://schemas.microsoft.com/office/drawing/2014/main" id="{8E1297E5-4A7E-4709-B110-E1EA65020503}"/>
              </a:ext>
            </a:extLst>
          </p:cNvPr>
          <p:cNvSpPr txBox="1"/>
          <p:nvPr/>
        </p:nvSpPr>
        <p:spPr>
          <a:xfrm>
            <a:off x="-1" y="1093300"/>
            <a:ext cx="4582390" cy="307777"/>
          </a:xfrm>
          <a:prstGeom prst="rect">
            <a:avLst/>
          </a:prstGeom>
          <a:noFill/>
        </p:spPr>
        <p:txBody>
          <a:bodyPr wrap="square">
            <a:spAutoFit/>
          </a:bodyPr>
          <a:lstStyle/>
          <a:p>
            <a:r>
              <a:rPr lang="en-IN" sz="1400" dirty="0">
                <a:effectLst/>
                <a:latin typeface="Cambria" panose="02040503050406030204" pitchFamily="18" charset="0"/>
                <a:ea typeface="Times New Roman" panose="02020603050405020304" pitchFamily="18" charset="0"/>
                <a:cs typeface="Times New Roman" panose="02020603050405020304" pitchFamily="18" charset="0"/>
              </a:rPr>
              <a:t>So the resistance of potentiometer wire is </a:t>
            </a:r>
            <a:endParaRPr lang="en-IN"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87D265C-3E3E-4D00-9431-5665FE5AF9D9}"/>
                  </a:ext>
                </a:extLst>
              </p:cNvPr>
              <p:cNvSpPr txBox="1"/>
              <p:nvPr/>
            </p:nvSpPr>
            <p:spPr>
              <a:xfrm>
                <a:off x="441615" y="1484003"/>
                <a:ext cx="1255568" cy="401457"/>
              </a:xfrm>
              <a:prstGeom prst="rect">
                <a:avLst/>
              </a:prstGeom>
              <a:noFill/>
            </p:spPr>
            <p:txBody>
              <a:bodyPr wrap="square">
                <a:spAutoFit/>
              </a:bodyPr>
              <a:lstStyle/>
              <a:p>
                <a14:m>
                  <m:oMath xmlns:m="http://schemas.openxmlformats.org/officeDocument/2006/math">
                    <m:sSub>
                      <m:sSubPr>
                        <m:ctrlPr>
                          <a:rPr lang="en-IN" sz="1400" i="1" smtClean="0">
                            <a:effectLst/>
                            <a:latin typeface="Cambria Math" panose="02040503050406030204" pitchFamily="18" charset="0"/>
                          </a:rPr>
                        </m:ctrlPr>
                      </m:sSubPr>
                      <m:e>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𝜌</m:t>
                    </m:r>
                    <m:f>
                      <m:fPr>
                        <m:ctrlPr>
                          <a:rPr lang="en-IN" sz="1400" i="1">
                            <a:effectLst/>
                            <a:latin typeface="Cambria Math" panose="02040503050406030204" pitchFamily="18" charset="0"/>
                          </a:rPr>
                        </m:ctrlPr>
                      </m:fPr>
                      <m:num>
                        <m:sSub>
                          <m:sSubPr>
                            <m:ctrlPr>
                              <a:rPr lang="en-IN" sz="1400" i="1">
                                <a:effectLst/>
                                <a:latin typeface="Cambria Math" panose="02040503050406030204" pitchFamily="18" charset="0"/>
                              </a:rPr>
                            </m:ctrlPr>
                          </m:sSubPr>
                          <m:e>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0</m:t>
                            </m:r>
                          </m:sub>
                        </m:sSub>
                      </m:num>
                      <m:den>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𝐴</m:t>
                        </m:r>
                      </m:den>
                    </m:f>
                  </m:oMath>
                </a14:m>
                <a:r>
                  <a:rPr lang="en-IN" sz="14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en-IN" dirty="0"/>
              </a:p>
            </p:txBody>
          </p:sp>
        </mc:Choice>
        <mc:Fallback xmlns="">
          <p:sp>
            <p:nvSpPr>
              <p:cNvPr id="9" name="TextBox 8">
                <a:extLst>
                  <a:ext uri="{FF2B5EF4-FFF2-40B4-BE49-F238E27FC236}">
                    <a16:creationId xmlns:a16="http://schemas.microsoft.com/office/drawing/2014/main" id="{287D265C-3E3E-4D00-9431-5665FE5AF9D9}"/>
                  </a:ext>
                </a:extLst>
              </p:cNvPr>
              <p:cNvSpPr txBox="1">
                <a:spLocks noRot="1" noChangeAspect="1" noMove="1" noResize="1" noEditPoints="1" noAdjustHandles="1" noChangeArrowheads="1" noChangeShapeType="1" noTextEdit="1"/>
              </p:cNvSpPr>
              <p:nvPr/>
            </p:nvSpPr>
            <p:spPr>
              <a:xfrm>
                <a:off x="441615" y="1484003"/>
                <a:ext cx="1255568" cy="401457"/>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615C541-D3C0-45F2-B861-689B2217BC62}"/>
                  </a:ext>
                </a:extLst>
              </p:cNvPr>
              <p:cNvSpPr txBox="1"/>
              <p:nvPr/>
            </p:nvSpPr>
            <p:spPr>
              <a:xfrm>
                <a:off x="76201" y="1778045"/>
                <a:ext cx="4582390" cy="380682"/>
              </a:xfrm>
              <a:prstGeom prst="rect">
                <a:avLst/>
              </a:prstGeom>
              <a:noFill/>
            </p:spPr>
            <p:txBody>
              <a:bodyPr wrap="square">
                <a:spAutoFit/>
              </a:bodyPr>
              <a:lstStyle/>
              <a:p>
                <a:pPr algn="just">
                  <a:lnSpc>
                    <a:spcPct val="150000"/>
                  </a:lnSpc>
                  <a:spcAft>
                    <a:spcPts val="1000"/>
                  </a:spcAft>
                  <a:tabLst>
                    <a:tab pos="179705" algn="l"/>
                  </a:tabLst>
                </a:pPr>
                <a:r>
                  <a:rPr lang="en-IN" sz="1400" dirty="0">
                    <a:effectLst/>
                    <a:latin typeface="Cambria" panose="02040503050406030204" pitchFamily="18" charset="0"/>
                    <a:ea typeface="Times New Roman" panose="02020603050405020304" pitchFamily="18" charset="0"/>
                    <a:cs typeface="Times New Roman" panose="02020603050405020304" pitchFamily="18" charset="0"/>
                  </a:rPr>
                  <a:t>Where </a:t>
                </a:r>
                <a14:m>
                  <m:oMath xmlns:m="http://schemas.openxmlformats.org/officeDocument/2006/math">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𝜌</m:t>
                    </m:r>
                  </m:oMath>
                </a14:m>
                <a:r>
                  <a:rPr lang="en-IN" sz="1400" dirty="0">
                    <a:effectLst/>
                    <a:latin typeface="Cambria" panose="02040503050406030204" pitchFamily="18" charset="0"/>
                    <a:ea typeface="Times New Roman" panose="02020603050405020304" pitchFamily="18" charset="0"/>
                    <a:cs typeface="Times New Roman" panose="02020603050405020304" pitchFamily="18" charset="0"/>
                  </a:rPr>
                  <a:t> = resistivity of potentiometer wire </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5615C541-D3C0-45F2-B861-689B2217BC62}"/>
                  </a:ext>
                </a:extLst>
              </p:cNvPr>
              <p:cNvSpPr txBox="1">
                <a:spLocks noRot="1" noChangeAspect="1" noMove="1" noResize="1" noEditPoints="1" noAdjustHandles="1" noChangeArrowheads="1" noChangeShapeType="1" noTextEdit="1"/>
              </p:cNvSpPr>
              <p:nvPr/>
            </p:nvSpPr>
            <p:spPr>
              <a:xfrm>
                <a:off x="76201" y="1778045"/>
                <a:ext cx="4582390" cy="380682"/>
              </a:xfrm>
              <a:prstGeom prst="rect">
                <a:avLst/>
              </a:prstGeom>
              <a:blipFill>
                <a:blip r:embed="rId5"/>
                <a:stretch>
                  <a:fillRect l="-399" b="-1290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F3537CB-1C67-487E-A0C3-C25EF319E844}"/>
                  </a:ext>
                </a:extLst>
              </p:cNvPr>
              <p:cNvSpPr txBox="1"/>
              <p:nvPr/>
            </p:nvSpPr>
            <p:spPr>
              <a:xfrm>
                <a:off x="213014" y="2097018"/>
                <a:ext cx="4582390" cy="1249125"/>
              </a:xfrm>
              <a:prstGeom prst="rect">
                <a:avLst/>
              </a:prstGeom>
              <a:noFill/>
            </p:spPr>
            <p:txBody>
              <a:bodyPr wrap="square">
                <a:spAutoFit/>
              </a:bodyPr>
              <a:lstStyle/>
              <a:p>
                <a:pPr algn="just">
                  <a:lnSpc>
                    <a:spcPct val="150000"/>
                  </a:lnSpc>
                  <a:spcAft>
                    <a:spcPts val="1000"/>
                  </a:spcAft>
                  <a:tabLst>
                    <a:tab pos="179705" algn="l"/>
                  </a:tabLst>
                </a:pPr>
                <a:r>
                  <a:rPr lang="en-IN" sz="1400" dirty="0">
                    <a:effectLst/>
                    <a:latin typeface="Cambria" panose="02040503050406030204" pitchFamily="18" charset="0"/>
                    <a:ea typeface="Times New Roman" panose="02020603050405020304" pitchFamily="18" charset="0"/>
                    <a:cs typeface="Times New Roman" panose="02020603050405020304" pitchFamily="18" charset="0"/>
                  </a:rPr>
                  <a:t>Current in the driver circuit is 	</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000"/>
                  </a:spcAft>
                  <a:tabLst>
                    <a:tab pos="179705" algn="l"/>
                  </a:tabLst>
                </a:pPr>
                <a14:m>
                  <m:oMath xmlns:m="http://schemas.openxmlformats.org/officeDocument/2006/math">
                    <m:sSub>
                      <m:sSubPr>
                        <m:ctrlPr>
                          <a:rPr lang="en-IN"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𝐼</m:t>
                        </m:r>
                      </m:e>
                      <m:sub>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IN"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IN"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𝜉</m:t>
                            </m:r>
                          </m:e>
                          <m:sub>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0</m:t>
                            </m:r>
                          </m:sub>
                        </m:sSub>
                      </m:num>
                      <m:den>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𝑅</m:t>
                        </m:r>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IN"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0</m:t>
                            </m:r>
                          </m:sub>
                        </m:sSub>
                      </m:den>
                    </m:f>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IN"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IN"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𝜉</m:t>
                            </m:r>
                          </m:e>
                          <m:sub>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0</m:t>
                            </m:r>
                          </m:sub>
                        </m:sSub>
                      </m:num>
                      <m:den>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𝑅</m:t>
                        </m:r>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IN"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𝜌</m:t>
                            </m:r>
                            <m:sSub>
                              <m:sSubPr>
                                <m:ctrlPr>
                                  <a:rPr lang="en-IN"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0</m:t>
                                </m:r>
                              </m:sub>
                            </m:sSub>
                          </m:num>
                          <m:den>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𝐴</m:t>
                            </m:r>
                          </m:den>
                        </m:f>
                      </m:den>
                    </m:f>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IN"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𝐴</m:t>
                        </m:r>
                        <m:sSub>
                          <m:sSubPr>
                            <m:ctrlPr>
                              <a:rPr lang="en-IN"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𝜉</m:t>
                            </m:r>
                          </m:e>
                          <m:sub>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0</m:t>
                            </m:r>
                          </m:sub>
                        </m:sSub>
                      </m:num>
                      <m:den>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𝐴𝑅</m:t>
                        </m:r>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𝜌</m:t>
                        </m:r>
                        <m:sSub>
                          <m:sSubPr>
                            <m:ctrlPr>
                              <a:rPr lang="en-IN"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0</m:t>
                            </m:r>
                          </m:sub>
                        </m:sSub>
                      </m:den>
                    </m:f>
                  </m:oMath>
                </a14:m>
                <a:r>
                  <a:rPr lang="en-IN" sz="1400" dirty="0">
                    <a:effectLst/>
                    <a:latin typeface="Cambria" panose="02040503050406030204" pitchFamily="18" charset="0"/>
                    <a:ea typeface="Times New Roman" panose="02020603050405020304" pitchFamily="18" charset="0"/>
                    <a:cs typeface="Times New Roman" panose="02020603050405020304" pitchFamily="18" charset="0"/>
                  </a:rPr>
                  <a:t> ........(ii)</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1F3537CB-1C67-487E-A0C3-C25EF319E844}"/>
                  </a:ext>
                </a:extLst>
              </p:cNvPr>
              <p:cNvSpPr txBox="1">
                <a:spLocks noRot="1" noChangeAspect="1" noMove="1" noResize="1" noEditPoints="1" noAdjustHandles="1" noChangeArrowheads="1" noChangeShapeType="1" noTextEdit="1"/>
              </p:cNvSpPr>
              <p:nvPr/>
            </p:nvSpPr>
            <p:spPr>
              <a:xfrm>
                <a:off x="213014" y="2097018"/>
                <a:ext cx="4582390" cy="1249125"/>
              </a:xfrm>
              <a:prstGeom prst="rect">
                <a:avLst/>
              </a:prstGeom>
              <a:blipFill>
                <a:blip r:embed="rId6"/>
                <a:stretch>
                  <a:fillRect l="-39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B0B275D-8FA6-435A-B049-CA5E8204F033}"/>
                  </a:ext>
                </a:extLst>
              </p:cNvPr>
              <p:cNvSpPr txBox="1"/>
              <p:nvPr/>
            </p:nvSpPr>
            <p:spPr>
              <a:xfrm>
                <a:off x="157596" y="3403506"/>
                <a:ext cx="4582390" cy="523220"/>
              </a:xfrm>
              <a:prstGeom prst="rect">
                <a:avLst/>
              </a:prstGeom>
              <a:noFill/>
            </p:spPr>
            <p:txBody>
              <a:bodyPr wrap="square">
                <a:spAutoFit/>
              </a:bodyPr>
              <a:lstStyle/>
              <a:p>
                <a:r>
                  <a:rPr lang="en-IN" sz="1400" dirty="0">
                    <a:effectLst/>
                    <a:latin typeface="Cambria" panose="02040503050406030204" pitchFamily="18" charset="0"/>
                    <a:ea typeface="Times New Roman" panose="02020603050405020304" pitchFamily="18" charset="0"/>
                    <a:cs typeface="Times New Roman" panose="02020603050405020304" pitchFamily="18" charset="0"/>
                  </a:rPr>
                  <a:t>The potential difference across potentiometer wire is </a:t>
                </a:r>
                <a14:m>
                  <m:oMath xmlns:m="http://schemas.openxmlformats.org/officeDocument/2006/math">
                    <m:sSub>
                      <m:sSubPr>
                        <m:ctrlPr>
                          <a:rPr lang="en-IN" sz="1400" i="1">
                            <a:effectLst/>
                            <a:latin typeface="Cambria Math" panose="02040503050406030204" pitchFamily="18" charset="0"/>
                          </a:rPr>
                        </m:ctrlPr>
                      </m:sSubPr>
                      <m:e>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IN" sz="1400" i="1">
                            <a:effectLst/>
                            <a:latin typeface="Cambria Math" panose="02040503050406030204" pitchFamily="18" charset="0"/>
                          </a:rPr>
                        </m:ctrlPr>
                      </m:sSubPr>
                      <m:e>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𝐼</m:t>
                        </m:r>
                      </m:e>
                      <m:sub>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0</m:t>
                        </m:r>
                      </m:sub>
                    </m:sSub>
                    <m:sSub>
                      <m:sSubPr>
                        <m:ctrlPr>
                          <a:rPr lang="en-IN" sz="1400" i="1">
                            <a:effectLst/>
                            <a:latin typeface="Cambria Math" panose="02040503050406030204" pitchFamily="18" charset="0"/>
                          </a:rPr>
                        </m:ctrlPr>
                      </m:sSubPr>
                      <m:e>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0</m:t>
                        </m:r>
                      </m:sub>
                    </m:sSub>
                  </m:oMath>
                </a14:m>
                <a:endParaRPr lang="en-IN" dirty="0"/>
              </a:p>
            </p:txBody>
          </p:sp>
        </mc:Choice>
        <mc:Fallback xmlns="">
          <p:sp>
            <p:nvSpPr>
              <p:cNvPr id="15" name="TextBox 14">
                <a:extLst>
                  <a:ext uri="{FF2B5EF4-FFF2-40B4-BE49-F238E27FC236}">
                    <a16:creationId xmlns:a16="http://schemas.microsoft.com/office/drawing/2014/main" id="{1B0B275D-8FA6-435A-B049-CA5E8204F033}"/>
                  </a:ext>
                </a:extLst>
              </p:cNvPr>
              <p:cNvSpPr txBox="1">
                <a:spLocks noRot="1" noChangeAspect="1" noMove="1" noResize="1" noEditPoints="1" noAdjustHandles="1" noChangeArrowheads="1" noChangeShapeType="1" noTextEdit="1"/>
              </p:cNvSpPr>
              <p:nvPr/>
            </p:nvSpPr>
            <p:spPr>
              <a:xfrm>
                <a:off x="157596" y="3403506"/>
                <a:ext cx="4582390" cy="523220"/>
              </a:xfrm>
              <a:prstGeom prst="rect">
                <a:avLst/>
              </a:prstGeom>
              <a:blipFill>
                <a:blip r:embed="rId7"/>
                <a:stretch>
                  <a:fillRect l="-399" t="-232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2933B96-55E5-4CDB-92C6-072AA894FE4B}"/>
                  </a:ext>
                </a:extLst>
              </p:cNvPr>
              <p:cNvSpPr txBox="1"/>
              <p:nvPr/>
            </p:nvSpPr>
            <p:spPr>
              <a:xfrm>
                <a:off x="76200" y="3858573"/>
                <a:ext cx="8970817" cy="615105"/>
              </a:xfrm>
              <a:prstGeom prst="rect">
                <a:avLst/>
              </a:prstGeom>
              <a:noFill/>
            </p:spPr>
            <p:txBody>
              <a:bodyPr wrap="square">
                <a:spAutoFit/>
              </a:bodyPr>
              <a:lstStyle/>
              <a:p>
                <a:pPr algn="just">
                  <a:lnSpc>
                    <a:spcPct val="150000"/>
                  </a:lnSpc>
                  <a:spcAft>
                    <a:spcPts val="1000"/>
                  </a:spcAft>
                  <a:tabLst>
                    <a:tab pos="179705" algn="l"/>
                  </a:tabLst>
                </a:pPr>
                <a:r>
                  <a:rPr lang="en-IN" sz="1400" dirty="0">
                    <a:effectLst/>
                    <a:latin typeface="Cambria" panose="02040503050406030204" pitchFamily="18" charset="0"/>
                    <a:ea typeface="Times New Roman" panose="02020603050405020304" pitchFamily="18" charset="0"/>
                    <a:cs typeface="Times New Roman" panose="02020603050405020304" pitchFamily="18" charset="0"/>
                  </a:rPr>
                  <a:t>So potential drop per unit length is  K </a:t>
                </a:r>
                <a14:m>
                  <m:oMath xmlns:m="http://schemas.openxmlformats.org/officeDocument/2006/math">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IN"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IN"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0</m:t>
                            </m:r>
                          </m:sub>
                        </m:sSub>
                      </m:num>
                      <m:den>
                        <m:sSub>
                          <m:sSubPr>
                            <m:ctrlPr>
                              <a:rPr lang="en-IN"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0</m:t>
                            </m:r>
                          </m:sub>
                        </m:sSub>
                      </m:den>
                    </m:f>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IN"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IN"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𝐼</m:t>
                            </m:r>
                          </m:e>
                          <m:sub>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0</m:t>
                            </m:r>
                          </m:sub>
                        </m:sSub>
                        <m:sSub>
                          <m:sSubPr>
                            <m:ctrlPr>
                              <a:rPr lang="en-IN"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0</m:t>
                            </m:r>
                          </m:sub>
                        </m:sSub>
                      </m:num>
                      <m:den>
                        <m:sSub>
                          <m:sSubPr>
                            <m:ctrlPr>
                              <a:rPr lang="en-IN"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0</m:t>
                            </m:r>
                          </m:sub>
                        </m:sSub>
                      </m:den>
                    </m:f>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IN"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IN"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𝐼</m:t>
                            </m:r>
                          </m:e>
                          <m:sub>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𝜌</m:t>
                        </m:r>
                      </m:num>
                      <m:den>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𝐴</m:t>
                        </m:r>
                      </m:den>
                    </m:f>
                  </m:oMath>
                </a14:m>
                <a:r>
                  <a:rPr lang="en-IN" sz="1400" dirty="0">
                    <a:effectLst/>
                    <a:latin typeface="Cambria" panose="02040503050406030204" pitchFamily="18" charset="0"/>
                    <a:ea typeface="Times New Roman" panose="02020603050405020304" pitchFamily="18" charset="0"/>
                    <a:cs typeface="Times New Roman" panose="02020603050405020304" pitchFamily="18" charset="0"/>
                  </a:rPr>
                  <a:t>		( Using equation (</a:t>
                </a:r>
                <a:r>
                  <a:rPr lang="en-IN" sz="1400" dirty="0" err="1">
                    <a:effectLst/>
                    <a:latin typeface="Cambria" panose="02040503050406030204" pitchFamily="18" charset="0"/>
                    <a:ea typeface="Times New Roman" panose="02020603050405020304" pitchFamily="18" charset="0"/>
                    <a:cs typeface="Times New Roman" panose="02020603050405020304" pitchFamily="18" charset="0"/>
                  </a:rPr>
                  <a:t>i</a:t>
                </a:r>
                <a:r>
                  <a:rPr lang="en-IN" sz="1400" dirty="0">
                    <a:effectLst/>
                    <a:latin typeface="Cambria" panose="02040503050406030204" pitchFamily="18" charset="0"/>
                    <a:ea typeface="Times New Roman" panose="02020603050405020304" pitchFamily="18" charset="0"/>
                    <a:cs typeface="Times New Roman" panose="02020603050405020304" pitchFamily="18" charset="0"/>
                  </a:rPr>
                  <a:t>)) ...(iii)</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17" name="TextBox 16">
                <a:extLst>
                  <a:ext uri="{FF2B5EF4-FFF2-40B4-BE49-F238E27FC236}">
                    <a16:creationId xmlns:a16="http://schemas.microsoft.com/office/drawing/2014/main" id="{02933B96-55E5-4CDB-92C6-072AA894FE4B}"/>
                  </a:ext>
                </a:extLst>
              </p:cNvPr>
              <p:cNvSpPr txBox="1">
                <a:spLocks noRot="1" noChangeAspect="1" noMove="1" noResize="1" noEditPoints="1" noAdjustHandles="1" noChangeArrowheads="1" noChangeShapeType="1" noTextEdit="1"/>
              </p:cNvSpPr>
              <p:nvPr/>
            </p:nvSpPr>
            <p:spPr>
              <a:xfrm>
                <a:off x="76200" y="3858573"/>
                <a:ext cx="8970817" cy="615105"/>
              </a:xfrm>
              <a:prstGeom prst="rect">
                <a:avLst/>
              </a:prstGeom>
              <a:blipFill>
                <a:blip r:embed="rId8"/>
                <a:stretch>
                  <a:fillRect l="-204"/>
                </a:stretch>
              </a:blipFill>
            </p:spPr>
            <p:txBody>
              <a:bodyPr/>
              <a:lstStyle/>
              <a:p>
                <a:r>
                  <a:rPr lang="en-IN">
                    <a:noFill/>
                  </a:rPr>
                  <a:t> </a:t>
                </a:r>
              </a:p>
            </p:txBody>
          </p:sp>
        </mc:Fallback>
      </mc:AlternateContent>
      <p:pic>
        <p:nvPicPr>
          <p:cNvPr id="12" name="Picture 11">
            <a:extLst>
              <a:ext uri="{FF2B5EF4-FFF2-40B4-BE49-F238E27FC236}">
                <a16:creationId xmlns:a16="http://schemas.microsoft.com/office/drawing/2014/main" id="{D993B15A-815F-482B-A42D-B2D4B1601745}"/>
              </a:ext>
            </a:extLst>
          </p:cNvPr>
          <p:cNvPicPr/>
          <p:nvPr/>
        </p:nvPicPr>
        <p:blipFill>
          <a:blip r:embed="rId9" cstate="print"/>
          <a:srcRect/>
          <a:stretch>
            <a:fillRect/>
          </a:stretch>
        </p:blipFill>
        <p:spPr bwMode="auto">
          <a:xfrm>
            <a:off x="4658591" y="796720"/>
            <a:ext cx="2393864" cy="2528108"/>
          </a:xfrm>
          <a:prstGeom prst="rect">
            <a:avLst/>
          </a:prstGeom>
          <a:noFill/>
          <a:ln w="9525">
            <a:noFill/>
            <a:miter lim="800000"/>
            <a:headEnd/>
            <a:tailEnd/>
          </a:ln>
        </p:spPr>
      </p:pic>
    </p:spTree>
    <p:extLst>
      <p:ext uri="{BB962C8B-B14F-4D97-AF65-F5344CB8AC3E}">
        <p14:creationId xmlns:p14="http://schemas.microsoft.com/office/powerpoint/2010/main" val="36295395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p:cTn id="7"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76;p16">
            <a:extLst>
              <a:ext uri="{FF2B5EF4-FFF2-40B4-BE49-F238E27FC236}">
                <a16:creationId xmlns:a16="http://schemas.microsoft.com/office/drawing/2014/main" id="{4AF509EF-BFCE-4B43-AC71-AD902719B3CF}"/>
              </a:ext>
            </a:extLst>
          </p:cNvPr>
          <p:cNvPicPr preferRelativeResize="0"/>
          <p:nvPr/>
        </p:nvPicPr>
        <p:blipFill rotWithShape="1">
          <a:blip r:embed="rId2">
            <a:alphaModFix/>
          </a:blip>
          <a:srcRect/>
          <a:stretch/>
        </p:blipFill>
        <p:spPr>
          <a:xfrm>
            <a:off x="8218350" y="4217850"/>
            <a:ext cx="925650" cy="925650"/>
          </a:xfrm>
          <a:prstGeom prst="rect">
            <a:avLst/>
          </a:prstGeom>
          <a:noFill/>
          <a:ln>
            <a:noFill/>
          </a:ln>
        </p:spPr>
      </p:pic>
      <p:sp>
        <p:nvSpPr>
          <p:cNvPr id="27" name="Rectangle 4">
            <a:extLst>
              <a:ext uri="{FF2B5EF4-FFF2-40B4-BE49-F238E27FC236}">
                <a16:creationId xmlns:a16="http://schemas.microsoft.com/office/drawing/2014/main" id="{C79CC0FE-7364-4D32-B7F5-03F589773663}"/>
              </a:ext>
            </a:extLst>
          </p:cNvPr>
          <p:cNvSpPr>
            <a:spLocks noChangeArrowheads="1"/>
          </p:cNvSpPr>
          <p:nvPr/>
        </p:nvSpPr>
        <p:spPr bwMode="auto">
          <a:xfrm>
            <a:off x="76201" y="77637"/>
            <a:ext cx="89708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0"/>
              </a:spcBef>
              <a:spcAft>
                <a:spcPts val="600"/>
              </a:spcAft>
              <a:buFontTx/>
              <a:buNone/>
            </a:pPr>
            <a:r>
              <a:rPr lang="en-IN" altLang="en-US" sz="2000" b="1" dirty="0">
                <a:solidFill>
                  <a:srgbClr val="FF0000"/>
                </a:solidFill>
              </a:rPr>
              <a:t>Sensitivity:</a:t>
            </a:r>
            <a:endParaRPr lang="en-US" altLang="en-US" sz="2000" b="1" dirty="0">
              <a:solidFill>
                <a:srgbClr val="FF0000"/>
              </a:solidFill>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3C74E2DB-7C40-4D04-80C2-A4205E9B8A86}"/>
                  </a:ext>
                </a:extLst>
              </p:cNvPr>
              <p:cNvSpPr txBox="1"/>
              <p:nvPr/>
            </p:nvSpPr>
            <p:spPr>
              <a:xfrm>
                <a:off x="-1" y="427654"/>
                <a:ext cx="8970817" cy="307777"/>
              </a:xfrm>
              <a:prstGeom prst="rect">
                <a:avLst/>
              </a:prstGeom>
              <a:noFill/>
            </p:spPr>
            <p:txBody>
              <a:bodyPr wrap="square">
                <a:spAutoFit/>
              </a:bodyPr>
              <a:lstStyle/>
              <a:p>
                <a:r>
                  <a:rPr lang="en-IN" sz="1400" dirty="0">
                    <a:effectLst/>
                    <a:latin typeface="Cambria" panose="02040503050406030204" pitchFamily="18" charset="0"/>
                    <a:ea typeface="Times New Roman" panose="02020603050405020304" pitchFamily="18" charset="0"/>
                    <a:cs typeface="Times New Roman" panose="02020603050405020304" pitchFamily="18" charset="0"/>
                  </a:rPr>
                  <a:t> It is a measure of how small voltage be measured by the potentiometer . For this </a:t>
                </a:r>
                <a14:m>
                  <m:oMath xmlns:m="http://schemas.openxmlformats.org/officeDocument/2006/math">
                    <m:r>
                      <a:rPr lang="en-US" sz="1400" b="0" i="1" smtClean="0">
                        <a:effectLst/>
                        <a:latin typeface="Cambria Math" panose="02040503050406030204" pitchFamily="18" charset="0"/>
                        <a:ea typeface="Times New Roman" panose="02020603050405020304" pitchFamily="18" charset="0"/>
                        <a:cs typeface="Times New Roman" panose="02020603050405020304" pitchFamily="18" charset="0"/>
                      </a:rPr>
                      <m:t>𝐾</m:t>
                    </m:r>
                  </m:oMath>
                </a14:m>
                <a:r>
                  <a:rPr lang="en-IN" sz="1400" dirty="0">
                    <a:effectLst/>
                    <a:latin typeface="Cambria" panose="02040503050406030204" pitchFamily="18" charset="0"/>
                    <a:ea typeface="Times New Roman" panose="02020603050405020304" pitchFamily="18" charset="0"/>
                    <a:cs typeface="Times New Roman" panose="02020603050405020304" pitchFamily="18" charset="0"/>
                  </a:rPr>
                  <a:t> should be very small</a:t>
                </a:r>
                <a:endParaRPr lang="en-IN" dirty="0"/>
              </a:p>
            </p:txBody>
          </p:sp>
        </mc:Choice>
        <mc:Fallback>
          <p:sp>
            <p:nvSpPr>
              <p:cNvPr id="5" name="TextBox 4">
                <a:extLst>
                  <a:ext uri="{FF2B5EF4-FFF2-40B4-BE49-F238E27FC236}">
                    <a16:creationId xmlns:a16="http://schemas.microsoft.com/office/drawing/2014/main" id="{3C74E2DB-7C40-4D04-80C2-A4205E9B8A86}"/>
                  </a:ext>
                </a:extLst>
              </p:cNvPr>
              <p:cNvSpPr txBox="1">
                <a:spLocks noRot="1" noChangeAspect="1" noMove="1" noResize="1" noEditPoints="1" noAdjustHandles="1" noChangeArrowheads="1" noChangeShapeType="1" noTextEdit="1"/>
              </p:cNvSpPr>
              <p:nvPr/>
            </p:nvSpPr>
            <p:spPr>
              <a:xfrm>
                <a:off x="-1" y="427654"/>
                <a:ext cx="8970817" cy="307777"/>
              </a:xfrm>
              <a:prstGeom prst="rect">
                <a:avLst/>
              </a:prstGeom>
              <a:blipFill>
                <a:blip r:embed="rId3"/>
                <a:stretch>
                  <a:fillRect t="-5882" b="-1764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3A7A53E-6718-41A3-A9B8-B22047B0DD28}"/>
                  </a:ext>
                </a:extLst>
              </p:cNvPr>
              <p:cNvSpPr txBox="1"/>
              <p:nvPr/>
            </p:nvSpPr>
            <p:spPr>
              <a:xfrm>
                <a:off x="76201" y="827764"/>
                <a:ext cx="4572000" cy="437492"/>
              </a:xfrm>
              <a:prstGeom prst="rect">
                <a:avLst/>
              </a:prstGeom>
              <a:noFill/>
            </p:spPr>
            <p:txBody>
              <a:bodyPr wrap="square">
                <a:spAutoFit/>
              </a:bodyPr>
              <a:lstStyle/>
              <a:p>
                <a:r>
                  <a:rPr lang="en-IN" sz="1400" dirty="0">
                    <a:effectLst/>
                    <a:latin typeface="Cambria" panose="02040503050406030204" pitchFamily="18" charset="0"/>
                    <a:ea typeface="Times New Roman" panose="02020603050405020304" pitchFamily="18" charset="0"/>
                    <a:cs typeface="Times New Roman" panose="02020603050405020304" pitchFamily="18" charset="0"/>
                  </a:rPr>
                  <a:t>As </a:t>
                </a:r>
                <a14:m>
                  <m:oMath xmlns:m="http://schemas.openxmlformats.org/officeDocument/2006/math">
                    <m:r>
                      <a:rPr lang="en-US" sz="1400" b="0" i="1" smtClean="0">
                        <a:effectLst/>
                        <a:latin typeface="Cambria Math" panose="02040503050406030204" pitchFamily="18" charset="0"/>
                        <a:ea typeface="Times New Roman" panose="02020603050405020304" pitchFamily="18" charset="0"/>
                        <a:cs typeface="Times New Roman" panose="02020603050405020304" pitchFamily="18" charset="0"/>
                      </a:rPr>
                      <m:t>𝐾</m:t>
                    </m:r>
                  </m:oMath>
                </a14:m>
                <a:r>
                  <a:rPr lang="en-IN" sz="1400" dirty="0">
                    <a:effectLst/>
                    <a:latin typeface="Cambria" panose="020405030504060302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IN" sz="1400" i="1">
                            <a:effectLst/>
                            <a:latin typeface="Cambria Math" panose="02040503050406030204" pitchFamily="18" charset="0"/>
                          </a:rPr>
                        </m:ctrlPr>
                      </m:fPr>
                      <m:num>
                        <m:sSub>
                          <m:sSubPr>
                            <m:ctrlPr>
                              <a:rPr lang="en-IN" sz="1400" i="1">
                                <a:effectLst/>
                                <a:latin typeface="Cambria Math" panose="02040503050406030204" pitchFamily="18" charset="0"/>
                              </a:rPr>
                            </m:ctrlPr>
                          </m:sSubPr>
                          <m:e>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𝐼</m:t>
                            </m:r>
                          </m:e>
                          <m:sub>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𝜌</m:t>
                        </m:r>
                      </m:num>
                      <m:den>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𝐴</m:t>
                        </m:r>
                      </m:den>
                    </m:f>
                  </m:oMath>
                </a14:m>
                <a:r>
                  <a:rPr lang="en-IN" sz="1400" dirty="0">
                    <a:effectLst/>
                    <a:latin typeface="Cambria" panose="020405030504060302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IN" sz="1400" i="1">
                            <a:effectLst/>
                            <a:latin typeface="Cambria Math" panose="02040503050406030204" pitchFamily="18" charset="0"/>
                          </a:rPr>
                        </m:ctrlPr>
                      </m:fPr>
                      <m:num>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𝐴</m:t>
                        </m:r>
                        <m:sSub>
                          <m:sSubPr>
                            <m:ctrlPr>
                              <a:rPr lang="en-IN" sz="1400" i="1">
                                <a:effectLst/>
                                <a:latin typeface="Cambria Math" panose="02040503050406030204" pitchFamily="18" charset="0"/>
                              </a:rPr>
                            </m:ctrlPr>
                          </m:sSubPr>
                          <m:e>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𝜉</m:t>
                            </m:r>
                          </m:e>
                          <m:sub>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0</m:t>
                            </m:r>
                          </m:sub>
                        </m:sSub>
                      </m:num>
                      <m:den>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𝐴𝑅</m:t>
                        </m:r>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𝜌</m:t>
                        </m:r>
                        <m:sSub>
                          <m:sSubPr>
                            <m:ctrlPr>
                              <a:rPr lang="en-IN" sz="1400" i="1">
                                <a:effectLst/>
                                <a:latin typeface="Cambria Math" panose="02040503050406030204" pitchFamily="18" charset="0"/>
                              </a:rPr>
                            </m:ctrlPr>
                          </m:sSubPr>
                          <m:e>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0</m:t>
                            </m:r>
                          </m:sub>
                        </m:sSub>
                      </m:den>
                    </m:f>
                    <m:f>
                      <m:fPr>
                        <m:ctrlPr>
                          <a:rPr lang="en-IN" sz="1400" i="1">
                            <a:effectLst/>
                            <a:latin typeface="Cambria Math" panose="02040503050406030204" pitchFamily="18" charset="0"/>
                          </a:rPr>
                        </m:ctrlPr>
                      </m:fPr>
                      <m:num>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𝜌</m:t>
                        </m:r>
                      </m:num>
                      <m:den>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𝐴</m:t>
                        </m:r>
                      </m:den>
                    </m:f>
                  </m:oMath>
                </a14:m>
                <a:r>
                  <a:rPr lang="en-IN" sz="1400" dirty="0">
                    <a:effectLst/>
                    <a:latin typeface="Cambria" panose="02040503050406030204" pitchFamily="18" charset="0"/>
                    <a:ea typeface="Times New Roman" panose="02020603050405020304" pitchFamily="18" charset="0"/>
                    <a:cs typeface="Times New Roman" panose="02020603050405020304" pitchFamily="18" charset="0"/>
                  </a:rPr>
                  <a:t>=</a:t>
                </a:r>
                <a14:m>
                  <m:oMath xmlns:m="http://schemas.openxmlformats.org/officeDocument/2006/math">
                    <m:f>
                      <m:fPr>
                        <m:ctrlPr>
                          <a:rPr lang="en-IN" sz="1400" i="1">
                            <a:effectLst/>
                            <a:latin typeface="Cambria Math" panose="02040503050406030204" pitchFamily="18" charset="0"/>
                          </a:rPr>
                        </m:ctrlPr>
                      </m:fPr>
                      <m:num>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𝜌</m:t>
                        </m:r>
                        <m:sSub>
                          <m:sSubPr>
                            <m:ctrlPr>
                              <a:rPr lang="en-IN" sz="1400" i="1">
                                <a:effectLst/>
                                <a:latin typeface="Cambria Math" panose="02040503050406030204" pitchFamily="18" charset="0"/>
                              </a:rPr>
                            </m:ctrlPr>
                          </m:sSubPr>
                          <m:e>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𝜉</m:t>
                            </m:r>
                          </m:e>
                          <m:sub>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0</m:t>
                            </m:r>
                          </m:sub>
                        </m:sSub>
                      </m:num>
                      <m:den>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𝐴𝑅</m:t>
                        </m:r>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𝜌</m:t>
                        </m:r>
                        <m:sSub>
                          <m:sSubPr>
                            <m:ctrlPr>
                              <a:rPr lang="en-IN" sz="1400" i="1">
                                <a:effectLst/>
                                <a:latin typeface="Cambria Math" panose="02040503050406030204" pitchFamily="18" charset="0"/>
                              </a:rPr>
                            </m:ctrlPr>
                          </m:sSubPr>
                          <m:e>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0</m:t>
                            </m:r>
                          </m:sub>
                        </m:sSub>
                      </m:den>
                    </m:f>
                  </m:oMath>
                </a14:m>
                <a:r>
                  <a:rPr lang="en-IN" sz="1400" dirty="0">
                    <a:effectLst/>
                    <a:latin typeface="Cambria" panose="02040503050406030204" pitchFamily="18" charset="0"/>
                    <a:ea typeface="Times New Roman" panose="02020603050405020304" pitchFamily="18" charset="0"/>
                    <a:cs typeface="Times New Roman" panose="02020603050405020304" pitchFamily="18" charset="0"/>
                  </a:rPr>
                  <a:t> 	( Using equation (ii)) </a:t>
                </a:r>
                <a:endParaRPr lang="en-IN" dirty="0"/>
              </a:p>
            </p:txBody>
          </p:sp>
        </mc:Choice>
        <mc:Fallback xmlns="">
          <p:sp>
            <p:nvSpPr>
              <p:cNvPr id="7" name="TextBox 6">
                <a:extLst>
                  <a:ext uri="{FF2B5EF4-FFF2-40B4-BE49-F238E27FC236}">
                    <a16:creationId xmlns:a16="http://schemas.microsoft.com/office/drawing/2014/main" id="{53A7A53E-6718-41A3-A9B8-B22047B0DD28}"/>
                  </a:ext>
                </a:extLst>
              </p:cNvPr>
              <p:cNvSpPr txBox="1">
                <a:spLocks noRot="1" noChangeAspect="1" noMove="1" noResize="1" noEditPoints="1" noAdjustHandles="1" noChangeArrowheads="1" noChangeShapeType="1" noTextEdit="1"/>
              </p:cNvSpPr>
              <p:nvPr/>
            </p:nvSpPr>
            <p:spPr>
              <a:xfrm>
                <a:off x="76201" y="827764"/>
                <a:ext cx="4572000" cy="437492"/>
              </a:xfrm>
              <a:prstGeom prst="rect">
                <a:avLst/>
              </a:prstGeom>
              <a:blipFill>
                <a:blip r:embed="rId4"/>
                <a:stretch>
                  <a:fillRect l="-4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8655E34-2F5E-436A-A97C-DD4DF3DA95DD}"/>
                  </a:ext>
                </a:extLst>
              </p:cNvPr>
              <p:cNvSpPr txBox="1"/>
              <p:nvPr/>
            </p:nvSpPr>
            <p:spPr>
              <a:xfrm>
                <a:off x="76200" y="1286026"/>
                <a:ext cx="9067799" cy="1734899"/>
              </a:xfrm>
              <a:prstGeom prst="rect">
                <a:avLst/>
              </a:prstGeom>
              <a:noFill/>
            </p:spPr>
            <p:txBody>
              <a:bodyPr wrap="square">
                <a:spAutoFit/>
              </a:bodyPr>
              <a:lstStyle/>
              <a:p>
                <a:pPr algn="just">
                  <a:lnSpc>
                    <a:spcPct val="150000"/>
                  </a:lnSpc>
                  <a:spcAft>
                    <a:spcPts val="1000"/>
                  </a:spcAft>
                  <a:tabLst>
                    <a:tab pos="179705" algn="l"/>
                  </a:tabLst>
                </a:pPr>
                <a:r>
                  <a:rPr lang="en-IN" sz="1400" dirty="0">
                    <a:effectLst/>
                    <a:latin typeface="Cambria" panose="02040503050406030204" pitchFamily="18" charset="0"/>
                    <a:ea typeface="Times New Roman" panose="02020603050405020304" pitchFamily="18" charset="0"/>
                    <a:cs typeface="Times New Roman" panose="02020603050405020304" pitchFamily="18" charset="0"/>
                  </a:rPr>
                  <a:t>So potentiometer will be more sensitive or </a:t>
                </a:r>
                <a14:m>
                  <m:oMath xmlns:m="http://schemas.openxmlformats.org/officeDocument/2006/math">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𝜑</m:t>
                    </m:r>
                  </m:oMath>
                </a14:m>
                <a:r>
                  <a:rPr lang="en-IN" sz="1400" dirty="0">
                    <a:effectLst/>
                    <a:latin typeface="Cambria" panose="02040503050406030204" pitchFamily="18" charset="0"/>
                    <a:ea typeface="Times New Roman" panose="02020603050405020304" pitchFamily="18" charset="0"/>
                    <a:cs typeface="Times New Roman" panose="02020603050405020304" pitchFamily="18" charset="0"/>
                  </a:rPr>
                  <a:t> should be very small if</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000"/>
                  </a:spcAft>
                  <a:tabLst>
                    <a:tab pos="179705" algn="l"/>
                  </a:tabLst>
                </a:pPr>
                <a:r>
                  <a:rPr lang="en-IN" sz="1400" dirty="0">
                    <a:effectLst/>
                    <a:latin typeface="Cambria" panose="02040503050406030204" pitchFamily="18" charset="0"/>
                    <a:ea typeface="Times New Roman" panose="02020603050405020304" pitchFamily="18" charset="0"/>
                    <a:cs typeface="Times New Roman" panose="02020603050405020304" pitchFamily="18" charset="0"/>
                  </a:rPr>
                  <a:t>(</a:t>
                </a:r>
                <a:r>
                  <a:rPr lang="en-IN" sz="1400" dirty="0" err="1">
                    <a:effectLst/>
                    <a:latin typeface="Cambria" panose="02040503050406030204" pitchFamily="18" charset="0"/>
                    <a:ea typeface="Times New Roman" panose="02020603050405020304" pitchFamily="18" charset="0"/>
                    <a:cs typeface="Times New Roman" panose="02020603050405020304" pitchFamily="18" charset="0"/>
                  </a:rPr>
                  <a:t>i</a:t>
                </a:r>
                <a:r>
                  <a:rPr lang="en-IN" sz="1400" dirty="0">
                    <a:effectLst/>
                    <a:latin typeface="Cambria" panose="02040503050406030204" pitchFamily="18" charset="0"/>
                    <a:ea typeface="Times New Roman" panose="02020603050405020304" pitchFamily="18" charset="0"/>
                    <a:cs typeface="Times New Roman" panose="02020603050405020304" pitchFamily="18" charset="0"/>
                  </a:rPr>
                  <a:t>) the resistance of the driver circuit is very high    	 </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000"/>
                  </a:spcAft>
                  <a:tabLst>
                    <a:tab pos="179705" algn="l"/>
                  </a:tabLst>
                </a:pPr>
                <a:r>
                  <a:rPr lang="en-IN" sz="1400" dirty="0">
                    <a:effectLst/>
                    <a:latin typeface="Cambria" panose="02040503050406030204" pitchFamily="18" charset="0"/>
                    <a:ea typeface="Times New Roman" panose="02020603050405020304" pitchFamily="18" charset="0"/>
                    <a:cs typeface="Times New Roman" panose="02020603050405020304" pitchFamily="18" charset="0"/>
                  </a:rPr>
                  <a:t>(ii) length of potentiometer wire should be very large  </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000"/>
                  </a:spcAft>
                  <a:tabLst>
                    <a:tab pos="179705" algn="l"/>
                  </a:tabLst>
                </a:pPr>
                <a:r>
                  <a:rPr lang="en-IN" sz="1400" dirty="0">
                    <a:effectLst/>
                    <a:latin typeface="Cambria" panose="02040503050406030204" pitchFamily="18" charset="0"/>
                    <a:ea typeface="Times New Roman" panose="02020603050405020304" pitchFamily="18" charset="0"/>
                    <a:cs typeface="Times New Roman" panose="02020603050405020304" pitchFamily="18" charset="0"/>
                  </a:rPr>
                  <a:t>(iii) the wire should be thick.</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88655E34-2F5E-436A-A97C-DD4DF3DA95DD}"/>
                  </a:ext>
                </a:extLst>
              </p:cNvPr>
              <p:cNvSpPr txBox="1">
                <a:spLocks noRot="1" noChangeAspect="1" noMove="1" noResize="1" noEditPoints="1" noAdjustHandles="1" noChangeArrowheads="1" noChangeShapeType="1" noTextEdit="1"/>
              </p:cNvSpPr>
              <p:nvPr/>
            </p:nvSpPr>
            <p:spPr>
              <a:xfrm>
                <a:off x="76200" y="1286026"/>
                <a:ext cx="9067799" cy="1734899"/>
              </a:xfrm>
              <a:prstGeom prst="rect">
                <a:avLst/>
              </a:prstGeom>
              <a:blipFill>
                <a:blip r:embed="rId5"/>
                <a:stretch>
                  <a:fillRect l="-202" b="-1754"/>
                </a:stretch>
              </a:blipFill>
            </p:spPr>
            <p:txBody>
              <a:bodyPr/>
              <a:lstStyle/>
              <a:p>
                <a:r>
                  <a:rPr lang="en-IN">
                    <a:noFill/>
                  </a:rPr>
                  <a:t> </a:t>
                </a:r>
              </a:p>
            </p:txBody>
          </p:sp>
        </mc:Fallback>
      </mc:AlternateContent>
      <p:sp>
        <p:nvSpPr>
          <p:cNvPr id="14" name="TextBox 13">
            <a:extLst>
              <a:ext uri="{FF2B5EF4-FFF2-40B4-BE49-F238E27FC236}">
                <a16:creationId xmlns:a16="http://schemas.microsoft.com/office/drawing/2014/main" id="{CA17937B-73E9-453C-B1DC-8903928F5898}"/>
              </a:ext>
            </a:extLst>
          </p:cNvPr>
          <p:cNvSpPr txBox="1"/>
          <p:nvPr/>
        </p:nvSpPr>
        <p:spPr>
          <a:xfrm>
            <a:off x="76201" y="3190838"/>
            <a:ext cx="8970818" cy="1027012"/>
          </a:xfrm>
          <a:prstGeom prst="rect">
            <a:avLst/>
          </a:prstGeom>
          <a:noFill/>
        </p:spPr>
        <p:txBody>
          <a:bodyPr wrap="square">
            <a:spAutoFit/>
          </a:bodyPr>
          <a:lstStyle/>
          <a:p>
            <a:pPr algn="just">
              <a:lnSpc>
                <a:spcPct val="150000"/>
              </a:lnSpc>
              <a:spcAft>
                <a:spcPts val="1000"/>
              </a:spcAft>
            </a:pPr>
            <a:r>
              <a:rPr lang="en-IN" sz="1400" b="1" dirty="0">
                <a:effectLst/>
                <a:latin typeface="Cambria" panose="02040503050406030204" pitchFamily="18" charset="0"/>
                <a:ea typeface="Times New Roman" panose="02020603050405020304" pitchFamily="18" charset="0"/>
                <a:cs typeface="Times New Roman" panose="02020603050405020304" pitchFamily="18" charset="0"/>
              </a:rPr>
              <a:t>The advantage of the potentiometer in comparison to a voltmeter </a:t>
            </a:r>
            <a:r>
              <a:rPr lang="en-IN" sz="1400" dirty="0">
                <a:effectLst/>
                <a:latin typeface="Cambria" panose="02040503050406030204" pitchFamily="18" charset="0"/>
                <a:ea typeface="Times New Roman" panose="02020603050405020304" pitchFamily="18" charset="0"/>
                <a:cs typeface="Times New Roman" panose="02020603050405020304" pitchFamily="18" charset="0"/>
              </a:rPr>
              <a:t> is that potentiometer doesn’t draw any current from the element where the voltmeter draws. So potentiometer measures the exact voltage of the element where the voltmeter measures smaller voltage. </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740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p:cTn id="7"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591" name="Group 159">
            <a:extLst>
              <a:ext uri="{FF2B5EF4-FFF2-40B4-BE49-F238E27FC236}">
                <a16:creationId xmlns:a16="http://schemas.microsoft.com/office/drawing/2014/main" id="{24D1EFAD-6110-4F49-9463-EED83EDE493B}"/>
              </a:ext>
            </a:extLst>
          </p:cNvPr>
          <p:cNvGrpSpPr>
            <a:grpSpLocks/>
          </p:cNvGrpSpPr>
          <p:nvPr/>
        </p:nvGrpSpPr>
        <p:grpSpPr bwMode="auto">
          <a:xfrm>
            <a:off x="5900738" y="182166"/>
            <a:ext cx="514350" cy="585787"/>
            <a:chOff x="3996" y="153"/>
            <a:chExt cx="432" cy="492"/>
          </a:xfrm>
        </p:grpSpPr>
        <p:sp>
          <p:nvSpPr>
            <p:cNvPr id="18530" name="Text Box 98">
              <a:extLst>
                <a:ext uri="{FF2B5EF4-FFF2-40B4-BE49-F238E27FC236}">
                  <a16:creationId xmlns:a16="http://schemas.microsoft.com/office/drawing/2014/main" id="{1E7F68B1-6445-4F21-AD57-D232B7AEE415}"/>
                </a:ext>
              </a:extLst>
            </p:cNvPr>
            <p:cNvSpPr txBox="1">
              <a:spLocks noChangeArrowheads="1"/>
            </p:cNvSpPr>
            <p:nvPr/>
          </p:nvSpPr>
          <p:spPr bwMode="auto">
            <a:xfrm>
              <a:off x="4044" y="393"/>
              <a:ext cx="19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350" b="1" kern="1200">
                  <a:solidFill>
                    <a:srgbClr val="FF0000"/>
                  </a:solidFill>
                  <a:latin typeface="Arial" panose="020B0604020202020204" pitchFamily="34" charset="0"/>
                  <a:ea typeface="+mn-ea"/>
                  <a:cs typeface="+mn-cs"/>
                </a:rPr>
                <a:t>+</a:t>
              </a:r>
            </a:p>
          </p:txBody>
        </p:sp>
        <p:sp>
          <p:nvSpPr>
            <p:cNvPr id="18531" name="Line 99">
              <a:extLst>
                <a:ext uri="{FF2B5EF4-FFF2-40B4-BE49-F238E27FC236}">
                  <a16:creationId xmlns:a16="http://schemas.microsoft.com/office/drawing/2014/main" id="{62A77467-BB70-4B36-989D-941B29990BC7}"/>
                </a:ext>
              </a:extLst>
            </p:cNvPr>
            <p:cNvSpPr>
              <a:spLocks noChangeShapeType="1"/>
            </p:cNvSpPr>
            <p:nvPr/>
          </p:nvSpPr>
          <p:spPr bwMode="auto">
            <a:xfrm>
              <a:off x="4332" y="537"/>
              <a:ext cx="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nvGrpSpPr>
            <p:cNvPr id="18545" name="Group 113">
              <a:extLst>
                <a:ext uri="{FF2B5EF4-FFF2-40B4-BE49-F238E27FC236}">
                  <a16:creationId xmlns:a16="http://schemas.microsoft.com/office/drawing/2014/main" id="{EA5413AC-28A1-4B7B-B7A0-01045A592CE8}"/>
                </a:ext>
              </a:extLst>
            </p:cNvPr>
            <p:cNvGrpSpPr>
              <a:grpSpLocks/>
            </p:cNvGrpSpPr>
            <p:nvPr/>
          </p:nvGrpSpPr>
          <p:grpSpPr bwMode="auto">
            <a:xfrm>
              <a:off x="4236" y="297"/>
              <a:ext cx="48" cy="240"/>
              <a:chOff x="1392" y="816"/>
              <a:chExt cx="48" cy="240"/>
            </a:xfrm>
          </p:grpSpPr>
          <p:sp>
            <p:nvSpPr>
              <p:cNvPr id="18546" name="Line 114">
                <a:extLst>
                  <a:ext uri="{FF2B5EF4-FFF2-40B4-BE49-F238E27FC236}">
                    <a16:creationId xmlns:a16="http://schemas.microsoft.com/office/drawing/2014/main" id="{A26D0CDF-34D6-40E8-8B72-4EAD0EE38929}"/>
                  </a:ext>
                </a:extLst>
              </p:cNvPr>
              <p:cNvSpPr>
                <a:spLocks noChangeShapeType="1"/>
              </p:cNvSpPr>
              <p:nvPr/>
            </p:nvSpPr>
            <p:spPr bwMode="auto">
              <a:xfrm>
                <a:off x="1392" y="816"/>
                <a:ext cx="0" cy="24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47" name="Line 115">
                <a:extLst>
                  <a:ext uri="{FF2B5EF4-FFF2-40B4-BE49-F238E27FC236}">
                    <a16:creationId xmlns:a16="http://schemas.microsoft.com/office/drawing/2014/main" id="{BDF51719-BE24-4208-8AB2-4E00681885B8}"/>
                  </a:ext>
                </a:extLst>
              </p:cNvPr>
              <p:cNvSpPr>
                <a:spLocks noChangeShapeType="1"/>
              </p:cNvSpPr>
              <p:nvPr/>
            </p:nvSpPr>
            <p:spPr bwMode="auto">
              <a:xfrm>
                <a:off x="1440" y="864"/>
                <a:ext cx="0" cy="144"/>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sp>
          <p:nvSpPr>
            <p:cNvPr id="18567" name="Rectangle 135">
              <a:extLst>
                <a:ext uri="{FF2B5EF4-FFF2-40B4-BE49-F238E27FC236}">
                  <a16:creationId xmlns:a16="http://schemas.microsoft.com/office/drawing/2014/main" id="{02CAD336-056E-41B7-8007-1BD5CB870260}"/>
                </a:ext>
              </a:extLst>
            </p:cNvPr>
            <p:cNvSpPr>
              <a:spLocks noChangeArrowheads="1"/>
            </p:cNvSpPr>
            <p:nvPr/>
          </p:nvSpPr>
          <p:spPr bwMode="auto">
            <a:xfrm>
              <a:off x="3996" y="153"/>
              <a:ext cx="30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0"/>
                </a:spcBef>
                <a:spcAft>
                  <a:spcPct val="0"/>
                </a:spcAft>
                <a:buClrTx/>
              </a:pPr>
              <a:r>
                <a:rPr lang="en-US" altLang="en-US" sz="1350" b="1" kern="1200">
                  <a:solidFill>
                    <a:srgbClr val="0000FF"/>
                  </a:solidFill>
                  <a:latin typeface="Arial" panose="020B0604020202020204" pitchFamily="34" charset="0"/>
                  <a:ea typeface="+mn-ea"/>
                  <a:cs typeface="+mn-cs"/>
                </a:rPr>
                <a:t>E</a:t>
              </a:r>
              <a:r>
                <a:rPr lang="en-US" altLang="en-US" sz="1350" b="1" kern="1200" baseline="-25000">
                  <a:solidFill>
                    <a:srgbClr val="0000FF"/>
                  </a:solidFill>
                  <a:latin typeface="Arial" panose="020B0604020202020204" pitchFamily="34" charset="0"/>
                  <a:ea typeface="+mn-ea"/>
                  <a:cs typeface="+mn-cs"/>
                </a:rPr>
                <a:t>1</a:t>
              </a:r>
            </a:p>
          </p:txBody>
        </p:sp>
      </p:grpSp>
      <p:grpSp>
        <p:nvGrpSpPr>
          <p:cNvPr id="18597" name="Group 165">
            <a:extLst>
              <a:ext uri="{FF2B5EF4-FFF2-40B4-BE49-F238E27FC236}">
                <a16:creationId xmlns:a16="http://schemas.microsoft.com/office/drawing/2014/main" id="{26920FF3-D352-482C-8341-944E5BA76B84}"/>
              </a:ext>
            </a:extLst>
          </p:cNvPr>
          <p:cNvGrpSpPr>
            <a:grpSpLocks/>
          </p:cNvGrpSpPr>
          <p:nvPr/>
        </p:nvGrpSpPr>
        <p:grpSpPr bwMode="auto">
          <a:xfrm>
            <a:off x="5913835" y="707231"/>
            <a:ext cx="501253" cy="507206"/>
            <a:chOff x="4007" y="594"/>
            <a:chExt cx="421" cy="426"/>
          </a:xfrm>
        </p:grpSpPr>
        <p:grpSp>
          <p:nvGrpSpPr>
            <p:cNvPr id="18542" name="Group 110">
              <a:extLst>
                <a:ext uri="{FF2B5EF4-FFF2-40B4-BE49-F238E27FC236}">
                  <a16:creationId xmlns:a16="http://schemas.microsoft.com/office/drawing/2014/main" id="{ED354584-BB00-4373-8B22-11F95A2BD03A}"/>
                </a:ext>
              </a:extLst>
            </p:cNvPr>
            <p:cNvGrpSpPr>
              <a:grpSpLocks/>
            </p:cNvGrpSpPr>
            <p:nvPr/>
          </p:nvGrpSpPr>
          <p:grpSpPr bwMode="auto">
            <a:xfrm>
              <a:off x="4236" y="633"/>
              <a:ext cx="48" cy="240"/>
              <a:chOff x="1392" y="816"/>
              <a:chExt cx="48" cy="240"/>
            </a:xfrm>
          </p:grpSpPr>
          <p:sp>
            <p:nvSpPr>
              <p:cNvPr id="18543" name="Line 111">
                <a:extLst>
                  <a:ext uri="{FF2B5EF4-FFF2-40B4-BE49-F238E27FC236}">
                    <a16:creationId xmlns:a16="http://schemas.microsoft.com/office/drawing/2014/main" id="{CA28C26C-0640-4AC2-84FD-C4022F483EC5}"/>
                  </a:ext>
                </a:extLst>
              </p:cNvPr>
              <p:cNvSpPr>
                <a:spLocks noChangeShapeType="1"/>
              </p:cNvSpPr>
              <p:nvPr/>
            </p:nvSpPr>
            <p:spPr bwMode="auto">
              <a:xfrm>
                <a:off x="1392" y="816"/>
                <a:ext cx="0" cy="24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44" name="Line 112">
                <a:extLst>
                  <a:ext uri="{FF2B5EF4-FFF2-40B4-BE49-F238E27FC236}">
                    <a16:creationId xmlns:a16="http://schemas.microsoft.com/office/drawing/2014/main" id="{8F58BC33-B319-4EAB-B568-93AAF9417AE0}"/>
                  </a:ext>
                </a:extLst>
              </p:cNvPr>
              <p:cNvSpPr>
                <a:spLocks noChangeShapeType="1"/>
              </p:cNvSpPr>
              <p:nvPr/>
            </p:nvSpPr>
            <p:spPr bwMode="auto">
              <a:xfrm>
                <a:off x="1440" y="864"/>
                <a:ext cx="0" cy="144"/>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sp>
          <p:nvSpPr>
            <p:cNvPr id="18566" name="Rectangle 134">
              <a:extLst>
                <a:ext uri="{FF2B5EF4-FFF2-40B4-BE49-F238E27FC236}">
                  <a16:creationId xmlns:a16="http://schemas.microsoft.com/office/drawing/2014/main" id="{0C8BCC08-5866-4952-8BF8-053B36A89B6F}"/>
                </a:ext>
              </a:extLst>
            </p:cNvPr>
            <p:cNvSpPr>
              <a:spLocks noChangeArrowheads="1"/>
            </p:cNvSpPr>
            <p:nvPr/>
          </p:nvSpPr>
          <p:spPr bwMode="auto">
            <a:xfrm>
              <a:off x="4007" y="768"/>
              <a:ext cx="30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0"/>
                </a:spcBef>
                <a:spcAft>
                  <a:spcPct val="0"/>
                </a:spcAft>
                <a:buClrTx/>
              </a:pPr>
              <a:r>
                <a:rPr lang="en-US" altLang="en-US" sz="1350" b="1" kern="1200">
                  <a:solidFill>
                    <a:srgbClr val="0000FF"/>
                  </a:solidFill>
                  <a:latin typeface="Arial" panose="020B0604020202020204" pitchFamily="34" charset="0"/>
                  <a:ea typeface="+mn-ea"/>
                  <a:cs typeface="+mn-cs"/>
                </a:rPr>
                <a:t>E</a:t>
              </a:r>
              <a:r>
                <a:rPr lang="en-US" altLang="en-US" sz="1350" b="1" kern="1200" baseline="-25000">
                  <a:solidFill>
                    <a:srgbClr val="0000FF"/>
                  </a:solidFill>
                  <a:latin typeface="Arial" panose="020B0604020202020204" pitchFamily="34" charset="0"/>
                  <a:ea typeface="+mn-ea"/>
                  <a:cs typeface="+mn-cs"/>
                </a:rPr>
                <a:t>2</a:t>
              </a:r>
            </a:p>
          </p:txBody>
        </p:sp>
        <p:sp>
          <p:nvSpPr>
            <p:cNvPr id="18570" name="Text Box 138">
              <a:extLst>
                <a:ext uri="{FF2B5EF4-FFF2-40B4-BE49-F238E27FC236}">
                  <a16:creationId xmlns:a16="http://schemas.microsoft.com/office/drawing/2014/main" id="{44DE42E0-69E5-433F-9CBB-BAF7772A541F}"/>
                </a:ext>
              </a:extLst>
            </p:cNvPr>
            <p:cNvSpPr txBox="1">
              <a:spLocks noChangeArrowheads="1"/>
            </p:cNvSpPr>
            <p:nvPr/>
          </p:nvSpPr>
          <p:spPr bwMode="auto">
            <a:xfrm>
              <a:off x="4044" y="594"/>
              <a:ext cx="19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350" b="1" kern="1200">
                  <a:solidFill>
                    <a:srgbClr val="FF0000"/>
                  </a:solidFill>
                  <a:latin typeface="Arial" panose="020B0604020202020204" pitchFamily="34" charset="0"/>
                  <a:ea typeface="+mn-ea"/>
                  <a:cs typeface="+mn-cs"/>
                </a:rPr>
                <a:t>+</a:t>
              </a:r>
            </a:p>
          </p:txBody>
        </p:sp>
        <p:sp>
          <p:nvSpPr>
            <p:cNvPr id="18571" name="Line 139">
              <a:extLst>
                <a:ext uri="{FF2B5EF4-FFF2-40B4-BE49-F238E27FC236}">
                  <a16:creationId xmlns:a16="http://schemas.microsoft.com/office/drawing/2014/main" id="{C4AE5600-848B-4E70-AC02-EF884441C9BF}"/>
                </a:ext>
              </a:extLst>
            </p:cNvPr>
            <p:cNvSpPr>
              <a:spLocks noChangeShapeType="1"/>
            </p:cNvSpPr>
            <p:nvPr/>
          </p:nvSpPr>
          <p:spPr bwMode="auto">
            <a:xfrm>
              <a:off x="4332" y="681"/>
              <a:ext cx="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nvGrpSpPr>
          <p:cNvPr id="18593" name="Group 161">
            <a:extLst>
              <a:ext uri="{FF2B5EF4-FFF2-40B4-BE49-F238E27FC236}">
                <a16:creationId xmlns:a16="http://schemas.microsoft.com/office/drawing/2014/main" id="{749F2AF0-0B94-479D-8A74-81BAFA3BA0EC}"/>
              </a:ext>
            </a:extLst>
          </p:cNvPr>
          <p:cNvGrpSpPr>
            <a:grpSpLocks/>
          </p:cNvGrpSpPr>
          <p:nvPr/>
        </p:nvGrpSpPr>
        <p:grpSpPr bwMode="auto">
          <a:xfrm>
            <a:off x="5500688" y="386954"/>
            <a:ext cx="2147888" cy="1420415"/>
            <a:chOff x="3660" y="325"/>
            <a:chExt cx="1804" cy="1193"/>
          </a:xfrm>
        </p:grpSpPr>
        <p:sp>
          <p:nvSpPr>
            <p:cNvPr id="18551" name="Oval 119">
              <a:extLst>
                <a:ext uri="{FF2B5EF4-FFF2-40B4-BE49-F238E27FC236}">
                  <a16:creationId xmlns:a16="http://schemas.microsoft.com/office/drawing/2014/main" id="{6C6C916F-7B09-420B-A83C-A3944FABCAB8}"/>
                </a:ext>
              </a:extLst>
            </p:cNvPr>
            <p:cNvSpPr>
              <a:spLocks noChangeArrowheads="1"/>
            </p:cNvSpPr>
            <p:nvPr/>
          </p:nvSpPr>
          <p:spPr bwMode="auto">
            <a:xfrm>
              <a:off x="4620" y="585"/>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52" name="Oval 120">
              <a:extLst>
                <a:ext uri="{FF2B5EF4-FFF2-40B4-BE49-F238E27FC236}">
                  <a16:creationId xmlns:a16="http://schemas.microsoft.com/office/drawing/2014/main" id="{3A103171-FC6A-4F7F-80C8-FE7BDE712E9A}"/>
                </a:ext>
              </a:extLst>
            </p:cNvPr>
            <p:cNvSpPr>
              <a:spLocks noChangeArrowheads="1"/>
            </p:cNvSpPr>
            <p:nvPr/>
          </p:nvSpPr>
          <p:spPr bwMode="auto">
            <a:xfrm>
              <a:off x="4428" y="441"/>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64" name="Text Box 132">
              <a:extLst>
                <a:ext uri="{FF2B5EF4-FFF2-40B4-BE49-F238E27FC236}">
                  <a16:creationId xmlns:a16="http://schemas.microsoft.com/office/drawing/2014/main" id="{E95AC07C-EBAD-40B6-914E-402F83EBCBB2}"/>
                </a:ext>
              </a:extLst>
            </p:cNvPr>
            <p:cNvSpPr txBox="1">
              <a:spLocks noChangeArrowheads="1"/>
            </p:cNvSpPr>
            <p:nvPr/>
          </p:nvSpPr>
          <p:spPr bwMode="auto">
            <a:xfrm>
              <a:off x="4668" y="325"/>
              <a:ext cx="336"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200" b="1" kern="1200">
                  <a:solidFill>
                    <a:srgbClr val="FF0000"/>
                  </a:solidFill>
                  <a:latin typeface="Arial" panose="020B0604020202020204" pitchFamily="34" charset="0"/>
                  <a:ea typeface="+mn-ea"/>
                  <a:cs typeface="+mn-cs"/>
                </a:rPr>
                <a:t>R.B</a:t>
              </a:r>
            </a:p>
          </p:txBody>
        </p:sp>
        <p:grpSp>
          <p:nvGrpSpPr>
            <p:cNvPr id="18592" name="Group 160">
              <a:extLst>
                <a:ext uri="{FF2B5EF4-FFF2-40B4-BE49-F238E27FC236}">
                  <a16:creationId xmlns:a16="http://schemas.microsoft.com/office/drawing/2014/main" id="{8D3D99B3-7EAE-4886-998C-670439E4FD26}"/>
                </a:ext>
              </a:extLst>
            </p:cNvPr>
            <p:cNvGrpSpPr>
              <a:grpSpLocks/>
            </p:cNvGrpSpPr>
            <p:nvPr/>
          </p:nvGrpSpPr>
          <p:grpSpPr bwMode="auto">
            <a:xfrm>
              <a:off x="3660" y="402"/>
              <a:ext cx="1804" cy="1116"/>
              <a:chOff x="3660" y="402"/>
              <a:chExt cx="1804" cy="1116"/>
            </a:xfrm>
          </p:grpSpPr>
          <p:sp>
            <p:nvSpPr>
              <p:cNvPr id="18538" name="Line 106">
                <a:extLst>
                  <a:ext uri="{FF2B5EF4-FFF2-40B4-BE49-F238E27FC236}">
                    <a16:creationId xmlns:a16="http://schemas.microsoft.com/office/drawing/2014/main" id="{44F325C1-C2DE-4898-AF53-E2B88FA96C43}"/>
                  </a:ext>
                </a:extLst>
              </p:cNvPr>
              <p:cNvSpPr>
                <a:spLocks noChangeShapeType="1"/>
              </p:cNvSpPr>
              <p:nvPr/>
            </p:nvSpPr>
            <p:spPr bwMode="auto">
              <a:xfrm flipV="1">
                <a:off x="3660" y="441"/>
                <a:ext cx="288" cy="576"/>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40" name="Line 108">
                <a:extLst>
                  <a:ext uri="{FF2B5EF4-FFF2-40B4-BE49-F238E27FC236}">
                    <a16:creationId xmlns:a16="http://schemas.microsoft.com/office/drawing/2014/main" id="{1949C725-20B6-40CD-B0D5-8D60EB11322D}"/>
                  </a:ext>
                </a:extLst>
              </p:cNvPr>
              <p:cNvSpPr>
                <a:spLocks noChangeShapeType="1"/>
              </p:cNvSpPr>
              <p:nvPr/>
            </p:nvSpPr>
            <p:spPr bwMode="auto">
              <a:xfrm>
                <a:off x="3948" y="441"/>
                <a:ext cx="288" cy="0"/>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49" name="Line 117">
                <a:extLst>
                  <a:ext uri="{FF2B5EF4-FFF2-40B4-BE49-F238E27FC236}">
                    <a16:creationId xmlns:a16="http://schemas.microsoft.com/office/drawing/2014/main" id="{3C593BA4-D06D-4DA1-BA35-034BDE063734}"/>
                  </a:ext>
                </a:extLst>
              </p:cNvPr>
              <p:cNvSpPr>
                <a:spLocks noChangeShapeType="1"/>
              </p:cNvSpPr>
              <p:nvPr/>
            </p:nvSpPr>
            <p:spPr bwMode="auto">
              <a:xfrm>
                <a:off x="4284" y="441"/>
                <a:ext cx="192" cy="0"/>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nvGrpSpPr>
              <p:cNvPr id="18553" name="Group 121">
                <a:extLst>
                  <a:ext uri="{FF2B5EF4-FFF2-40B4-BE49-F238E27FC236}">
                    <a16:creationId xmlns:a16="http://schemas.microsoft.com/office/drawing/2014/main" id="{237E418D-BB63-4472-A32C-8EA08E589466}"/>
                  </a:ext>
                </a:extLst>
              </p:cNvPr>
              <p:cNvGrpSpPr>
                <a:grpSpLocks/>
              </p:cNvGrpSpPr>
              <p:nvPr/>
            </p:nvGrpSpPr>
            <p:grpSpPr bwMode="auto">
              <a:xfrm>
                <a:off x="5052" y="489"/>
                <a:ext cx="192" cy="192"/>
                <a:chOff x="4128" y="1008"/>
                <a:chExt cx="192" cy="192"/>
              </a:xfrm>
            </p:grpSpPr>
            <p:sp>
              <p:nvSpPr>
                <p:cNvPr id="18554" name="Oval 122">
                  <a:extLst>
                    <a:ext uri="{FF2B5EF4-FFF2-40B4-BE49-F238E27FC236}">
                      <a16:creationId xmlns:a16="http://schemas.microsoft.com/office/drawing/2014/main" id="{36EBDAB8-8EC9-408B-AFB5-8A7A14E02B46}"/>
                    </a:ext>
                  </a:extLst>
                </p:cNvPr>
                <p:cNvSpPr>
                  <a:spLocks noChangeArrowheads="1"/>
                </p:cNvSpPr>
                <p:nvPr/>
              </p:nvSpPr>
              <p:spPr bwMode="auto">
                <a:xfrm>
                  <a:off x="4128" y="1008"/>
                  <a:ext cx="192" cy="192"/>
                </a:xfrm>
                <a:prstGeom prst="ellipse">
                  <a:avLst/>
                </a:prstGeom>
                <a:solidFill>
                  <a:schemeClr val="bg1"/>
                </a:solidFill>
                <a:ln w="28575">
                  <a:solidFill>
                    <a:srgbClr val="99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55" name="Line 123">
                  <a:extLst>
                    <a:ext uri="{FF2B5EF4-FFF2-40B4-BE49-F238E27FC236}">
                      <a16:creationId xmlns:a16="http://schemas.microsoft.com/office/drawing/2014/main" id="{C4E5CBD4-5BF4-4082-B88D-B9B24034A229}"/>
                    </a:ext>
                  </a:extLst>
                </p:cNvPr>
                <p:cNvSpPr>
                  <a:spLocks noChangeShapeType="1"/>
                </p:cNvSpPr>
                <p:nvPr/>
              </p:nvSpPr>
              <p:spPr bwMode="auto">
                <a:xfrm flipV="1">
                  <a:off x="4176" y="1056"/>
                  <a:ext cx="96" cy="96"/>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sp>
            <p:nvSpPr>
              <p:cNvPr id="18560" name="Rectangle 128">
                <a:extLst>
                  <a:ext uri="{FF2B5EF4-FFF2-40B4-BE49-F238E27FC236}">
                    <a16:creationId xmlns:a16="http://schemas.microsoft.com/office/drawing/2014/main" id="{EEC3D8D5-FB2F-42F7-B49F-F1DA9C8A1B7F}"/>
                  </a:ext>
                </a:extLst>
              </p:cNvPr>
              <p:cNvSpPr>
                <a:spLocks noChangeArrowheads="1"/>
              </p:cNvSpPr>
              <p:nvPr/>
            </p:nvSpPr>
            <p:spPr bwMode="auto">
              <a:xfrm>
                <a:off x="4728" y="537"/>
                <a:ext cx="216" cy="96"/>
              </a:xfrm>
              <a:prstGeom prst="rect">
                <a:avLst/>
              </a:prstGeom>
              <a:solidFill>
                <a:srgbClr val="FF9966"/>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61" name="Line 129">
                <a:extLst>
                  <a:ext uri="{FF2B5EF4-FFF2-40B4-BE49-F238E27FC236}">
                    <a16:creationId xmlns:a16="http://schemas.microsoft.com/office/drawing/2014/main" id="{D14CA890-013D-4AE1-9918-0BDCA3531DC5}"/>
                  </a:ext>
                </a:extLst>
              </p:cNvPr>
              <p:cNvSpPr>
                <a:spLocks noChangeShapeType="1"/>
              </p:cNvSpPr>
              <p:nvPr/>
            </p:nvSpPr>
            <p:spPr bwMode="auto">
              <a:xfrm>
                <a:off x="4620" y="585"/>
                <a:ext cx="108" cy="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62" name="Line 130">
                <a:extLst>
                  <a:ext uri="{FF2B5EF4-FFF2-40B4-BE49-F238E27FC236}">
                    <a16:creationId xmlns:a16="http://schemas.microsoft.com/office/drawing/2014/main" id="{23A507D0-DB24-46D1-B81E-69EDC9838AA5}"/>
                  </a:ext>
                </a:extLst>
              </p:cNvPr>
              <p:cNvSpPr>
                <a:spLocks noChangeShapeType="1"/>
              </p:cNvSpPr>
              <p:nvPr/>
            </p:nvSpPr>
            <p:spPr bwMode="auto">
              <a:xfrm>
                <a:off x="4944" y="585"/>
                <a:ext cx="108" cy="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65" name="Rectangle 133">
                <a:extLst>
                  <a:ext uri="{FF2B5EF4-FFF2-40B4-BE49-F238E27FC236}">
                    <a16:creationId xmlns:a16="http://schemas.microsoft.com/office/drawing/2014/main" id="{0367C6A9-E790-4501-88A8-77866EB8884B}"/>
                  </a:ext>
                </a:extLst>
              </p:cNvPr>
              <p:cNvSpPr>
                <a:spLocks noChangeArrowheads="1"/>
              </p:cNvSpPr>
              <p:nvPr/>
            </p:nvSpPr>
            <p:spPr bwMode="auto">
              <a:xfrm>
                <a:off x="5196" y="402"/>
                <a:ext cx="26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50000"/>
                  </a:spcBef>
                  <a:spcAft>
                    <a:spcPct val="0"/>
                  </a:spcAft>
                  <a:buClrTx/>
                </a:pPr>
                <a:r>
                  <a:rPr lang="en-US" altLang="en-US" sz="1350" b="1" kern="1200">
                    <a:solidFill>
                      <a:srgbClr val="9900FF"/>
                    </a:solidFill>
                    <a:latin typeface="Arial" panose="020B0604020202020204" pitchFamily="34" charset="0"/>
                    <a:ea typeface="+mn-ea"/>
                    <a:cs typeface="+mn-cs"/>
                  </a:rPr>
                  <a:t>G</a:t>
                </a:r>
              </a:p>
            </p:txBody>
          </p:sp>
          <p:sp>
            <p:nvSpPr>
              <p:cNvPr id="18568" name="Line 136">
                <a:extLst>
                  <a:ext uri="{FF2B5EF4-FFF2-40B4-BE49-F238E27FC236}">
                    <a16:creationId xmlns:a16="http://schemas.microsoft.com/office/drawing/2014/main" id="{1988A57E-A6A1-46D5-9CEE-BAEFDC43AD0A}"/>
                  </a:ext>
                </a:extLst>
              </p:cNvPr>
              <p:cNvSpPr>
                <a:spLocks noChangeShapeType="1"/>
              </p:cNvSpPr>
              <p:nvPr/>
            </p:nvSpPr>
            <p:spPr bwMode="auto">
              <a:xfrm>
                <a:off x="4476" y="441"/>
                <a:ext cx="144" cy="144"/>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cxnSp>
            <p:nvCxnSpPr>
              <p:cNvPr id="18572" name="AutoShape 140">
                <a:extLst>
                  <a:ext uri="{FF2B5EF4-FFF2-40B4-BE49-F238E27FC236}">
                    <a16:creationId xmlns:a16="http://schemas.microsoft.com/office/drawing/2014/main" id="{87C705BE-153F-4155-A0F7-A60AA3E897A0}"/>
                  </a:ext>
                </a:extLst>
              </p:cNvPr>
              <p:cNvCxnSpPr>
                <a:cxnSpLocks noChangeShapeType="1"/>
              </p:cNvCxnSpPr>
              <p:nvPr/>
            </p:nvCxnSpPr>
            <p:spPr bwMode="auto">
              <a:xfrm rot="5400000">
                <a:off x="4620" y="681"/>
                <a:ext cx="643" cy="548"/>
              </a:xfrm>
              <a:prstGeom prst="curvedConnector3">
                <a:avLst>
                  <a:gd name="adj1" fmla="val 51477"/>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75" name="Rectangle 143">
                <a:extLst>
                  <a:ext uri="{FF2B5EF4-FFF2-40B4-BE49-F238E27FC236}">
                    <a16:creationId xmlns:a16="http://schemas.microsoft.com/office/drawing/2014/main" id="{8A525F3A-452B-4617-A4F5-1FB733337997}"/>
                  </a:ext>
                </a:extLst>
              </p:cNvPr>
              <p:cNvSpPr>
                <a:spLocks noChangeArrowheads="1"/>
              </p:cNvSpPr>
              <p:nvPr/>
            </p:nvSpPr>
            <p:spPr bwMode="auto">
              <a:xfrm>
                <a:off x="4563" y="1266"/>
                <a:ext cx="29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0"/>
                  </a:spcBef>
                  <a:spcAft>
                    <a:spcPct val="0"/>
                  </a:spcAft>
                  <a:buClrTx/>
                </a:pPr>
                <a:r>
                  <a:rPr lang="en-US" altLang="en-US" sz="1350" b="1" kern="1200">
                    <a:solidFill>
                      <a:srgbClr val="0000FF"/>
                    </a:solidFill>
                    <a:latin typeface="Arial" panose="020B0604020202020204" pitchFamily="34" charset="0"/>
                    <a:ea typeface="+mn-ea"/>
                    <a:cs typeface="+mn-cs"/>
                  </a:rPr>
                  <a:t>J</a:t>
                </a:r>
                <a:r>
                  <a:rPr lang="en-US" altLang="en-US" sz="1350" b="1" kern="1200" baseline="-25000">
                    <a:solidFill>
                      <a:srgbClr val="0000FF"/>
                    </a:solidFill>
                    <a:latin typeface="Arial" panose="020B0604020202020204" pitchFamily="34" charset="0"/>
                    <a:ea typeface="+mn-ea"/>
                    <a:cs typeface="+mn-cs"/>
                  </a:rPr>
                  <a:t>1</a:t>
                </a:r>
              </a:p>
            </p:txBody>
          </p:sp>
        </p:grpSp>
      </p:grpSp>
      <p:sp>
        <p:nvSpPr>
          <p:cNvPr id="18576" name="Text Box 144">
            <a:extLst>
              <a:ext uri="{FF2B5EF4-FFF2-40B4-BE49-F238E27FC236}">
                <a16:creationId xmlns:a16="http://schemas.microsoft.com/office/drawing/2014/main" id="{9D084039-C874-4C55-8540-A1D0C93B23AB}"/>
              </a:ext>
            </a:extLst>
          </p:cNvPr>
          <p:cNvSpPr txBox="1">
            <a:spLocks noChangeArrowheads="1"/>
          </p:cNvSpPr>
          <p:nvPr/>
        </p:nvSpPr>
        <p:spPr bwMode="auto">
          <a:xfrm>
            <a:off x="6015038" y="1496616"/>
            <a:ext cx="3429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fontAlgn="base">
              <a:spcBef>
                <a:spcPct val="50000"/>
              </a:spcBef>
              <a:spcAft>
                <a:spcPct val="0"/>
              </a:spcAft>
              <a:buClrTx/>
            </a:pPr>
            <a:r>
              <a:rPr lang="en-US" altLang="en-US" sz="1350" b="1" kern="1200" dirty="0">
                <a:solidFill>
                  <a:srgbClr val="FF0000"/>
                </a:solidFill>
                <a:latin typeface="ItalicT" pitchFamily="2" charset="0"/>
                <a:ea typeface="+mn-ea"/>
                <a:cs typeface="+mn-cs"/>
              </a:rPr>
              <a:t>l</a:t>
            </a:r>
            <a:r>
              <a:rPr lang="en-US" altLang="en-US" sz="1350" b="1" kern="1200" baseline="-25000" dirty="0">
                <a:solidFill>
                  <a:srgbClr val="FF0000"/>
                </a:solidFill>
                <a:latin typeface="Arial" panose="020B0604020202020204" pitchFamily="34" charset="0"/>
                <a:ea typeface="+mn-ea"/>
                <a:cs typeface="+mn-cs"/>
              </a:rPr>
              <a:t>1</a:t>
            </a:r>
          </a:p>
        </p:txBody>
      </p:sp>
      <p:grpSp>
        <p:nvGrpSpPr>
          <p:cNvPr id="18598" name="Group 166">
            <a:extLst>
              <a:ext uri="{FF2B5EF4-FFF2-40B4-BE49-F238E27FC236}">
                <a16:creationId xmlns:a16="http://schemas.microsoft.com/office/drawing/2014/main" id="{12F515FF-57C6-4D66-9BCF-683C5FB7E95F}"/>
              </a:ext>
            </a:extLst>
          </p:cNvPr>
          <p:cNvGrpSpPr>
            <a:grpSpLocks/>
          </p:cNvGrpSpPr>
          <p:nvPr/>
        </p:nvGrpSpPr>
        <p:grpSpPr bwMode="auto">
          <a:xfrm>
            <a:off x="5486400" y="685800"/>
            <a:ext cx="2000250" cy="825103"/>
            <a:chOff x="3648" y="576"/>
            <a:chExt cx="1680" cy="693"/>
          </a:xfrm>
        </p:grpSpPr>
        <p:sp>
          <p:nvSpPr>
            <p:cNvPr id="18574" name="Rectangle 142">
              <a:extLst>
                <a:ext uri="{FF2B5EF4-FFF2-40B4-BE49-F238E27FC236}">
                  <a16:creationId xmlns:a16="http://schemas.microsoft.com/office/drawing/2014/main" id="{9CB899DF-F83A-4036-90A5-135A9628978C}"/>
                </a:ext>
              </a:extLst>
            </p:cNvPr>
            <p:cNvSpPr>
              <a:spLocks noChangeArrowheads="1"/>
            </p:cNvSpPr>
            <p:nvPr/>
          </p:nvSpPr>
          <p:spPr bwMode="auto">
            <a:xfrm>
              <a:off x="5004" y="1017"/>
              <a:ext cx="29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0"/>
                </a:spcBef>
                <a:spcAft>
                  <a:spcPct val="0"/>
                </a:spcAft>
                <a:buClrTx/>
              </a:pPr>
              <a:r>
                <a:rPr lang="en-US" altLang="en-US" sz="1350" b="1" kern="1200">
                  <a:solidFill>
                    <a:srgbClr val="0000FF"/>
                  </a:solidFill>
                  <a:latin typeface="Arial" panose="020B0604020202020204" pitchFamily="34" charset="0"/>
                  <a:ea typeface="+mn-ea"/>
                  <a:cs typeface="+mn-cs"/>
                </a:rPr>
                <a:t>J</a:t>
              </a:r>
              <a:r>
                <a:rPr lang="en-US" altLang="en-US" sz="1350" b="1" kern="1200" baseline="-25000">
                  <a:solidFill>
                    <a:srgbClr val="0000FF"/>
                  </a:solidFill>
                  <a:latin typeface="Arial" panose="020B0604020202020204" pitchFamily="34" charset="0"/>
                  <a:ea typeface="+mn-ea"/>
                  <a:cs typeface="+mn-cs"/>
                </a:rPr>
                <a:t>2</a:t>
              </a:r>
            </a:p>
          </p:txBody>
        </p:sp>
        <p:grpSp>
          <p:nvGrpSpPr>
            <p:cNvPr id="18596" name="Group 164">
              <a:extLst>
                <a:ext uri="{FF2B5EF4-FFF2-40B4-BE49-F238E27FC236}">
                  <a16:creationId xmlns:a16="http://schemas.microsoft.com/office/drawing/2014/main" id="{4E714229-A7E2-4B20-8418-D58B3200A118}"/>
                </a:ext>
              </a:extLst>
            </p:cNvPr>
            <p:cNvGrpSpPr>
              <a:grpSpLocks/>
            </p:cNvGrpSpPr>
            <p:nvPr/>
          </p:nvGrpSpPr>
          <p:grpSpPr bwMode="auto">
            <a:xfrm>
              <a:off x="3648" y="576"/>
              <a:ext cx="1680" cy="693"/>
              <a:chOff x="3660" y="585"/>
              <a:chExt cx="1680" cy="693"/>
            </a:xfrm>
          </p:grpSpPr>
          <p:sp>
            <p:nvSpPr>
              <p:cNvPr id="18541" name="Line 109">
                <a:extLst>
                  <a:ext uri="{FF2B5EF4-FFF2-40B4-BE49-F238E27FC236}">
                    <a16:creationId xmlns:a16="http://schemas.microsoft.com/office/drawing/2014/main" id="{5E66790A-4F6F-42A8-8DC5-08BF673F7D4A}"/>
                  </a:ext>
                </a:extLst>
              </p:cNvPr>
              <p:cNvSpPr>
                <a:spLocks noChangeShapeType="1"/>
              </p:cNvSpPr>
              <p:nvPr/>
            </p:nvSpPr>
            <p:spPr bwMode="auto">
              <a:xfrm>
                <a:off x="4044" y="777"/>
                <a:ext cx="192" cy="0"/>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nvGrpSpPr>
              <p:cNvPr id="18595" name="Group 163">
                <a:extLst>
                  <a:ext uri="{FF2B5EF4-FFF2-40B4-BE49-F238E27FC236}">
                    <a16:creationId xmlns:a16="http://schemas.microsoft.com/office/drawing/2014/main" id="{78AAF57A-7B2B-4BFF-984F-4F8789C33AC3}"/>
                  </a:ext>
                </a:extLst>
              </p:cNvPr>
              <p:cNvGrpSpPr>
                <a:grpSpLocks/>
              </p:cNvGrpSpPr>
              <p:nvPr/>
            </p:nvGrpSpPr>
            <p:grpSpPr bwMode="auto">
              <a:xfrm>
                <a:off x="3660" y="585"/>
                <a:ext cx="1680" cy="693"/>
                <a:chOff x="3660" y="585"/>
                <a:chExt cx="1680" cy="693"/>
              </a:xfrm>
            </p:grpSpPr>
            <p:grpSp>
              <p:nvGrpSpPr>
                <p:cNvPr id="18556" name="Group 124">
                  <a:extLst>
                    <a:ext uri="{FF2B5EF4-FFF2-40B4-BE49-F238E27FC236}">
                      <a16:creationId xmlns:a16="http://schemas.microsoft.com/office/drawing/2014/main" id="{682B55D3-4A62-4EAA-A4CC-C0C630C3343A}"/>
                    </a:ext>
                  </a:extLst>
                </p:cNvPr>
                <p:cNvGrpSpPr>
                  <a:grpSpLocks/>
                </p:cNvGrpSpPr>
                <p:nvPr/>
              </p:nvGrpSpPr>
              <p:grpSpPr bwMode="auto">
                <a:xfrm rot="2937752">
                  <a:off x="5056" y="677"/>
                  <a:ext cx="231" cy="336"/>
                  <a:chOff x="1017" y="528"/>
                  <a:chExt cx="231" cy="336"/>
                </a:xfrm>
              </p:grpSpPr>
              <p:cxnSp>
                <p:nvCxnSpPr>
                  <p:cNvPr id="18478" name="AutoShape 46">
                    <a:extLst>
                      <a:ext uri="{FF2B5EF4-FFF2-40B4-BE49-F238E27FC236}">
                        <a16:creationId xmlns:a16="http://schemas.microsoft.com/office/drawing/2014/main" id="{44BB6C50-390C-4BEE-9C3A-DB1A9D046C09}"/>
                      </a:ext>
                    </a:extLst>
                  </p:cNvPr>
                  <p:cNvCxnSpPr>
                    <a:cxnSpLocks noChangeShapeType="1"/>
                  </p:cNvCxnSpPr>
                  <p:nvPr/>
                </p:nvCxnSpPr>
                <p:spPr bwMode="auto">
                  <a:xfrm>
                    <a:off x="1017" y="528"/>
                    <a:ext cx="231" cy="240"/>
                  </a:xfrm>
                  <a:prstGeom prst="curvedConnector2">
                    <a:avLst/>
                  </a:prstGeom>
                  <a:noFill/>
                  <a:ln w="28575">
                    <a:solidFill>
                      <a:srgbClr val="008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79" name="Line 47">
                    <a:extLst>
                      <a:ext uri="{FF2B5EF4-FFF2-40B4-BE49-F238E27FC236}">
                        <a16:creationId xmlns:a16="http://schemas.microsoft.com/office/drawing/2014/main" id="{D364D5B4-A69B-487B-B82E-AB94A9FB4DD6}"/>
                      </a:ext>
                    </a:extLst>
                  </p:cNvPr>
                  <p:cNvSpPr>
                    <a:spLocks noChangeShapeType="1"/>
                  </p:cNvSpPr>
                  <p:nvPr/>
                </p:nvSpPr>
                <p:spPr bwMode="auto">
                  <a:xfrm>
                    <a:off x="1248" y="768"/>
                    <a:ext cx="0" cy="96"/>
                  </a:xfrm>
                  <a:prstGeom prst="line">
                    <a:avLst/>
                  </a:prstGeom>
                  <a:noFill/>
                  <a:ln w="28575">
                    <a:solidFill>
                      <a:srgbClr val="008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sp>
              <p:nvSpPr>
                <p:cNvPr id="18539" name="Line 107">
                  <a:extLst>
                    <a:ext uri="{FF2B5EF4-FFF2-40B4-BE49-F238E27FC236}">
                      <a16:creationId xmlns:a16="http://schemas.microsoft.com/office/drawing/2014/main" id="{60CC5DC0-666D-436C-B1D6-8782F9EB04DC}"/>
                    </a:ext>
                  </a:extLst>
                </p:cNvPr>
                <p:cNvSpPr>
                  <a:spLocks noChangeShapeType="1"/>
                </p:cNvSpPr>
                <p:nvPr/>
              </p:nvSpPr>
              <p:spPr bwMode="auto">
                <a:xfrm flipV="1">
                  <a:off x="3660" y="777"/>
                  <a:ext cx="384" cy="240"/>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48" name="Line 116">
                  <a:extLst>
                    <a:ext uri="{FF2B5EF4-FFF2-40B4-BE49-F238E27FC236}">
                      <a16:creationId xmlns:a16="http://schemas.microsoft.com/office/drawing/2014/main" id="{D57ECB94-B2CB-4CBF-BC6E-168D194058FA}"/>
                    </a:ext>
                  </a:extLst>
                </p:cNvPr>
                <p:cNvSpPr>
                  <a:spLocks noChangeShapeType="1"/>
                </p:cNvSpPr>
                <p:nvPr/>
              </p:nvSpPr>
              <p:spPr bwMode="auto">
                <a:xfrm>
                  <a:off x="4284" y="777"/>
                  <a:ext cx="192" cy="0"/>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50" name="Oval 118">
                  <a:extLst>
                    <a:ext uri="{FF2B5EF4-FFF2-40B4-BE49-F238E27FC236}">
                      <a16:creationId xmlns:a16="http://schemas.microsoft.com/office/drawing/2014/main" id="{1ADA7883-01C0-4A78-ADCD-A47D11DFADDB}"/>
                    </a:ext>
                  </a:extLst>
                </p:cNvPr>
                <p:cNvSpPr>
                  <a:spLocks noChangeArrowheads="1"/>
                </p:cNvSpPr>
                <p:nvPr/>
              </p:nvSpPr>
              <p:spPr bwMode="auto">
                <a:xfrm>
                  <a:off x="4428" y="729"/>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69" name="Line 137">
                  <a:extLst>
                    <a:ext uri="{FF2B5EF4-FFF2-40B4-BE49-F238E27FC236}">
                      <a16:creationId xmlns:a16="http://schemas.microsoft.com/office/drawing/2014/main" id="{C793DB02-549D-4A72-AF89-D8ABDF2F284E}"/>
                    </a:ext>
                  </a:extLst>
                </p:cNvPr>
                <p:cNvSpPr>
                  <a:spLocks noChangeShapeType="1"/>
                </p:cNvSpPr>
                <p:nvPr/>
              </p:nvSpPr>
              <p:spPr bwMode="auto">
                <a:xfrm flipH="1">
                  <a:off x="4476" y="585"/>
                  <a:ext cx="144" cy="192"/>
                </a:xfrm>
                <a:prstGeom prst="line">
                  <a:avLst/>
                </a:prstGeom>
                <a:noFill/>
                <a:ln w="28575">
                  <a:solidFill>
                    <a:srgbClr val="FF66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77" name="Text Box 145">
                  <a:extLst>
                    <a:ext uri="{FF2B5EF4-FFF2-40B4-BE49-F238E27FC236}">
                      <a16:creationId xmlns:a16="http://schemas.microsoft.com/office/drawing/2014/main" id="{A30CA093-C734-4FA6-B5F4-9FF52197B07B}"/>
                    </a:ext>
                  </a:extLst>
                </p:cNvPr>
                <p:cNvSpPr txBox="1">
                  <a:spLocks noChangeArrowheads="1"/>
                </p:cNvSpPr>
                <p:nvPr/>
              </p:nvSpPr>
              <p:spPr bwMode="auto">
                <a:xfrm>
                  <a:off x="4860" y="1026"/>
                  <a:ext cx="28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350" b="1" kern="1200">
                      <a:solidFill>
                        <a:srgbClr val="FF0000"/>
                      </a:solidFill>
                      <a:latin typeface="ItalicT" pitchFamily="2" charset="0"/>
                      <a:ea typeface="+mn-ea"/>
                      <a:cs typeface="+mn-cs"/>
                    </a:rPr>
                    <a:t>l</a:t>
                  </a:r>
                  <a:r>
                    <a:rPr lang="en-US" altLang="en-US" sz="1350" b="1" kern="1200" baseline="-25000">
                      <a:solidFill>
                        <a:srgbClr val="FF0000"/>
                      </a:solidFill>
                      <a:latin typeface="Arial" panose="020B0604020202020204" pitchFamily="34" charset="0"/>
                      <a:ea typeface="+mn-ea"/>
                      <a:cs typeface="+mn-cs"/>
                    </a:rPr>
                    <a:t>2</a:t>
                  </a:r>
                </a:p>
              </p:txBody>
            </p:sp>
          </p:grpSp>
        </p:grpSp>
      </p:grpSp>
      <p:grpSp>
        <p:nvGrpSpPr>
          <p:cNvPr id="18590" name="Group 158">
            <a:extLst>
              <a:ext uri="{FF2B5EF4-FFF2-40B4-BE49-F238E27FC236}">
                <a16:creationId xmlns:a16="http://schemas.microsoft.com/office/drawing/2014/main" id="{63F3080B-26D9-44F5-BB32-9102435F771F}"/>
              </a:ext>
            </a:extLst>
          </p:cNvPr>
          <p:cNvGrpSpPr>
            <a:grpSpLocks/>
          </p:cNvGrpSpPr>
          <p:nvPr/>
        </p:nvGrpSpPr>
        <p:grpSpPr bwMode="auto">
          <a:xfrm>
            <a:off x="4286250" y="467916"/>
            <a:ext cx="3681414" cy="2357437"/>
            <a:chOff x="2640" y="393"/>
            <a:chExt cx="3092" cy="1980"/>
          </a:xfrm>
        </p:grpSpPr>
        <p:grpSp>
          <p:nvGrpSpPr>
            <p:cNvPr id="18537" name="Group 105">
              <a:extLst>
                <a:ext uri="{FF2B5EF4-FFF2-40B4-BE49-F238E27FC236}">
                  <a16:creationId xmlns:a16="http://schemas.microsoft.com/office/drawing/2014/main" id="{1E07B66C-4A04-4E20-8F21-97438871B681}"/>
                </a:ext>
              </a:extLst>
            </p:cNvPr>
            <p:cNvGrpSpPr>
              <a:grpSpLocks/>
            </p:cNvGrpSpPr>
            <p:nvPr/>
          </p:nvGrpSpPr>
          <p:grpSpPr bwMode="auto">
            <a:xfrm>
              <a:off x="2640" y="393"/>
              <a:ext cx="2700" cy="1980"/>
              <a:chOff x="2532" y="144"/>
              <a:chExt cx="2700" cy="1980"/>
            </a:xfrm>
          </p:grpSpPr>
          <p:grpSp>
            <p:nvGrpSpPr>
              <p:cNvPr id="18436" name="Group 4">
                <a:extLst>
                  <a:ext uri="{FF2B5EF4-FFF2-40B4-BE49-F238E27FC236}">
                    <a16:creationId xmlns:a16="http://schemas.microsoft.com/office/drawing/2014/main" id="{C217C651-E8D3-4D77-996D-1612ADAA9FF1}"/>
                  </a:ext>
                </a:extLst>
              </p:cNvPr>
              <p:cNvGrpSpPr>
                <a:grpSpLocks/>
              </p:cNvGrpSpPr>
              <p:nvPr/>
            </p:nvGrpSpPr>
            <p:grpSpPr bwMode="auto">
              <a:xfrm>
                <a:off x="3552" y="720"/>
                <a:ext cx="1680" cy="816"/>
                <a:chOff x="3456" y="624"/>
                <a:chExt cx="1680" cy="816"/>
              </a:xfrm>
            </p:grpSpPr>
            <p:sp>
              <p:nvSpPr>
                <p:cNvPr id="18437" name="Line 5">
                  <a:extLst>
                    <a:ext uri="{FF2B5EF4-FFF2-40B4-BE49-F238E27FC236}">
                      <a16:creationId xmlns:a16="http://schemas.microsoft.com/office/drawing/2014/main" id="{004312C8-6B44-4111-9B58-FCB35E75369E}"/>
                    </a:ext>
                  </a:extLst>
                </p:cNvPr>
                <p:cNvSpPr>
                  <a:spLocks noChangeShapeType="1"/>
                </p:cNvSpPr>
                <p:nvPr/>
              </p:nvSpPr>
              <p:spPr bwMode="auto">
                <a:xfrm>
                  <a:off x="3456" y="672"/>
                  <a:ext cx="168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438" name="Line 6">
                  <a:extLst>
                    <a:ext uri="{FF2B5EF4-FFF2-40B4-BE49-F238E27FC236}">
                      <a16:creationId xmlns:a16="http://schemas.microsoft.com/office/drawing/2014/main" id="{9AA17560-41D8-44D9-897D-8E1430B762B3}"/>
                    </a:ext>
                  </a:extLst>
                </p:cNvPr>
                <p:cNvSpPr>
                  <a:spLocks noChangeShapeType="1"/>
                </p:cNvSpPr>
                <p:nvPr/>
              </p:nvSpPr>
              <p:spPr bwMode="auto">
                <a:xfrm>
                  <a:off x="3456" y="1152"/>
                  <a:ext cx="168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439" name="Line 7">
                  <a:extLst>
                    <a:ext uri="{FF2B5EF4-FFF2-40B4-BE49-F238E27FC236}">
                      <a16:creationId xmlns:a16="http://schemas.microsoft.com/office/drawing/2014/main" id="{1C00337B-1012-4718-9FDF-36B677F45907}"/>
                    </a:ext>
                  </a:extLst>
                </p:cNvPr>
                <p:cNvSpPr>
                  <a:spLocks noChangeShapeType="1"/>
                </p:cNvSpPr>
                <p:nvPr/>
              </p:nvSpPr>
              <p:spPr bwMode="auto">
                <a:xfrm>
                  <a:off x="3456" y="912"/>
                  <a:ext cx="168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440" name="Line 8">
                  <a:extLst>
                    <a:ext uri="{FF2B5EF4-FFF2-40B4-BE49-F238E27FC236}">
                      <a16:creationId xmlns:a16="http://schemas.microsoft.com/office/drawing/2014/main" id="{0EBD527D-675D-463B-BFA5-BE4EF4819916}"/>
                    </a:ext>
                  </a:extLst>
                </p:cNvPr>
                <p:cNvSpPr>
                  <a:spLocks noChangeShapeType="1"/>
                </p:cNvSpPr>
                <p:nvPr/>
              </p:nvSpPr>
              <p:spPr bwMode="auto">
                <a:xfrm>
                  <a:off x="3456" y="1392"/>
                  <a:ext cx="168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441" name="Rectangle 9">
                  <a:extLst>
                    <a:ext uri="{FF2B5EF4-FFF2-40B4-BE49-F238E27FC236}">
                      <a16:creationId xmlns:a16="http://schemas.microsoft.com/office/drawing/2014/main" id="{34DCB41E-ADCA-41A1-BF70-FC033E2BEB29}"/>
                    </a:ext>
                  </a:extLst>
                </p:cNvPr>
                <p:cNvSpPr>
                  <a:spLocks noChangeArrowheads="1"/>
                </p:cNvSpPr>
                <p:nvPr/>
              </p:nvSpPr>
              <p:spPr bwMode="auto">
                <a:xfrm>
                  <a:off x="5088" y="624"/>
                  <a:ext cx="48" cy="336"/>
                </a:xfrm>
                <a:prstGeom prst="rect">
                  <a:avLst/>
                </a:prstGeom>
                <a:solidFill>
                  <a:srgbClr val="33CC33"/>
                </a:solidFill>
                <a:ln w="19050">
                  <a:solidFill>
                    <a:srgbClr val="00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442" name="Rectangle 10">
                  <a:extLst>
                    <a:ext uri="{FF2B5EF4-FFF2-40B4-BE49-F238E27FC236}">
                      <a16:creationId xmlns:a16="http://schemas.microsoft.com/office/drawing/2014/main" id="{C0605B8A-993C-4544-BE80-49C7DE9D732C}"/>
                    </a:ext>
                  </a:extLst>
                </p:cNvPr>
                <p:cNvSpPr>
                  <a:spLocks noChangeArrowheads="1"/>
                </p:cNvSpPr>
                <p:nvPr/>
              </p:nvSpPr>
              <p:spPr bwMode="auto">
                <a:xfrm>
                  <a:off x="5088" y="1104"/>
                  <a:ext cx="48" cy="336"/>
                </a:xfrm>
                <a:prstGeom prst="rect">
                  <a:avLst/>
                </a:prstGeom>
                <a:solidFill>
                  <a:srgbClr val="33CC33"/>
                </a:solidFill>
                <a:ln w="19050">
                  <a:solidFill>
                    <a:srgbClr val="00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443" name="Rectangle 11">
                  <a:extLst>
                    <a:ext uri="{FF2B5EF4-FFF2-40B4-BE49-F238E27FC236}">
                      <a16:creationId xmlns:a16="http://schemas.microsoft.com/office/drawing/2014/main" id="{40C74AAF-843F-477C-AFA6-07E35CB62C06}"/>
                    </a:ext>
                  </a:extLst>
                </p:cNvPr>
                <p:cNvSpPr>
                  <a:spLocks noChangeArrowheads="1"/>
                </p:cNvSpPr>
                <p:nvPr/>
              </p:nvSpPr>
              <p:spPr bwMode="auto">
                <a:xfrm>
                  <a:off x="3456" y="864"/>
                  <a:ext cx="48" cy="336"/>
                </a:xfrm>
                <a:prstGeom prst="rect">
                  <a:avLst/>
                </a:prstGeom>
                <a:solidFill>
                  <a:srgbClr val="33CC33"/>
                </a:solidFill>
                <a:ln w="19050">
                  <a:solidFill>
                    <a:srgbClr val="00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444" name="Oval 12">
                  <a:extLst>
                    <a:ext uri="{FF2B5EF4-FFF2-40B4-BE49-F238E27FC236}">
                      <a16:creationId xmlns:a16="http://schemas.microsoft.com/office/drawing/2014/main" id="{00F46176-00E6-41F1-B58B-8EA681F19685}"/>
                    </a:ext>
                  </a:extLst>
                </p:cNvPr>
                <p:cNvSpPr>
                  <a:spLocks noChangeArrowheads="1"/>
                </p:cNvSpPr>
                <p:nvPr/>
              </p:nvSpPr>
              <p:spPr bwMode="auto">
                <a:xfrm>
                  <a:off x="3456" y="624"/>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445" name="Oval 13">
                  <a:extLst>
                    <a:ext uri="{FF2B5EF4-FFF2-40B4-BE49-F238E27FC236}">
                      <a16:creationId xmlns:a16="http://schemas.microsoft.com/office/drawing/2014/main" id="{5A491E22-09AD-4C53-8771-A1EFD7D9307C}"/>
                    </a:ext>
                  </a:extLst>
                </p:cNvPr>
                <p:cNvSpPr>
                  <a:spLocks noChangeArrowheads="1"/>
                </p:cNvSpPr>
                <p:nvPr/>
              </p:nvSpPr>
              <p:spPr bwMode="auto">
                <a:xfrm>
                  <a:off x="3456" y="864"/>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446" name="Oval 14">
                  <a:extLst>
                    <a:ext uri="{FF2B5EF4-FFF2-40B4-BE49-F238E27FC236}">
                      <a16:creationId xmlns:a16="http://schemas.microsoft.com/office/drawing/2014/main" id="{4AF809D2-E7C0-4F4C-9183-C504A0F90D93}"/>
                    </a:ext>
                  </a:extLst>
                </p:cNvPr>
                <p:cNvSpPr>
                  <a:spLocks noChangeArrowheads="1"/>
                </p:cNvSpPr>
                <p:nvPr/>
              </p:nvSpPr>
              <p:spPr bwMode="auto">
                <a:xfrm>
                  <a:off x="3456" y="1152"/>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447" name="Oval 15">
                  <a:extLst>
                    <a:ext uri="{FF2B5EF4-FFF2-40B4-BE49-F238E27FC236}">
                      <a16:creationId xmlns:a16="http://schemas.microsoft.com/office/drawing/2014/main" id="{77F993F5-A960-442E-864B-66561C733680}"/>
                    </a:ext>
                  </a:extLst>
                </p:cNvPr>
                <p:cNvSpPr>
                  <a:spLocks noChangeArrowheads="1"/>
                </p:cNvSpPr>
                <p:nvPr/>
              </p:nvSpPr>
              <p:spPr bwMode="auto">
                <a:xfrm>
                  <a:off x="5088" y="912"/>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448" name="Oval 16">
                  <a:extLst>
                    <a:ext uri="{FF2B5EF4-FFF2-40B4-BE49-F238E27FC236}">
                      <a16:creationId xmlns:a16="http://schemas.microsoft.com/office/drawing/2014/main" id="{24D1A99A-CF46-47E7-9276-6622570897AA}"/>
                    </a:ext>
                  </a:extLst>
                </p:cNvPr>
                <p:cNvSpPr>
                  <a:spLocks noChangeArrowheads="1"/>
                </p:cNvSpPr>
                <p:nvPr/>
              </p:nvSpPr>
              <p:spPr bwMode="auto">
                <a:xfrm>
                  <a:off x="5088" y="1104"/>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449" name="Oval 17">
                  <a:extLst>
                    <a:ext uri="{FF2B5EF4-FFF2-40B4-BE49-F238E27FC236}">
                      <a16:creationId xmlns:a16="http://schemas.microsoft.com/office/drawing/2014/main" id="{FCFF112E-C52F-402D-9457-5FD30A1108C0}"/>
                    </a:ext>
                  </a:extLst>
                </p:cNvPr>
                <p:cNvSpPr>
                  <a:spLocks noChangeArrowheads="1"/>
                </p:cNvSpPr>
                <p:nvPr/>
              </p:nvSpPr>
              <p:spPr bwMode="auto">
                <a:xfrm>
                  <a:off x="3456" y="1392"/>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450" name="Oval 18">
                  <a:extLst>
                    <a:ext uri="{FF2B5EF4-FFF2-40B4-BE49-F238E27FC236}">
                      <a16:creationId xmlns:a16="http://schemas.microsoft.com/office/drawing/2014/main" id="{B2C04AE4-B991-4DDB-8325-FD95058E66E4}"/>
                    </a:ext>
                  </a:extLst>
                </p:cNvPr>
                <p:cNvSpPr>
                  <a:spLocks noChangeArrowheads="1"/>
                </p:cNvSpPr>
                <p:nvPr/>
              </p:nvSpPr>
              <p:spPr bwMode="auto">
                <a:xfrm>
                  <a:off x="5088" y="1392"/>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451" name="Oval 19">
                  <a:extLst>
                    <a:ext uri="{FF2B5EF4-FFF2-40B4-BE49-F238E27FC236}">
                      <a16:creationId xmlns:a16="http://schemas.microsoft.com/office/drawing/2014/main" id="{3AB3E464-8F29-4C98-89A7-9672F42484CB}"/>
                    </a:ext>
                  </a:extLst>
                </p:cNvPr>
                <p:cNvSpPr>
                  <a:spLocks noChangeArrowheads="1"/>
                </p:cNvSpPr>
                <p:nvPr/>
              </p:nvSpPr>
              <p:spPr bwMode="auto">
                <a:xfrm>
                  <a:off x="5088" y="624"/>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nvGrpSpPr>
              <p:cNvPr id="18452" name="Group 20">
                <a:extLst>
                  <a:ext uri="{FF2B5EF4-FFF2-40B4-BE49-F238E27FC236}">
                    <a16:creationId xmlns:a16="http://schemas.microsoft.com/office/drawing/2014/main" id="{72863867-5881-4089-B57F-E913F4BBAC52}"/>
                  </a:ext>
                </a:extLst>
              </p:cNvPr>
              <p:cNvGrpSpPr>
                <a:grpSpLocks/>
              </p:cNvGrpSpPr>
              <p:nvPr/>
            </p:nvGrpSpPr>
            <p:grpSpPr bwMode="auto">
              <a:xfrm rot="5400000">
                <a:off x="2880" y="624"/>
                <a:ext cx="144" cy="240"/>
                <a:chOff x="1296" y="2352"/>
                <a:chExt cx="144" cy="240"/>
              </a:xfrm>
            </p:grpSpPr>
            <p:grpSp>
              <p:nvGrpSpPr>
                <p:cNvPr id="18453" name="Group 21">
                  <a:extLst>
                    <a:ext uri="{FF2B5EF4-FFF2-40B4-BE49-F238E27FC236}">
                      <a16:creationId xmlns:a16="http://schemas.microsoft.com/office/drawing/2014/main" id="{54E358F7-1AC5-4484-98F4-94171C9D11D9}"/>
                    </a:ext>
                  </a:extLst>
                </p:cNvPr>
                <p:cNvGrpSpPr>
                  <a:grpSpLocks/>
                </p:cNvGrpSpPr>
                <p:nvPr/>
              </p:nvGrpSpPr>
              <p:grpSpPr bwMode="auto">
                <a:xfrm>
                  <a:off x="1296" y="2352"/>
                  <a:ext cx="48" cy="240"/>
                  <a:chOff x="1392" y="816"/>
                  <a:chExt cx="48" cy="240"/>
                </a:xfrm>
              </p:grpSpPr>
              <p:sp>
                <p:nvSpPr>
                  <p:cNvPr id="18454" name="Line 22">
                    <a:extLst>
                      <a:ext uri="{FF2B5EF4-FFF2-40B4-BE49-F238E27FC236}">
                        <a16:creationId xmlns:a16="http://schemas.microsoft.com/office/drawing/2014/main" id="{68B6B313-FB7A-4D34-88C8-6F66901D48AE}"/>
                      </a:ext>
                    </a:extLst>
                  </p:cNvPr>
                  <p:cNvSpPr>
                    <a:spLocks noChangeShapeType="1"/>
                  </p:cNvSpPr>
                  <p:nvPr/>
                </p:nvSpPr>
                <p:spPr bwMode="auto">
                  <a:xfrm>
                    <a:off x="1392" y="816"/>
                    <a:ext cx="0" cy="24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455" name="Line 23">
                    <a:extLst>
                      <a:ext uri="{FF2B5EF4-FFF2-40B4-BE49-F238E27FC236}">
                        <a16:creationId xmlns:a16="http://schemas.microsoft.com/office/drawing/2014/main" id="{B82F74C6-A220-4C53-8FB7-689240D13CBD}"/>
                      </a:ext>
                    </a:extLst>
                  </p:cNvPr>
                  <p:cNvSpPr>
                    <a:spLocks noChangeShapeType="1"/>
                  </p:cNvSpPr>
                  <p:nvPr/>
                </p:nvSpPr>
                <p:spPr bwMode="auto">
                  <a:xfrm>
                    <a:off x="1440" y="864"/>
                    <a:ext cx="0" cy="144"/>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nvGrpSpPr>
                <p:cNvPr id="18456" name="Group 24">
                  <a:extLst>
                    <a:ext uri="{FF2B5EF4-FFF2-40B4-BE49-F238E27FC236}">
                      <a16:creationId xmlns:a16="http://schemas.microsoft.com/office/drawing/2014/main" id="{D20852DC-C97A-4038-9D66-EC9C1849DADF}"/>
                    </a:ext>
                  </a:extLst>
                </p:cNvPr>
                <p:cNvGrpSpPr>
                  <a:grpSpLocks/>
                </p:cNvGrpSpPr>
                <p:nvPr/>
              </p:nvGrpSpPr>
              <p:grpSpPr bwMode="auto">
                <a:xfrm>
                  <a:off x="1392" y="2352"/>
                  <a:ext cx="48" cy="240"/>
                  <a:chOff x="1392" y="816"/>
                  <a:chExt cx="48" cy="240"/>
                </a:xfrm>
              </p:grpSpPr>
              <p:sp>
                <p:nvSpPr>
                  <p:cNvPr id="18457" name="Line 25">
                    <a:extLst>
                      <a:ext uri="{FF2B5EF4-FFF2-40B4-BE49-F238E27FC236}">
                        <a16:creationId xmlns:a16="http://schemas.microsoft.com/office/drawing/2014/main" id="{7FC5F18C-4302-4AD1-BE47-585C54FBF522}"/>
                      </a:ext>
                    </a:extLst>
                  </p:cNvPr>
                  <p:cNvSpPr>
                    <a:spLocks noChangeShapeType="1"/>
                  </p:cNvSpPr>
                  <p:nvPr/>
                </p:nvSpPr>
                <p:spPr bwMode="auto">
                  <a:xfrm>
                    <a:off x="1392" y="816"/>
                    <a:ext cx="0" cy="24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458" name="Line 26">
                    <a:extLst>
                      <a:ext uri="{FF2B5EF4-FFF2-40B4-BE49-F238E27FC236}">
                        <a16:creationId xmlns:a16="http://schemas.microsoft.com/office/drawing/2014/main" id="{8BE2A71D-5380-4E5E-8B02-888F1AC52EB5}"/>
                      </a:ext>
                    </a:extLst>
                  </p:cNvPr>
                  <p:cNvSpPr>
                    <a:spLocks noChangeShapeType="1"/>
                  </p:cNvSpPr>
                  <p:nvPr/>
                </p:nvSpPr>
                <p:spPr bwMode="auto">
                  <a:xfrm>
                    <a:off x="1440" y="864"/>
                    <a:ext cx="0" cy="144"/>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sp>
              <p:nvSpPr>
                <p:cNvPr id="18459" name="Line 27">
                  <a:extLst>
                    <a:ext uri="{FF2B5EF4-FFF2-40B4-BE49-F238E27FC236}">
                      <a16:creationId xmlns:a16="http://schemas.microsoft.com/office/drawing/2014/main" id="{9E597DE8-A43C-4973-9580-88A0491DDD9C}"/>
                    </a:ext>
                  </a:extLst>
                </p:cNvPr>
                <p:cNvSpPr>
                  <a:spLocks noChangeShapeType="1"/>
                </p:cNvSpPr>
                <p:nvPr/>
              </p:nvSpPr>
              <p:spPr bwMode="auto">
                <a:xfrm>
                  <a:off x="1344" y="2496"/>
                  <a:ext cx="48"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nvGrpSpPr>
              <p:cNvPr id="18460" name="Group 28">
                <a:extLst>
                  <a:ext uri="{FF2B5EF4-FFF2-40B4-BE49-F238E27FC236}">
                    <a16:creationId xmlns:a16="http://schemas.microsoft.com/office/drawing/2014/main" id="{D311976F-C225-4E95-8AC4-28E636F12D39}"/>
                  </a:ext>
                </a:extLst>
              </p:cNvPr>
              <p:cNvGrpSpPr>
                <a:grpSpLocks/>
              </p:cNvGrpSpPr>
              <p:nvPr/>
            </p:nvGrpSpPr>
            <p:grpSpPr bwMode="auto">
              <a:xfrm>
                <a:off x="2832" y="1008"/>
                <a:ext cx="192" cy="192"/>
                <a:chOff x="4128" y="1008"/>
                <a:chExt cx="192" cy="192"/>
              </a:xfrm>
            </p:grpSpPr>
            <p:sp>
              <p:nvSpPr>
                <p:cNvPr id="18461" name="Oval 29">
                  <a:extLst>
                    <a:ext uri="{FF2B5EF4-FFF2-40B4-BE49-F238E27FC236}">
                      <a16:creationId xmlns:a16="http://schemas.microsoft.com/office/drawing/2014/main" id="{7B21FD0E-AFD6-4C64-81F6-BD5DE9ACABB7}"/>
                    </a:ext>
                  </a:extLst>
                </p:cNvPr>
                <p:cNvSpPr>
                  <a:spLocks noChangeArrowheads="1"/>
                </p:cNvSpPr>
                <p:nvPr/>
              </p:nvSpPr>
              <p:spPr bwMode="auto">
                <a:xfrm>
                  <a:off x="4128" y="1008"/>
                  <a:ext cx="192" cy="192"/>
                </a:xfrm>
                <a:prstGeom prst="ellipse">
                  <a:avLst/>
                </a:prstGeom>
                <a:solidFill>
                  <a:schemeClr val="bg1"/>
                </a:solidFill>
                <a:ln w="28575">
                  <a:solidFill>
                    <a:srgbClr val="99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462" name="Line 30">
                  <a:extLst>
                    <a:ext uri="{FF2B5EF4-FFF2-40B4-BE49-F238E27FC236}">
                      <a16:creationId xmlns:a16="http://schemas.microsoft.com/office/drawing/2014/main" id="{AE1FCD83-819B-4D95-8271-0D7A4072D82F}"/>
                    </a:ext>
                  </a:extLst>
                </p:cNvPr>
                <p:cNvSpPr>
                  <a:spLocks noChangeShapeType="1"/>
                </p:cNvSpPr>
                <p:nvPr/>
              </p:nvSpPr>
              <p:spPr bwMode="auto">
                <a:xfrm flipV="1">
                  <a:off x="4176" y="1056"/>
                  <a:ext cx="96" cy="96"/>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sp>
            <p:nvSpPr>
              <p:cNvPr id="18463" name="Oval 31">
                <a:extLst>
                  <a:ext uri="{FF2B5EF4-FFF2-40B4-BE49-F238E27FC236}">
                    <a16:creationId xmlns:a16="http://schemas.microsoft.com/office/drawing/2014/main" id="{DB552D32-126D-4657-9107-01740B1C45D9}"/>
                  </a:ext>
                </a:extLst>
              </p:cNvPr>
              <p:cNvSpPr>
                <a:spLocks noChangeArrowheads="1"/>
              </p:cNvSpPr>
              <p:nvPr/>
            </p:nvSpPr>
            <p:spPr bwMode="auto">
              <a:xfrm>
                <a:off x="3216" y="1824"/>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464" name="Oval 32">
                <a:extLst>
                  <a:ext uri="{FF2B5EF4-FFF2-40B4-BE49-F238E27FC236}">
                    <a16:creationId xmlns:a16="http://schemas.microsoft.com/office/drawing/2014/main" id="{BF89A9AE-039B-45F6-9F83-767DD3B43F14}"/>
                  </a:ext>
                </a:extLst>
              </p:cNvPr>
              <p:cNvSpPr>
                <a:spLocks noChangeArrowheads="1"/>
              </p:cNvSpPr>
              <p:nvPr/>
            </p:nvSpPr>
            <p:spPr bwMode="auto">
              <a:xfrm>
                <a:off x="3360" y="1824"/>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465" name="Line 33">
                <a:extLst>
                  <a:ext uri="{FF2B5EF4-FFF2-40B4-BE49-F238E27FC236}">
                    <a16:creationId xmlns:a16="http://schemas.microsoft.com/office/drawing/2014/main" id="{6D22EC59-B4DB-4BD0-BF98-0A862B2D5EC3}"/>
                  </a:ext>
                </a:extLst>
              </p:cNvPr>
              <p:cNvSpPr>
                <a:spLocks noChangeShapeType="1"/>
              </p:cNvSpPr>
              <p:nvPr/>
            </p:nvSpPr>
            <p:spPr bwMode="auto">
              <a:xfrm flipV="1">
                <a:off x="3600" y="432"/>
                <a:ext cx="0" cy="336"/>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466" name="Line 34">
                <a:extLst>
                  <a:ext uri="{FF2B5EF4-FFF2-40B4-BE49-F238E27FC236}">
                    <a16:creationId xmlns:a16="http://schemas.microsoft.com/office/drawing/2014/main" id="{9FD63EDE-CAC0-469D-99A3-586576A2960B}"/>
                  </a:ext>
                </a:extLst>
              </p:cNvPr>
              <p:cNvSpPr>
                <a:spLocks noChangeShapeType="1"/>
              </p:cNvSpPr>
              <p:nvPr/>
            </p:nvSpPr>
            <p:spPr bwMode="auto">
              <a:xfrm flipH="1">
                <a:off x="2928" y="432"/>
                <a:ext cx="672" cy="0"/>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467" name="Line 35">
                <a:extLst>
                  <a:ext uri="{FF2B5EF4-FFF2-40B4-BE49-F238E27FC236}">
                    <a16:creationId xmlns:a16="http://schemas.microsoft.com/office/drawing/2014/main" id="{AF06F69C-88BA-46BB-B6F2-33C3395BF477}"/>
                  </a:ext>
                </a:extLst>
              </p:cNvPr>
              <p:cNvSpPr>
                <a:spLocks noChangeShapeType="1"/>
              </p:cNvSpPr>
              <p:nvPr/>
            </p:nvSpPr>
            <p:spPr bwMode="auto">
              <a:xfrm flipV="1">
                <a:off x="2928" y="432"/>
                <a:ext cx="0" cy="240"/>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468" name="Line 36">
                <a:extLst>
                  <a:ext uri="{FF2B5EF4-FFF2-40B4-BE49-F238E27FC236}">
                    <a16:creationId xmlns:a16="http://schemas.microsoft.com/office/drawing/2014/main" id="{87BAEA42-C034-436F-9B6D-6689CC4C050A}"/>
                  </a:ext>
                </a:extLst>
              </p:cNvPr>
              <p:cNvSpPr>
                <a:spLocks noChangeShapeType="1"/>
              </p:cNvSpPr>
              <p:nvPr/>
            </p:nvSpPr>
            <p:spPr bwMode="auto">
              <a:xfrm flipV="1">
                <a:off x="2928" y="816"/>
                <a:ext cx="0" cy="192"/>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469" name="Line 37">
                <a:extLst>
                  <a:ext uri="{FF2B5EF4-FFF2-40B4-BE49-F238E27FC236}">
                    <a16:creationId xmlns:a16="http://schemas.microsoft.com/office/drawing/2014/main" id="{3F84AE89-50B7-4070-B4D7-7B4681B6DB42}"/>
                  </a:ext>
                </a:extLst>
              </p:cNvPr>
              <p:cNvSpPr>
                <a:spLocks noChangeShapeType="1"/>
              </p:cNvSpPr>
              <p:nvPr/>
            </p:nvSpPr>
            <p:spPr bwMode="auto">
              <a:xfrm flipH="1">
                <a:off x="2928" y="1872"/>
                <a:ext cx="336" cy="0"/>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470" name="Line 38">
                <a:extLst>
                  <a:ext uri="{FF2B5EF4-FFF2-40B4-BE49-F238E27FC236}">
                    <a16:creationId xmlns:a16="http://schemas.microsoft.com/office/drawing/2014/main" id="{EDAC9A7D-0BD4-400A-A1CD-5DC73E6F7B91}"/>
                  </a:ext>
                </a:extLst>
              </p:cNvPr>
              <p:cNvSpPr>
                <a:spLocks noChangeShapeType="1"/>
              </p:cNvSpPr>
              <p:nvPr/>
            </p:nvSpPr>
            <p:spPr bwMode="auto">
              <a:xfrm flipV="1">
                <a:off x="3600" y="1488"/>
                <a:ext cx="0" cy="384"/>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480" name="Rectangle 48">
                <a:extLst>
                  <a:ext uri="{FF2B5EF4-FFF2-40B4-BE49-F238E27FC236}">
                    <a16:creationId xmlns:a16="http://schemas.microsoft.com/office/drawing/2014/main" id="{5C75EDBA-176F-474E-8562-B75C2F9C8069}"/>
                  </a:ext>
                </a:extLst>
              </p:cNvPr>
              <p:cNvSpPr>
                <a:spLocks noChangeArrowheads="1"/>
              </p:cNvSpPr>
              <p:nvPr/>
            </p:nvSpPr>
            <p:spPr bwMode="auto">
              <a:xfrm>
                <a:off x="2640" y="624"/>
                <a:ext cx="25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50000"/>
                  </a:spcBef>
                  <a:spcAft>
                    <a:spcPct val="0"/>
                  </a:spcAft>
                  <a:buClrTx/>
                </a:pPr>
                <a:r>
                  <a:rPr lang="en-US" altLang="en-US" sz="1350" b="1" kern="1200">
                    <a:solidFill>
                      <a:srgbClr val="0000FF"/>
                    </a:solidFill>
                    <a:latin typeface="Arial" panose="020B0604020202020204" pitchFamily="34" charset="0"/>
                    <a:ea typeface="+mn-ea"/>
                    <a:cs typeface="+mn-cs"/>
                  </a:rPr>
                  <a:t>E</a:t>
                </a:r>
              </a:p>
            </p:txBody>
          </p:sp>
          <p:sp>
            <p:nvSpPr>
              <p:cNvPr id="18481" name="Text Box 49">
                <a:extLst>
                  <a:ext uri="{FF2B5EF4-FFF2-40B4-BE49-F238E27FC236}">
                    <a16:creationId xmlns:a16="http://schemas.microsoft.com/office/drawing/2014/main" id="{62815F6A-1E6E-453D-9D74-9905209DF7B7}"/>
                  </a:ext>
                </a:extLst>
              </p:cNvPr>
              <p:cNvSpPr txBox="1">
                <a:spLocks noChangeArrowheads="1"/>
              </p:cNvSpPr>
              <p:nvPr/>
            </p:nvSpPr>
            <p:spPr bwMode="auto">
              <a:xfrm>
                <a:off x="2640" y="1008"/>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350" b="1" kern="1200">
                    <a:solidFill>
                      <a:srgbClr val="9900FF"/>
                    </a:solidFill>
                    <a:latin typeface="Arial" panose="020B0604020202020204" pitchFamily="34" charset="0"/>
                    <a:ea typeface="+mn-ea"/>
                    <a:cs typeface="+mn-cs"/>
                  </a:rPr>
                  <a:t>A</a:t>
                </a:r>
              </a:p>
            </p:txBody>
          </p:sp>
          <p:sp>
            <p:nvSpPr>
              <p:cNvPr id="18483" name="Rectangle 51">
                <a:extLst>
                  <a:ext uri="{FF2B5EF4-FFF2-40B4-BE49-F238E27FC236}">
                    <a16:creationId xmlns:a16="http://schemas.microsoft.com/office/drawing/2014/main" id="{761C6D7A-AC2D-478D-8CCD-A24FA68A538A}"/>
                  </a:ext>
                </a:extLst>
              </p:cNvPr>
              <p:cNvSpPr>
                <a:spLocks noChangeArrowheads="1"/>
              </p:cNvSpPr>
              <p:nvPr/>
            </p:nvSpPr>
            <p:spPr bwMode="auto">
              <a:xfrm>
                <a:off x="4460" y="823"/>
                <a:ext cx="155"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0"/>
                  </a:spcBef>
                  <a:spcAft>
                    <a:spcPct val="0"/>
                  </a:spcAft>
                  <a:buClrTx/>
                </a:pPr>
                <a:endParaRPr lang="en-US" altLang="en-US" sz="1350" b="1" kern="1200" baseline="-25000">
                  <a:solidFill>
                    <a:srgbClr val="0000FF"/>
                  </a:solidFill>
                  <a:latin typeface="Arial" panose="020B0604020202020204" pitchFamily="34" charset="0"/>
                  <a:ea typeface="+mn-ea"/>
                  <a:cs typeface="+mn-cs"/>
                </a:endParaRPr>
              </a:p>
            </p:txBody>
          </p:sp>
          <p:sp>
            <p:nvSpPr>
              <p:cNvPr id="18484" name="Rectangle 52">
                <a:extLst>
                  <a:ext uri="{FF2B5EF4-FFF2-40B4-BE49-F238E27FC236}">
                    <a16:creationId xmlns:a16="http://schemas.microsoft.com/office/drawing/2014/main" id="{6457C43E-1510-411D-9DD7-3EECE89B928C}"/>
                  </a:ext>
                </a:extLst>
              </p:cNvPr>
              <p:cNvSpPr>
                <a:spLocks noChangeArrowheads="1"/>
              </p:cNvSpPr>
              <p:nvPr/>
            </p:nvSpPr>
            <p:spPr bwMode="auto">
              <a:xfrm>
                <a:off x="3236" y="1872"/>
                <a:ext cx="26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0"/>
                  </a:spcBef>
                  <a:spcAft>
                    <a:spcPct val="0"/>
                  </a:spcAft>
                  <a:buClrTx/>
                </a:pPr>
                <a:r>
                  <a:rPr lang="en-US" altLang="en-US" sz="1350" b="1" kern="1200">
                    <a:solidFill>
                      <a:srgbClr val="FF00FF"/>
                    </a:solidFill>
                    <a:latin typeface="Arial" panose="020B0604020202020204" pitchFamily="34" charset="0"/>
                    <a:ea typeface="+mn-ea"/>
                    <a:cs typeface="+mn-cs"/>
                  </a:rPr>
                  <a:t>K</a:t>
                </a:r>
              </a:p>
            </p:txBody>
          </p:sp>
          <p:sp>
            <p:nvSpPr>
              <p:cNvPr id="18485" name="Rectangle 53">
                <a:extLst>
                  <a:ext uri="{FF2B5EF4-FFF2-40B4-BE49-F238E27FC236}">
                    <a16:creationId xmlns:a16="http://schemas.microsoft.com/office/drawing/2014/main" id="{A6EA1206-E917-43CB-97F6-EA07C6A834F1}"/>
                  </a:ext>
                </a:extLst>
              </p:cNvPr>
              <p:cNvSpPr>
                <a:spLocks noChangeArrowheads="1"/>
              </p:cNvSpPr>
              <p:nvPr/>
            </p:nvSpPr>
            <p:spPr bwMode="auto">
              <a:xfrm>
                <a:off x="3360" y="624"/>
                <a:ext cx="26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0"/>
                  </a:spcBef>
                  <a:spcAft>
                    <a:spcPct val="0"/>
                  </a:spcAft>
                  <a:buClrTx/>
                </a:pPr>
                <a:r>
                  <a:rPr lang="en-US" altLang="en-US" sz="1350" b="1" kern="1200">
                    <a:solidFill>
                      <a:srgbClr val="0000FF"/>
                    </a:solidFill>
                    <a:latin typeface="Arial" panose="020B0604020202020204" pitchFamily="34" charset="0"/>
                    <a:ea typeface="+mn-ea"/>
                    <a:cs typeface="+mn-cs"/>
                  </a:rPr>
                  <a:t>A</a:t>
                </a:r>
              </a:p>
            </p:txBody>
          </p:sp>
          <p:sp>
            <p:nvSpPr>
              <p:cNvPr id="18486" name="Rectangle 54">
                <a:extLst>
                  <a:ext uri="{FF2B5EF4-FFF2-40B4-BE49-F238E27FC236}">
                    <a16:creationId xmlns:a16="http://schemas.microsoft.com/office/drawing/2014/main" id="{D87D41A5-12E6-4C3F-921C-415B0B1D43DB}"/>
                  </a:ext>
                </a:extLst>
              </p:cNvPr>
              <p:cNvSpPr>
                <a:spLocks noChangeArrowheads="1"/>
              </p:cNvSpPr>
              <p:nvPr/>
            </p:nvSpPr>
            <p:spPr bwMode="auto">
              <a:xfrm>
                <a:off x="3360" y="1401"/>
                <a:ext cx="26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0"/>
                  </a:spcBef>
                  <a:spcAft>
                    <a:spcPct val="0"/>
                  </a:spcAft>
                  <a:buClrTx/>
                </a:pPr>
                <a:r>
                  <a:rPr lang="en-US" altLang="en-US" sz="1350" b="1" kern="1200">
                    <a:solidFill>
                      <a:srgbClr val="0000FF"/>
                    </a:solidFill>
                    <a:latin typeface="Arial" panose="020B0604020202020204" pitchFamily="34" charset="0"/>
                    <a:ea typeface="+mn-ea"/>
                    <a:cs typeface="+mn-cs"/>
                  </a:rPr>
                  <a:t>B</a:t>
                </a:r>
              </a:p>
            </p:txBody>
          </p:sp>
          <p:grpSp>
            <p:nvGrpSpPr>
              <p:cNvPr id="18487" name="Group 55">
                <a:extLst>
                  <a:ext uri="{FF2B5EF4-FFF2-40B4-BE49-F238E27FC236}">
                    <a16:creationId xmlns:a16="http://schemas.microsoft.com/office/drawing/2014/main" id="{485097B6-9565-4B2F-AC3B-18026423F7F1}"/>
                  </a:ext>
                </a:extLst>
              </p:cNvPr>
              <p:cNvGrpSpPr>
                <a:grpSpLocks/>
              </p:cNvGrpSpPr>
              <p:nvPr/>
            </p:nvGrpSpPr>
            <p:grpSpPr bwMode="auto">
              <a:xfrm>
                <a:off x="2880" y="1200"/>
                <a:ext cx="192" cy="480"/>
                <a:chOff x="2784" y="1104"/>
                <a:chExt cx="192" cy="480"/>
              </a:xfrm>
            </p:grpSpPr>
            <p:sp>
              <p:nvSpPr>
                <p:cNvPr id="18488" name="Line 56">
                  <a:extLst>
                    <a:ext uri="{FF2B5EF4-FFF2-40B4-BE49-F238E27FC236}">
                      <a16:creationId xmlns:a16="http://schemas.microsoft.com/office/drawing/2014/main" id="{0FB1E1BA-4EB4-4D4B-AFA8-04EDBBB38EAE}"/>
                    </a:ext>
                  </a:extLst>
                </p:cNvPr>
                <p:cNvSpPr>
                  <a:spLocks noChangeShapeType="1"/>
                </p:cNvSpPr>
                <p:nvPr/>
              </p:nvSpPr>
              <p:spPr bwMode="auto">
                <a:xfrm rot="5400000" flipV="1">
                  <a:off x="2928" y="1392"/>
                  <a:ext cx="0" cy="96"/>
                </a:xfrm>
                <a:prstGeom prst="line">
                  <a:avLst/>
                </a:prstGeom>
                <a:noFill/>
                <a:ln w="19050">
                  <a:solidFill>
                    <a:srgbClr val="008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489" name="Line 57">
                  <a:extLst>
                    <a:ext uri="{FF2B5EF4-FFF2-40B4-BE49-F238E27FC236}">
                      <a16:creationId xmlns:a16="http://schemas.microsoft.com/office/drawing/2014/main" id="{FCE42E84-219B-4194-BE87-52DEE8CA7B1A}"/>
                    </a:ext>
                  </a:extLst>
                </p:cNvPr>
                <p:cNvSpPr>
                  <a:spLocks noChangeShapeType="1"/>
                </p:cNvSpPr>
                <p:nvPr/>
              </p:nvSpPr>
              <p:spPr bwMode="auto">
                <a:xfrm flipV="1">
                  <a:off x="2976" y="1440"/>
                  <a:ext cx="0" cy="144"/>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nvGrpSpPr>
                <p:cNvPr id="18490" name="Group 58">
                  <a:extLst>
                    <a:ext uri="{FF2B5EF4-FFF2-40B4-BE49-F238E27FC236}">
                      <a16:creationId xmlns:a16="http://schemas.microsoft.com/office/drawing/2014/main" id="{74D93915-9FEF-4892-AC4C-3DE0DF7CACA4}"/>
                    </a:ext>
                  </a:extLst>
                </p:cNvPr>
                <p:cNvGrpSpPr>
                  <a:grpSpLocks/>
                </p:cNvGrpSpPr>
                <p:nvPr/>
              </p:nvGrpSpPr>
              <p:grpSpPr bwMode="auto">
                <a:xfrm rot="5400000">
                  <a:off x="2616" y="1272"/>
                  <a:ext cx="432" cy="96"/>
                  <a:chOff x="2256" y="1440"/>
                  <a:chExt cx="622" cy="96"/>
                </a:xfrm>
              </p:grpSpPr>
              <p:sp>
                <p:nvSpPr>
                  <p:cNvPr id="18491" name="Line 59">
                    <a:extLst>
                      <a:ext uri="{FF2B5EF4-FFF2-40B4-BE49-F238E27FC236}">
                        <a16:creationId xmlns:a16="http://schemas.microsoft.com/office/drawing/2014/main" id="{6A33A024-C26D-4BA8-8ACC-73A3945D2D4D}"/>
                      </a:ext>
                    </a:extLst>
                  </p:cNvPr>
                  <p:cNvSpPr>
                    <a:spLocks noChangeShapeType="1"/>
                  </p:cNvSpPr>
                  <p:nvPr/>
                </p:nvSpPr>
                <p:spPr bwMode="auto">
                  <a:xfrm>
                    <a:off x="2831" y="1440"/>
                    <a:ext cx="24" cy="96"/>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nvGrpSpPr>
                  <p:cNvPr id="18492" name="Group 60">
                    <a:extLst>
                      <a:ext uri="{FF2B5EF4-FFF2-40B4-BE49-F238E27FC236}">
                        <a16:creationId xmlns:a16="http://schemas.microsoft.com/office/drawing/2014/main" id="{B79401BC-C35D-4A76-B4DE-5D99DCA1ED63}"/>
                      </a:ext>
                    </a:extLst>
                  </p:cNvPr>
                  <p:cNvGrpSpPr>
                    <a:grpSpLocks/>
                  </p:cNvGrpSpPr>
                  <p:nvPr/>
                </p:nvGrpSpPr>
                <p:grpSpPr bwMode="auto">
                  <a:xfrm>
                    <a:off x="2256" y="1440"/>
                    <a:ext cx="622" cy="96"/>
                    <a:chOff x="2256" y="1440"/>
                    <a:chExt cx="622" cy="96"/>
                  </a:xfrm>
                </p:grpSpPr>
                <p:sp>
                  <p:nvSpPr>
                    <p:cNvPr id="18493" name="Line 61">
                      <a:extLst>
                        <a:ext uri="{FF2B5EF4-FFF2-40B4-BE49-F238E27FC236}">
                          <a16:creationId xmlns:a16="http://schemas.microsoft.com/office/drawing/2014/main" id="{9F2A2614-A90B-43CD-8879-62A1BB81A00C}"/>
                        </a:ext>
                      </a:extLst>
                    </p:cNvPr>
                    <p:cNvSpPr>
                      <a:spLocks noChangeShapeType="1"/>
                    </p:cNvSpPr>
                    <p:nvPr/>
                  </p:nvSpPr>
                  <p:spPr bwMode="auto">
                    <a:xfrm flipV="1">
                      <a:off x="2855" y="1472"/>
                      <a:ext cx="23" cy="6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nvGrpSpPr>
                    <p:cNvPr id="18494" name="Group 62">
                      <a:extLst>
                        <a:ext uri="{FF2B5EF4-FFF2-40B4-BE49-F238E27FC236}">
                          <a16:creationId xmlns:a16="http://schemas.microsoft.com/office/drawing/2014/main" id="{612704B8-F2E4-4D89-8BA3-2AF3FBBFBD30}"/>
                        </a:ext>
                      </a:extLst>
                    </p:cNvPr>
                    <p:cNvGrpSpPr>
                      <a:grpSpLocks/>
                    </p:cNvGrpSpPr>
                    <p:nvPr/>
                  </p:nvGrpSpPr>
                  <p:grpSpPr bwMode="auto">
                    <a:xfrm>
                      <a:off x="2256" y="1440"/>
                      <a:ext cx="575" cy="96"/>
                      <a:chOff x="2256" y="1440"/>
                      <a:chExt cx="575" cy="96"/>
                    </a:xfrm>
                  </p:grpSpPr>
                  <p:sp>
                    <p:nvSpPr>
                      <p:cNvPr id="18495" name="Line 63">
                        <a:extLst>
                          <a:ext uri="{FF2B5EF4-FFF2-40B4-BE49-F238E27FC236}">
                            <a16:creationId xmlns:a16="http://schemas.microsoft.com/office/drawing/2014/main" id="{F7498A76-9331-4047-8975-A53EDA0D310D}"/>
                          </a:ext>
                        </a:extLst>
                      </p:cNvPr>
                      <p:cNvSpPr>
                        <a:spLocks noChangeShapeType="1"/>
                      </p:cNvSpPr>
                      <p:nvPr/>
                    </p:nvSpPr>
                    <p:spPr bwMode="auto">
                      <a:xfrm>
                        <a:off x="2450" y="1472"/>
                        <a:ext cx="23" cy="6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nvGrpSpPr>
                      <p:cNvPr id="18496" name="Group 64">
                        <a:extLst>
                          <a:ext uri="{FF2B5EF4-FFF2-40B4-BE49-F238E27FC236}">
                            <a16:creationId xmlns:a16="http://schemas.microsoft.com/office/drawing/2014/main" id="{DB21B2FB-EB90-43BD-82C8-380E226640A9}"/>
                          </a:ext>
                        </a:extLst>
                      </p:cNvPr>
                      <p:cNvGrpSpPr>
                        <a:grpSpLocks/>
                      </p:cNvGrpSpPr>
                      <p:nvPr/>
                    </p:nvGrpSpPr>
                    <p:grpSpPr bwMode="auto">
                      <a:xfrm>
                        <a:off x="2256" y="1440"/>
                        <a:ext cx="575" cy="96"/>
                        <a:chOff x="2364" y="1440"/>
                        <a:chExt cx="575" cy="96"/>
                      </a:xfrm>
                    </p:grpSpPr>
                    <p:sp>
                      <p:nvSpPr>
                        <p:cNvPr id="18497" name="Line 65">
                          <a:extLst>
                            <a:ext uri="{FF2B5EF4-FFF2-40B4-BE49-F238E27FC236}">
                              <a16:creationId xmlns:a16="http://schemas.microsoft.com/office/drawing/2014/main" id="{47AA31EB-371F-472C-B832-34826B19ED90}"/>
                            </a:ext>
                          </a:extLst>
                        </p:cNvPr>
                        <p:cNvSpPr>
                          <a:spLocks noChangeShapeType="1"/>
                        </p:cNvSpPr>
                        <p:nvPr/>
                      </p:nvSpPr>
                      <p:spPr bwMode="auto">
                        <a:xfrm flipV="1">
                          <a:off x="2581" y="1440"/>
                          <a:ext cx="24" cy="96"/>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nvGrpSpPr>
                        <p:cNvPr id="18498" name="Group 66">
                          <a:extLst>
                            <a:ext uri="{FF2B5EF4-FFF2-40B4-BE49-F238E27FC236}">
                              <a16:creationId xmlns:a16="http://schemas.microsoft.com/office/drawing/2014/main" id="{9B95A449-44B8-48BC-A231-9268343F4D33}"/>
                            </a:ext>
                          </a:extLst>
                        </p:cNvPr>
                        <p:cNvGrpSpPr>
                          <a:grpSpLocks/>
                        </p:cNvGrpSpPr>
                        <p:nvPr/>
                      </p:nvGrpSpPr>
                      <p:grpSpPr bwMode="auto">
                        <a:xfrm>
                          <a:off x="2605" y="1440"/>
                          <a:ext cx="48" cy="96"/>
                          <a:chOff x="1872" y="1008"/>
                          <a:chExt cx="96" cy="144"/>
                        </a:xfrm>
                      </p:grpSpPr>
                      <p:sp>
                        <p:nvSpPr>
                          <p:cNvPr id="18499" name="Line 67">
                            <a:extLst>
                              <a:ext uri="{FF2B5EF4-FFF2-40B4-BE49-F238E27FC236}">
                                <a16:creationId xmlns:a16="http://schemas.microsoft.com/office/drawing/2014/main" id="{78514E49-32F1-4F4C-98FD-C0B21BBD7A24}"/>
                              </a:ext>
                            </a:extLst>
                          </p:cNvPr>
                          <p:cNvSpPr>
                            <a:spLocks noChangeShapeType="1"/>
                          </p:cNvSpPr>
                          <p:nvPr/>
                        </p:nvSpPr>
                        <p:spPr bwMode="auto">
                          <a:xfrm>
                            <a:off x="1872"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00" name="Line 68">
                            <a:extLst>
                              <a:ext uri="{FF2B5EF4-FFF2-40B4-BE49-F238E27FC236}">
                                <a16:creationId xmlns:a16="http://schemas.microsoft.com/office/drawing/2014/main" id="{EBC60C64-237C-4268-B9D5-0C9556BF9C83}"/>
                              </a:ext>
                            </a:extLst>
                          </p:cNvPr>
                          <p:cNvSpPr>
                            <a:spLocks noChangeShapeType="1"/>
                          </p:cNvSpPr>
                          <p:nvPr/>
                        </p:nvSpPr>
                        <p:spPr bwMode="auto">
                          <a:xfrm flipV="1">
                            <a:off x="1920"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nvGrpSpPr>
                        <p:cNvPr id="18501" name="Group 69">
                          <a:extLst>
                            <a:ext uri="{FF2B5EF4-FFF2-40B4-BE49-F238E27FC236}">
                              <a16:creationId xmlns:a16="http://schemas.microsoft.com/office/drawing/2014/main" id="{85745E1B-95FB-43C6-A57A-B45134E4D509}"/>
                            </a:ext>
                          </a:extLst>
                        </p:cNvPr>
                        <p:cNvGrpSpPr>
                          <a:grpSpLocks/>
                        </p:cNvGrpSpPr>
                        <p:nvPr/>
                      </p:nvGrpSpPr>
                      <p:grpSpPr bwMode="auto">
                        <a:xfrm>
                          <a:off x="2653" y="1440"/>
                          <a:ext cx="47" cy="96"/>
                          <a:chOff x="1872" y="1008"/>
                          <a:chExt cx="96" cy="144"/>
                        </a:xfrm>
                      </p:grpSpPr>
                      <p:sp>
                        <p:nvSpPr>
                          <p:cNvPr id="18502" name="Line 70">
                            <a:extLst>
                              <a:ext uri="{FF2B5EF4-FFF2-40B4-BE49-F238E27FC236}">
                                <a16:creationId xmlns:a16="http://schemas.microsoft.com/office/drawing/2014/main" id="{DFEB6B5E-D681-4B3A-B1F9-2F0BA8CDD422}"/>
                              </a:ext>
                            </a:extLst>
                          </p:cNvPr>
                          <p:cNvSpPr>
                            <a:spLocks noChangeShapeType="1"/>
                          </p:cNvSpPr>
                          <p:nvPr/>
                        </p:nvSpPr>
                        <p:spPr bwMode="auto">
                          <a:xfrm>
                            <a:off x="1872"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03" name="Line 71">
                            <a:extLst>
                              <a:ext uri="{FF2B5EF4-FFF2-40B4-BE49-F238E27FC236}">
                                <a16:creationId xmlns:a16="http://schemas.microsoft.com/office/drawing/2014/main" id="{F0D4E65C-85C3-49D3-97EE-20F04ABE9D19}"/>
                              </a:ext>
                            </a:extLst>
                          </p:cNvPr>
                          <p:cNvSpPr>
                            <a:spLocks noChangeShapeType="1"/>
                          </p:cNvSpPr>
                          <p:nvPr/>
                        </p:nvSpPr>
                        <p:spPr bwMode="auto">
                          <a:xfrm flipV="1">
                            <a:off x="1920"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nvGrpSpPr>
                        <p:cNvPr id="18504" name="Group 72">
                          <a:extLst>
                            <a:ext uri="{FF2B5EF4-FFF2-40B4-BE49-F238E27FC236}">
                              <a16:creationId xmlns:a16="http://schemas.microsoft.com/office/drawing/2014/main" id="{31BE1F9C-AB74-4AB9-8E4B-A5795216A32D}"/>
                            </a:ext>
                          </a:extLst>
                        </p:cNvPr>
                        <p:cNvGrpSpPr>
                          <a:grpSpLocks/>
                        </p:cNvGrpSpPr>
                        <p:nvPr/>
                      </p:nvGrpSpPr>
                      <p:grpSpPr bwMode="auto">
                        <a:xfrm>
                          <a:off x="2700" y="1440"/>
                          <a:ext cx="48" cy="96"/>
                          <a:chOff x="1872" y="1008"/>
                          <a:chExt cx="96" cy="144"/>
                        </a:xfrm>
                      </p:grpSpPr>
                      <p:sp>
                        <p:nvSpPr>
                          <p:cNvPr id="18505" name="Line 73">
                            <a:extLst>
                              <a:ext uri="{FF2B5EF4-FFF2-40B4-BE49-F238E27FC236}">
                                <a16:creationId xmlns:a16="http://schemas.microsoft.com/office/drawing/2014/main" id="{AE76062B-70CE-410B-90CD-B4DB41A92C6A}"/>
                              </a:ext>
                            </a:extLst>
                          </p:cNvPr>
                          <p:cNvSpPr>
                            <a:spLocks noChangeShapeType="1"/>
                          </p:cNvSpPr>
                          <p:nvPr/>
                        </p:nvSpPr>
                        <p:spPr bwMode="auto">
                          <a:xfrm>
                            <a:off x="1872"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06" name="Line 74">
                            <a:extLst>
                              <a:ext uri="{FF2B5EF4-FFF2-40B4-BE49-F238E27FC236}">
                                <a16:creationId xmlns:a16="http://schemas.microsoft.com/office/drawing/2014/main" id="{69262AD6-FE3B-492C-B766-0448709EE61B}"/>
                              </a:ext>
                            </a:extLst>
                          </p:cNvPr>
                          <p:cNvSpPr>
                            <a:spLocks noChangeShapeType="1"/>
                          </p:cNvSpPr>
                          <p:nvPr/>
                        </p:nvSpPr>
                        <p:spPr bwMode="auto">
                          <a:xfrm flipV="1">
                            <a:off x="1920"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nvGrpSpPr>
                        <p:cNvPr id="18507" name="Group 75">
                          <a:extLst>
                            <a:ext uri="{FF2B5EF4-FFF2-40B4-BE49-F238E27FC236}">
                              <a16:creationId xmlns:a16="http://schemas.microsoft.com/office/drawing/2014/main" id="{2DF8D38A-A83F-4568-9D81-7A42A420E1C6}"/>
                            </a:ext>
                          </a:extLst>
                        </p:cNvPr>
                        <p:cNvGrpSpPr>
                          <a:grpSpLocks/>
                        </p:cNvGrpSpPr>
                        <p:nvPr/>
                      </p:nvGrpSpPr>
                      <p:grpSpPr bwMode="auto">
                        <a:xfrm>
                          <a:off x="2748" y="1440"/>
                          <a:ext cx="48" cy="96"/>
                          <a:chOff x="1872" y="1008"/>
                          <a:chExt cx="96" cy="144"/>
                        </a:xfrm>
                      </p:grpSpPr>
                      <p:sp>
                        <p:nvSpPr>
                          <p:cNvPr id="18508" name="Line 76">
                            <a:extLst>
                              <a:ext uri="{FF2B5EF4-FFF2-40B4-BE49-F238E27FC236}">
                                <a16:creationId xmlns:a16="http://schemas.microsoft.com/office/drawing/2014/main" id="{14FB708E-D6F0-4F34-A20B-898533754E80}"/>
                              </a:ext>
                            </a:extLst>
                          </p:cNvPr>
                          <p:cNvSpPr>
                            <a:spLocks noChangeShapeType="1"/>
                          </p:cNvSpPr>
                          <p:nvPr/>
                        </p:nvSpPr>
                        <p:spPr bwMode="auto">
                          <a:xfrm>
                            <a:off x="1872"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09" name="Line 77">
                            <a:extLst>
                              <a:ext uri="{FF2B5EF4-FFF2-40B4-BE49-F238E27FC236}">
                                <a16:creationId xmlns:a16="http://schemas.microsoft.com/office/drawing/2014/main" id="{40FBD7EF-87BA-45E6-B1F2-FB92A0A201DC}"/>
                              </a:ext>
                            </a:extLst>
                          </p:cNvPr>
                          <p:cNvSpPr>
                            <a:spLocks noChangeShapeType="1"/>
                          </p:cNvSpPr>
                          <p:nvPr/>
                        </p:nvSpPr>
                        <p:spPr bwMode="auto">
                          <a:xfrm flipV="1">
                            <a:off x="1920"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nvGrpSpPr>
                        <p:cNvPr id="18510" name="Group 78">
                          <a:extLst>
                            <a:ext uri="{FF2B5EF4-FFF2-40B4-BE49-F238E27FC236}">
                              <a16:creationId xmlns:a16="http://schemas.microsoft.com/office/drawing/2014/main" id="{3426055D-F63A-4C5A-8F8B-571EE399FB38}"/>
                            </a:ext>
                          </a:extLst>
                        </p:cNvPr>
                        <p:cNvGrpSpPr>
                          <a:grpSpLocks/>
                        </p:cNvGrpSpPr>
                        <p:nvPr/>
                      </p:nvGrpSpPr>
                      <p:grpSpPr bwMode="auto">
                        <a:xfrm>
                          <a:off x="2796" y="1440"/>
                          <a:ext cx="48" cy="96"/>
                          <a:chOff x="1872" y="1008"/>
                          <a:chExt cx="96" cy="144"/>
                        </a:xfrm>
                      </p:grpSpPr>
                      <p:sp>
                        <p:nvSpPr>
                          <p:cNvPr id="18511" name="Line 79">
                            <a:extLst>
                              <a:ext uri="{FF2B5EF4-FFF2-40B4-BE49-F238E27FC236}">
                                <a16:creationId xmlns:a16="http://schemas.microsoft.com/office/drawing/2014/main" id="{C8B70635-B548-4484-BDED-40511732FA9F}"/>
                              </a:ext>
                            </a:extLst>
                          </p:cNvPr>
                          <p:cNvSpPr>
                            <a:spLocks noChangeShapeType="1"/>
                          </p:cNvSpPr>
                          <p:nvPr/>
                        </p:nvSpPr>
                        <p:spPr bwMode="auto">
                          <a:xfrm>
                            <a:off x="1872"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12" name="Line 80">
                            <a:extLst>
                              <a:ext uri="{FF2B5EF4-FFF2-40B4-BE49-F238E27FC236}">
                                <a16:creationId xmlns:a16="http://schemas.microsoft.com/office/drawing/2014/main" id="{F0616B55-8072-42D9-8913-485941509C99}"/>
                              </a:ext>
                            </a:extLst>
                          </p:cNvPr>
                          <p:cNvSpPr>
                            <a:spLocks noChangeShapeType="1"/>
                          </p:cNvSpPr>
                          <p:nvPr/>
                        </p:nvSpPr>
                        <p:spPr bwMode="auto">
                          <a:xfrm flipV="1">
                            <a:off x="1920"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nvGrpSpPr>
                        <p:cNvPr id="18513" name="Group 81">
                          <a:extLst>
                            <a:ext uri="{FF2B5EF4-FFF2-40B4-BE49-F238E27FC236}">
                              <a16:creationId xmlns:a16="http://schemas.microsoft.com/office/drawing/2014/main" id="{50FA93A1-EFCF-42A7-9153-23249F00757D}"/>
                            </a:ext>
                          </a:extLst>
                        </p:cNvPr>
                        <p:cNvGrpSpPr>
                          <a:grpSpLocks/>
                        </p:cNvGrpSpPr>
                        <p:nvPr/>
                      </p:nvGrpSpPr>
                      <p:grpSpPr bwMode="auto">
                        <a:xfrm>
                          <a:off x="2844" y="1440"/>
                          <a:ext cx="47" cy="96"/>
                          <a:chOff x="1872" y="1008"/>
                          <a:chExt cx="96" cy="144"/>
                        </a:xfrm>
                      </p:grpSpPr>
                      <p:sp>
                        <p:nvSpPr>
                          <p:cNvPr id="18514" name="Line 82">
                            <a:extLst>
                              <a:ext uri="{FF2B5EF4-FFF2-40B4-BE49-F238E27FC236}">
                                <a16:creationId xmlns:a16="http://schemas.microsoft.com/office/drawing/2014/main" id="{1827A4BB-DB96-460C-B329-CF228AAF042A}"/>
                              </a:ext>
                            </a:extLst>
                          </p:cNvPr>
                          <p:cNvSpPr>
                            <a:spLocks noChangeShapeType="1"/>
                          </p:cNvSpPr>
                          <p:nvPr/>
                        </p:nvSpPr>
                        <p:spPr bwMode="auto">
                          <a:xfrm>
                            <a:off x="1872"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15" name="Line 83">
                            <a:extLst>
                              <a:ext uri="{FF2B5EF4-FFF2-40B4-BE49-F238E27FC236}">
                                <a16:creationId xmlns:a16="http://schemas.microsoft.com/office/drawing/2014/main" id="{DAFD6AF9-A22F-4E80-9576-C3690E1732C0}"/>
                              </a:ext>
                            </a:extLst>
                          </p:cNvPr>
                          <p:cNvSpPr>
                            <a:spLocks noChangeShapeType="1"/>
                          </p:cNvSpPr>
                          <p:nvPr/>
                        </p:nvSpPr>
                        <p:spPr bwMode="auto">
                          <a:xfrm flipV="1">
                            <a:off x="1920"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nvGrpSpPr>
                        <p:cNvPr id="18516" name="Group 84">
                          <a:extLst>
                            <a:ext uri="{FF2B5EF4-FFF2-40B4-BE49-F238E27FC236}">
                              <a16:creationId xmlns:a16="http://schemas.microsoft.com/office/drawing/2014/main" id="{8E6ABDAB-DC45-4B02-A13A-2CDBC27F95E9}"/>
                            </a:ext>
                          </a:extLst>
                        </p:cNvPr>
                        <p:cNvGrpSpPr>
                          <a:grpSpLocks/>
                        </p:cNvGrpSpPr>
                        <p:nvPr/>
                      </p:nvGrpSpPr>
                      <p:grpSpPr bwMode="auto">
                        <a:xfrm>
                          <a:off x="2891" y="1440"/>
                          <a:ext cx="48" cy="96"/>
                          <a:chOff x="1872" y="1008"/>
                          <a:chExt cx="96" cy="144"/>
                        </a:xfrm>
                      </p:grpSpPr>
                      <p:sp>
                        <p:nvSpPr>
                          <p:cNvPr id="18517" name="Line 85">
                            <a:extLst>
                              <a:ext uri="{FF2B5EF4-FFF2-40B4-BE49-F238E27FC236}">
                                <a16:creationId xmlns:a16="http://schemas.microsoft.com/office/drawing/2014/main" id="{D6FD8FDB-1F12-4D0F-9443-A49DF83E070B}"/>
                              </a:ext>
                            </a:extLst>
                          </p:cNvPr>
                          <p:cNvSpPr>
                            <a:spLocks noChangeShapeType="1"/>
                          </p:cNvSpPr>
                          <p:nvPr/>
                        </p:nvSpPr>
                        <p:spPr bwMode="auto">
                          <a:xfrm>
                            <a:off x="1872"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18" name="Line 86">
                            <a:extLst>
                              <a:ext uri="{FF2B5EF4-FFF2-40B4-BE49-F238E27FC236}">
                                <a16:creationId xmlns:a16="http://schemas.microsoft.com/office/drawing/2014/main" id="{2C6F2CF9-ABD9-4064-A6FE-302238A4A398}"/>
                              </a:ext>
                            </a:extLst>
                          </p:cNvPr>
                          <p:cNvSpPr>
                            <a:spLocks noChangeShapeType="1"/>
                          </p:cNvSpPr>
                          <p:nvPr/>
                        </p:nvSpPr>
                        <p:spPr bwMode="auto">
                          <a:xfrm flipV="1">
                            <a:off x="1920"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sp>
                      <p:nvSpPr>
                        <p:cNvPr id="18519" name="Line 87">
                          <a:extLst>
                            <a:ext uri="{FF2B5EF4-FFF2-40B4-BE49-F238E27FC236}">
                              <a16:creationId xmlns:a16="http://schemas.microsoft.com/office/drawing/2014/main" id="{9550C27E-3848-4E5C-9572-28D6CBC18423}"/>
                            </a:ext>
                          </a:extLst>
                        </p:cNvPr>
                        <p:cNvSpPr>
                          <a:spLocks noChangeShapeType="1"/>
                        </p:cNvSpPr>
                        <p:nvPr/>
                      </p:nvSpPr>
                      <p:spPr bwMode="auto">
                        <a:xfrm>
                          <a:off x="2364" y="1488"/>
                          <a:ext cx="204"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grpSp>
            </p:grpSp>
            <p:sp>
              <p:nvSpPr>
                <p:cNvPr id="18520" name="Line 88">
                  <a:extLst>
                    <a:ext uri="{FF2B5EF4-FFF2-40B4-BE49-F238E27FC236}">
                      <a16:creationId xmlns:a16="http://schemas.microsoft.com/office/drawing/2014/main" id="{A0F5F767-181B-45FE-B398-41453BFA78CD}"/>
                    </a:ext>
                  </a:extLst>
                </p:cNvPr>
                <p:cNvSpPr>
                  <a:spLocks noChangeShapeType="1"/>
                </p:cNvSpPr>
                <p:nvPr/>
              </p:nvSpPr>
              <p:spPr bwMode="auto">
                <a:xfrm rot="16200000" flipV="1">
                  <a:off x="2904" y="1512"/>
                  <a:ext cx="0" cy="144"/>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sp>
            <p:nvSpPr>
              <p:cNvPr id="18521" name="Line 89">
                <a:extLst>
                  <a:ext uri="{FF2B5EF4-FFF2-40B4-BE49-F238E27FC236}">
                    <a16:creationId xmlns:a16="http://schemas.microsoft.com/office/drawing/2014/main" id="{A970E1D2-9443-48C0-82D2-4ED3CC41F3B7}"/>
                  </a:ext>
                </a:extLst>
              </p:cNvPr>
              <p:cNvSpPr>
                <a:spLocks noChangeShapeType="1"/>
              </p:cNvSpPr>
              <p:nvPr/>
            </p:nvSpPr>
            <p:spPr bwMode="auto">
              <a:xfrm flipV="1">
                <a:off x="2928" y="1680"/>
                <a:ext cx="0" cy="192"/>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22" name="Line 90">
                <a:extLst>
                  <a:ext uri="{FF2B5EF4-FFF2-40B4-BE49-F238E27FC236}">
                    <a16:creationId xmlns:a16="http://schemas.microsoft.com/office/drawing/2014/main" id="{5813BCD6-71EC-41B0-AA5C-53B74DA7DC6D}"/>
                  </a:ext>
                </a:extLst>
              </p:cNvPr>
              <p:cNvSpPr>
                <a:spLocks noChangeShapeType="1"/>
              </p:cNvSpPr>
              <p:nvPr/>
            </p:nvSpPr>
            <p:spPr bwMode="auto">
              <a:xfrm flipH="1">
                <a:off x="3360" y="1872"/>
                <a:ext cx="240" cy="0"/>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23" name="Text Box 91">
                <a:extLst>
                  <a:ext uri="{FF2B5EF4-FFF2-40B4-BE49-F238E27FC236}">
                    <a16:creationId xmlns:a16="http://schemas.microsoft.com/office/drawing/2014/main" id="{C52A6728-772B-4FA2-B4FF-20C04067ADDF}"/>
                  </a:ext>
                </a:extLst>
              </p:cNvPr>
              <p:cNvSpPr txBox="1">
                <a:spLocks noChangeArrowheads="1"/>
              </p:cNvSpPr>
              <p:nvPr/>
            </p:nvSpPr>
            <p:spPr bwMode="auto">
              <a:xfrm>
                <a:off x="2532" y="1344"/>
                <a:ext cx="39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fontAlgn="base">
                  <a:spcBef>
                    <a:spcPct val="50000"/>
                  </a:spcBef>
                  <a:spcAft>
                    <a:spcPct val="0"/>
                  </a:spcAft>
                  <a:buClrTx/>
                </a:pPr>
                <a:r>
                  <a:rPr lang="en-US" altLang="en-US" sz="1350" b="1" kern="1200" dirty="0">
                    <a:solidFill>
                      <a:srgbClr val="FF0000"/>
                    </a:solidFill>
                    <a:latin typeface="Arial" panose="020B0604020202020204" pitchFamily="34" charset="0"/>
                    <a:ea typeface="+mn-ea"/>
                    <a:cs typeface="+mn-cs"/>
                  </a:rPr>
                  <a:t>Rh</a:t>
                </a:r>
              </a:p>
            </p:txBody>
          </p:sp>
          <p:sp>
            <p:nvSpPr>
              <p:cNvPr id="18524" name="AutoShape 92">
                <a:extLst>
                  <a:ext uri="{FF2B5EF4-FFF2-40B4-BE49-F238E27FC236}">
                    <a16:creationId xmlns:a16="http://schemas.microsoft.com/office/drawing/2014/main" id="{5276E257-E355-4408-900E-463BF38EAAE2}"/>
                  </a:ext>
                </a:extLst>
              </p:cNvPr>
              <p:cNvSpPr>
                <a:spLocks noChangeArrowheads="1"/>
              </p:cNvSpPr>
              <p:nvPr/>
            </p:nvSpPr>
            <p:spPr bwMode="auto">
              <a:xfrm rot="10800000">
                <a:off x="3168" y="336"/>
                <a:ext cx="240" cy="48"/>
              </a:xfrm>
              <a:prstGeom prst="leftArrow">
                <a:avLst>
                  <a:gd name="adj1" fmla="val 50000"/>
                  <a:gd name="adj2" fmla="val 125000"/>
                </a:avLst>
              </a:prstGeom>
              <a:solidFill>
                <a:srgbClr val="99FF99"/>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25" name="AutoShape 93">
                <a:extLst>
                  <a:ext uri="{FF2B5EF4-FFF2-40B4-BE49-F238E27FC236}">
                    <a16:creationId xmlns:a16="http://schemas.microsoft.com/office/drawing/2014/main" id="{46A28285-AF5C-4113-AE45-289E29DDA9B9}"/>
                  </a:ext>
                </a:extLst>
              </p:cNvPr>
              <p:cNvSpPr>
                <a:spLocks noChangeArrowheads="1"/>
              </p:cNvSpPr>
              <p:nvPr/>
            </p:nvSpPr>
            <p:spPr bwMode="auto">
              <a:xfrm rot="10800000" flipH="1">
                <a:off x="4800" y="1056"/>
                <a:ext cx="240" cy="48"/>
              </a:xfrm>
              <a:prstGeom prst="leftArrow">
                <a:avLst>
                  <a:gd name="adj1" fmla="val 50000"/>
                  <a:gd name="adj2" fmla="val 125000"/>
                </a:avLst>
              </a:prstGeom>
              <a:solidFill>
                <a:srgbClr val="99FF99"/>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26" name="AutoShape 94">
                <a:extLst>
                  <a:ext uri="{FF2B5EF4-FFF2-40B4-BE49-F238E27FC236}">
                    <a16:creationId xmlns:a16="http://schemas.microsoft.com/office/drawing/2014/main" id="{B999F2C5-4A98-4BFD-BE6D-E419EC8D2DEA}"/>
                  </a:ext>
                </a:extLst>
              </p:cNvPr>
              <p:cNvSpPr>
                <a:spLocks noChangeArrowheads="1"/>
              </p:cNvSpPr>
              <p:nvPr/>
            </p:nvSpPr>
            <p:spPr bwMode="auto">
              <a:xfrm rot="10800000" flipH="1" flipV="1">
                <a:off x="4800" y="1536"/>
                <a:ext cx="240" cy="48"/>
              </a:xfrm>
              <a:prstGeom prst="leftArrow">
                <a:avLst>
                  <a:gd name="adj1" fmla="val 50000"/>
                  <a:gd name="adj2" fmla="val 125000"/>
                </a:avLst>
              </a:prstGeom>
              <a:solidFill>
                <a:srgbClr val="99FF99"/>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27" name="AutoShape 95">
                <a:extLst>
                  <a:ext uri="{FF2B5EF4-FFF2-40B4-BE49-F238E27FC236}">
                    <a16:creationId xmlns:a16="http://schemas.microsoft.com/office/drawing/2014/main" id="{A2A3E335-5EBF-42C2-BEC3-B098C278AF01}"/>
                  </a:ext>
                </a:extLst>
              </p:cNvPr>
              <p:cNvSpPr>
                <a:spLocks noChangeArrowheads="1"/>
              </p:cNvSpPr>
              <p:nvPr/>
            </p:nvSpPr>
            <p:spPr bwMode="auto">
              <a:xfrm rot="10800000">
                <a:off x="3744" y="1296"/>
                <a:ext cx="240" cy="48"/>
              </a:xfrm>
              <a:prstGeom prst="leftArrow">
                <a:avLst>
                  <a:gd name="adj1" fmla="val 50000"/>
                  <a:gd name="adj2" fmla="val 125000"/>
                </a:avLst>
              </a:prstGeom>
              <a:solidFill>
                <a:srgbClr val="99FF99"/>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28" name="AutoShape 96">
                <a:extLst>
                  <a:ext uri="{FF2B5EF4-FFF2-40B4-BE49-F238E27FC236}">
                    <a16:creationId xmlns:a16="http://schemas.microsoft.com/office/drawing/2014/main" id="{23EC96D1-3961-459A-80CB-FB86C82657EB}"/>
                  </a:ext>
                </a:extLst>
              </p:cNvPr>
              <p:cNvSpPr>
                <a:spLocks noChangeArrowheads="1"/>
              </p:cNvSpPr>
              <p:nvPr/>
            </p:nvSpPr>
            <p:spPr bwMode="auto">
              <a:xfrm rot="10800000">
                <a:off x="3744" y="816"/>
                <a:ext cx="240" cy="48"/>
              </a:xfrm>
              <a:prstGeom prst="leftArrow">
                <a:avLst>
                  <a:gd name="adj1" fmla="val 50000"/>
                  <a:gd name="adj2" fmla="val 125000"/>
                </a:avLst>
              </a:prstGeom>
              <a:solidFill>
                <a:srgbClr val="99FF99"/>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29" name="Line 97">
                <a:extLst>
                  <a:ext uri="{FF2B5EF4-FFF2-40B4-BE49-F238E27FC236}">
                    <a16:creationId xmlns:a16="http://schemas.microsoft.com/office/drawing/2014/main" id="{A50754E5-553B-4B7A-A641-9C634A1E4107}"/>
                  </a:ext>
                </a:extLst>
              </p:cNvPr>
              <p:cNvSpPr>
                <a:spLocks noChangeShapeType="1"/>
              </p:cNvSpPr>
              <p:nvPr/>
            </p:nvSpPr>
            <p:spPr bwMode="auto">
              <a:xfrm>
                <a:off x="3312" y="1728"/>
                <a:ext cx="0" cy="144"/>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32" name="AutoShape 100">
                <a:extLst>
                  <a:ext uri="{FF2B5EF4-FFF2-40B4-BE49-F238E27FC236}">
                    <a16:creationId xmlns:a16="http://schemas.microsoft.com/office/drawing/2014/main" id="{D9AB7109-3146-46EF-9CCE-B81D76BE62FD}"/>
                  </a:ext>
                </a:extLst>
              </p:cNvPr>
              <p:cNvSpPr>
                <a:spLocks noChangeArrowheads="1"/>
              </p:cNvSpPr>
              <p:nvPr/>
            </p:nvSpPr>
            <p:spPr bwMode="auto">
              <a:xfrm rot="10800000" flipH="1" flipV="1">
                <a:off x="2976" y="1920"/>
                <a:ext cx="240" cy="48"/>
              </a:xfrm>
              <a:prstGeom prst="leftArrow">
                <a:avLst>
                  <a:gd name="adj1" fmla="val 50000"/>
                  <a:gd name="adj2" fmla="val 125000"/>
                </a:avLst>
              </a:prstGeom>
              <a:solidFill>
                <a:srgbClr val="99FF99"/>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33" name="Line 101">
                <a:extLst>
                  <a:ext uri="{FF2B5EF4-FFF2-40B4-BE49-F238E27FC236}">
                    <a16:creationId xmlns:a16="http://schemas.microsoft.com/office/drawing/2014/main" id="{86E08AC6-25CF-4127-B30A-577D1F6276EC}"/>
                  </a:ext>
                </a:extLst>
              </p:cNvPr>
              <p:cNvSpPr>
                <a:spLocks noChangeShapeType="1"/>
              </p:cNvSpPr>
              <p:nvPr/>
            </p:nvSpPr>
            <p:spPr bwMode="auto">
              <a:xfrm>
                <a:off x="2976" y="960"/>
                <a:ext cx="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34" name="Rectangle 102">
                <a:extLst>
                  <a:ext uri="{FF2B5EF4-FFF2-40B4-BE49-F238E27FC236}">
                    <a16:creationId xmlns:a16="http://schemas.microsoft.com/office/drawing/2014/main" id="{5BD243B8-D3D4-452C-8A44-0A63FB7D9A43}"/>
                  </a:ext>
                </a:extLst>
              </p:cNvPr>
              <p:cNvSpPr>
                <a:spLocks noChangeArrowheads="1"/>
              </p:cNvSpPr>
              <p:nvPr/>
            </p:nvSpPr>
            <p:spPr bwMode="auto">
              <a:xfrm>
                <a:off x="2920" y="115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0"/>
                  </a:spcBef>
                  <a:spcAft>
                    <a:spcPct val="0"/>
                  </a:spcAft>
                  <a:buClrTx/>
                </a:pPr>
                <a:r>
                  <a:rPr lang="en-US" altLang="en-US" sz="1350" b="1" kern="1200">
                    <a:solidFill>
                      <a:srgbClr val="FF0000"/>
                    </a:solidFill>
                    <a:latin typeface="Arial" panose="020B0604020202020204" pitchFamily="34" charset="0"/>
                    <a:ea typeface="+mn-ea"/>
                    <a:cs typeface="+mn-cs"/>
                  </a:rPr>
                  <a:t>+</a:t>
                </a:r>
              </a:p>
            </p:txBody>
          </p:sp>
          <p:sp>
            <p:nvSpPr>
              <p:cNvPr id="18535" name="Rectangle 103">
                <a:extLst>
                  <a:ext uri="{FF2B5EF4-FFF2-40B4-BE49-F238E27FC236}">
                    <a16:creationId xmlns:a16="http://schemas.microsoft.com/office/drawing/2014/main" id="{19DAE5D3-5C88-4F7D-979F-10C83D1C8D2D}"/>
                  </a:ext>
                </a:extLst>
              </p:cNvPr>
              <p:cNvSpPr>
                <a:spLocks noChangeArrowheads="1"/>
              </p:cNvSpPr>
              <p:nvPr/>
            </p:nvSpPr>
            <p:spPr bwMode="auto">
              <a:xfrm>
                <a:off x="4012" y="784"/>
                <a:ext cx="22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50000"/>
                  </a:spcBef>
                  <a:spcAft>
                    <a:spcPct val="0"/>
                  </a:spcAft>
                  <a:buClrTx/>
                </a:pPr>
                <a:r>
                  <a:rPr lang="en-US" altLang="en-US" sz="1350" b="1" i="1" kern="1200">
                    <a:solidFill>
                      <a:srgbClr val="FF0000"/>
                    </a:solidFill>
                    <a:latin typeface="ItalicT" pitchFamily="2" charset="0"/>
                    <a:ea typeface="+mn-ea"/>
                    <a:cs typeface="+mn-cs"/>
                  </a:rPr>
                  <a:t>  </a:t>
                </a:r>
                <a:endParaRPr lang="en-US" altLang="en-US" sz="1350" b="1" i="1" kern="1200" baseline="-25000">
                  <a:solidFill>
                    <a:srgbClr val="FF0000"/>
                  </a:solidFill>
                  <a:latin typeface="Arial" panose="020B0604020202020204" pitchFamily="34" charset="0"/>
                  <a:ea typeface="+mn-ea"/>
                  <a:cs typeface="+mn-cs"/>
                </a:endParaRPr>
              </a:p>
            </p:txBody>
          </p:sp>
          <p:sp>
            <p:nvSpPr>
              <p:cNvPr id="18536" name="Rectangle 104">
                <a:extLst>
                  <a:ext uri="{FF2B5EF4-FFF2-40B4-BE49-F238E27FC236}">
                    <a16:creationId xmlns:a16="http://schemas.microsoft.com/office/drawing/2014/main" id="{8ADD86C1-3941-4AC1-ACDD-CA402A7C7115}"/>
                  </a:ext>
                </a:extLst>
              </p:cNvPr>
              <p:cNvSpPr>
                <a:spLocks noChangeArrowheads="1"/>
              </p:cNvSpPr>
              <p:nvPr/>
            </p:nvSpPr>
            <p:spPr bwMode="auto">
              <a:xfrm>
                <a:off x="3204" y="144"/>
                <a:ext cx="19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50000"/>
                  </a:spcBef>
                  <a:spcAft>
                    <a:spcPct val="0"/>
                  </a:spcAft>
                  <a:buClrTx/>
                </a:pPr>
                <a:r>
                  <a:rPr lang="en-US" altLang="en-US" sz="1350" b="1" kern="1200">
                    <a:solidFill>
                      <a:srgbClr val="009900"/>
                    </a:solidFill>
                    <a:latin typeface="Arial" panose="020B0604020202020204" pitchFamily="34" charset="0"/>
                    <a:ea typeface="+mn-ea"/>
                    <a:cs typeface="+mn-cs"/>
                  </a:rPr>
                  <a:t>I</a:t>
                </a:r>
              </a:p>
            </p:txBody>
          </p:sp>
        </p:grpSp>
        <p:grpSp>
          <p:nvGrpSpPr>
            <p:cNvPr id="18589" name="Group 157">
              <a:extLst>
                <a:ext uri="{FF2B5EF4-FFF2-40B4-BE49-F238E27FC236}">
                  <a16:creationId xmlns:a16="http://schemas.microsoft.com/office/drawing/2014/main" id="{DBA87149-6B03-4234-AE12-BC2CE4FFB48E}"/>
                </a:ext>
              </a:extLst>
            </p:cNvPr>
            <p:cNvGrpSpPr>
              <a:grpSpLocks/>
            </p:cNvGrpSpPr>
            <p:nvPr/>
          </p:nvGrpSpPr>
          <p:grpSpPr bwMode="auto">
            <a:xfrm>
              <a:off x="3307" y="1008"/>
              <a:ext cx="2425" cy="934"/>
              <a:chOff x="3307" y="1008"/>
              <a:chExt cx="2425" cy="934"/>
            </a:xfrm>
          </p:grpSpPr>
          <p:sp>
            <p:nvSpPr>
              <p:cNvPr id="18579" name="Text Box 147">
                <a:extLst>
                  <a:ext uri="{FF2B5EF4-FFF2-40B4-BE49-F238E27FC236}">
                    <a16:creationId xmlns:a16="http://schemas.microsoft.com/office/drawing/2014/main" id="{989CDDA8-1704-4D5B-BAB5-5A77CB7380D1}"/>
                  </a:ext>
                </a:extLst>
              </p:cNvPr>
              <p:cNvSpPr txBox="1">
                <a:spLocks noChangeArrowheads="1"/>
              </p:cNvSpPr>
              <p:nvPr/>
            </p:nvSpPr>
            <p:spPr bwMode="auto">
              <a:xfrm>
                <a:off x="5280" y="1056"/>
                <a:ext cx="43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fontAlgn="base">
                  <a:spcBef>
                    <a:spcPct val="50000"/>
                  </a:spcBef>
                  <a:spcAft>
                    <a:spcPct val="0"/>
                  </a:spcAft>
                  <a:buClrTx/>
                </a:pPr>
                <a:r>
                  <a:rPr lang="en-US" altLang="en-US" sz="1050" b="1" kern="1200">
                    <a:solidFill>
                      <a:srgbClr val="FF0000"/>
                    </a:solidFill>
                    <a:latin typeface="Arial" panose="020B0604020202020204" pitchFamily="34" charset="0"/>
                    <a:ea typeface="+mn-ea"/>
                    <a:cs typeface="+mn-cs"/>
                  </a:rPr>
                  <a:t>100</a:t>
                </a:r>
              </a:p>
            </p:txBody>
          </p:sp>
          <p:sp>
            <p:nvSpPr>
              <p:cNvPr id="18580" name="Text Box 148">
                <a:extLst>
                  <a:ext uri="{FF2B5EF4-FFF2-40B4-BE49-F238E27FC236}">
                    <a16:creationId xmlns:a16="http://schemas.microsoft.com/office/drawing/2014/main" id="{758053EB-3584-4AB4-A743-09A749EB4AEB}"/>
                  </a:ext>
                </a:extLst>
              </p:cNvPr>
              <p:cNvSpPr txBox="1">
                <a:spLocks noChangeArrowheads="1"/>
              </p:cNvSpPr>
              <p:nvPr/>
            </p:nvSpPr>
            <p:spPr bwMode="auto">
              <a:xfrm>
                <a:off x="3307" y="1296"/>
                <a:ext cx="437"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fontAlgn="base">
                  <a:spcBef>
                    <a:spcPct val="50000"/>
                  </a:spcBef>
                  <a:spcAft>
                    <a:spcPct val="0"/>
                  </a:spcAft>
                  <a:buClrTx/>
                </a:pPr>
                <a:r>
                  <a:rPr lang="en-US" altLang="en-US" sz="1050" b="1" kern="1200" dirty="0">
                    <a:solidFill>
                      <a:srgbClr val="FF0000"/>
                    </a:solidFill>
                    <a:latin typeface="Arial" panose="020B0604020202020204" pitchFamily="34" charset="0"/>
                    <a:ea typeface="+mn-ea"/>
                    <a:cs typeface="+mn-cs"/>
                  </a:rPr>
                  <a:t>200</a:t>
                </a:r>
              </a:p>
            </p:txBody>
          </p:sp>
          <p:sp>
            <p:nvSpPr>
              <p:cNvPr id="18581" name="Text Box 149">
                <a:extLst>
                  <a:ext uri="{FF2B5EF4-FFF2-40B4-BE49-F238E27FC236}">
                    <a16:creationId xmlns:a16="http://schemas.microsoft.com/office/drawing/2014/main" id="{EB5E273A-798F-46CF-AD76-B62B19600E25}"/>
                  </a:ext>
                </a:extLst>
              </p:cNvPr>
              <p:cNvSpPr txBox="1">
                <a:spLocks noChangeArrowheads="1"/>
              </p:cNvSpPr>
              <p:nvPr/>
            </p:nvSpPr>
            <p:spPr bwMode="auto">
              <a:xfrm>
                <a:off x="5280" y="1536"/>
                <a:ext cx="452"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fontAlgn="base">
                  <a:spcBef>
                    <a:spcPct val="50000"/>
                  </a:spcBef>
                  <a:spcAft>
                    <a:spcPct val="0"/>
                  </a:spcAft>
                  <a:buClrTx/>
                </a:pPr>
                <a:r>
                  <a:rPr lang="en-US" altLang="en-US" sz="1050" b="1" kern="1200" dirty="0">
                    <a:solidFill>
                      <a:srgbClr val="FF0000"/>
                    </a:solidFill>
                    <a:latin typeface="Arial" panose="020B0604020202020204" pitchFamily="34" charset="0"/>
                    <a:ea typeface="+mn-ea"/>
                    <a:cs typeface="+mn-cs"/>
                  </a:rPr>
                  <a:t>300</a:t>
                </a:r>
              </a:p>
            </p:txBody>
          </p:sp>
          <p:sp>
            <p:nvSpPr>
              <p:cNvPr id="18582" name="Text Box 150">
                <a:extLst>
                  <a:ext uri="{FF2B5EF4-FFF2-40B4-BE49-F238E27FC236}">
                    <a16:creationId xmlns:a16="http://schemas.microsoft.com/office/drawing/2014/main" id="{C1A5BD53-7A30-4F59-B885-9B04A1413DB1}"/>
                  </a:ext>
                </a:extLst>
              </p:cNvPr>
              <p:cNvSpPr txBox="1">
                <a:spLocks noChangeArrowheads="1"/>
              </p:cNvSpPr>
              <p:nvPr/>
            </p:nvSpPr>
            <p:spPr bwMode="auto">
              <a:xfrm>
                <a:off x="3654" y="1729"/>
                <a:ext cx="412"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fontAlgn="base">
                  <a:spcBef>
                    <a:spcPct val="50000"/>
                  </a:spcBef>
                  <a:spcAft>
                    <a:spcPct val="0"/>
                  </a:spcAft>
                  <a:buClrTx/>
                </a:pPr>
                <a:r>
                  <a:rPr lang="en-US" altLang="en-US" sz="1050" b="1" kern="1200" dirty="0">
                    <a:solidFill>
                      <a:srgbClr val="FF0000"/>
                    </a:solidFill>
                    <a:latin typeface="Arial" panose="020B0604020202020204" pitchFamily="34" charset="0"/>
                    <a:ea typeface="+mn-ea"/>
                    <a:cs typeface="+mn-cs"/>
                  </a:rPr>
                  <a:t>400</a:t>
                </a:r>
              </a:p>
            </p:txBody>
          </p:sp>
          <p:sp>
            <p:nvSpPr>
              <p:cNvPr id="18583" name="Text Box 151">
                <a:extLst>
                  <a:ext uri="{FF2B5EF4-FFF2-40B4-BE49-F238E27FC236}">
                    <a16:creationId xmlns:a16="http://schemas.microsoft.com/office/drawing/2014/main" id="{AE1BDB06-2379-457E-8BB0-7FB7C940A9ED}"/>
                  </a:ext>
                </a:extLst>
              </p:cNvPr>
              <p:cNvSpPr txBox="1">
                <a:spLocks noChangeArrowheads="1"/>
              </p:cNvSpPr>
              <p:nvPr/>
            </p:nvSpPr>
            <p:spPr bwMode="auto">
              <a:xfrm>
                <a:off x="3600" y="1008"/>
                <a:ext cx="144"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050" b="1" kern="1200">
                    <a:solidFill>
                      <a:srgbClr val="FF0000"/>
                    </a:solidFill>
                    <a:latin typeface="Arial" panose="020B0604020202020204" pitchFamily="34" charset="0"/>
                    <a:ea typeface="+mn-ea"/>
                    <a:cs typeface="+mn-cs"/>
                  </a:rPr>
                  <a:t>0</a:t>
                </a:r>
              </a:p>
            </p:txBody>
          </p:sp>
        </p:grpSp>
      </p:grpSp>
      <p:sp>
        <p:nvSpPr>
          <p:cNvPr id="18584" name="Text Box 152">
            <a:extLst>
              <a:ext uri="{FF2B5EF4-FFF2-40B4-BE49-F238E27FC236}">
                <a16:creationId xmlns:a16="http://schemas.microsoft.com/office/drawing/2014/main" id="{5846A000-CB50-4248-A47A-BA8B94F38ADF}"/>
              </a:ext>
            </a:extLst>
          </p:cNvPr>
          <p:cNvSpPr txBox="1">
            <a:spLocks noChangeArrowheads="1"/>
          </p:cNvSpPr>
          <p:nvPr/>
        </p:nvSpPr>
        <p:spPr bwMode="auto">
          <a:xfrm>
            <a:off x="434577" y="99255"/>
            <a:ext cx="459938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fontAlgn="base">
              <a:spcBef>
                <a:spcPct val="50000"/>
              </a:spcBef>
              <a:spcAft>
                <a:spcPct val="0"/>
              </a:spcAft>
              <a:buClrTx/>
            </a:pPr>
            <a:r>
              <a:rPr lang="en-US" altLang="en-US" sz="1500" b="1" kern="1200" dirty="0">
                <a:solidFill>
                  <a:srgbClr val="FF6600"/>
                </a:solidFill>
                <a:latin typeface="Arial" panose="020B0604020202020204" pitchFamily="34" charset="0"/>
                <a:ea typeface="+mn-ea"/>
                <a:cs typeface="+mn-cs"/>
              </a:rPr>
              <a:t>Comparison of emf’s using Potentiometer: </a:t>
            </a:r>
          </a:p>
        </p:txBody>
      </p:sp>
      <p:sp>
        <p:nvSpPr>
          <p:cNvPr id="18585" name="Text Box 153">
            <a:extLst>
              <a:ext uri="{FF2B5EF4-FFF2-40B4-BE49-F238E27FC236}">
                <a16:creationId xmlns:a16="http://schemas.microsoft.com/office/drawing/2014/main" id="{5CB67A26-F7BF-4CE9-A131-559AEF6FD05A}"/>
              </a:ext>
            </a:extLst>
          </p:cNvPr>
          <p:cNvSpPr txBox="1">
            <a:spLocks noChangeArrowheads="1"/>
          </p:cNvSpPr>
          <p:nvPr/>
        </p:nvSpPr>
        <p:spPr bwMode="auto">
          <a:xfrm>
            <a:off x="1314450" y="628651"/>
            <a:ext cx="2286000" cy="1546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350" b="1" kern="1200">
                <a:solidFill>
                  <a:srgbClr val="0099FF"/>
                </a:solidFill>
                <a:latin typeface="Arial" panose="020B0604020202020204" pitchFamily="34" charset="0"/>
                <a:ea typeface="+mn-ea"/>
                <a:cs typeface="+mn-cs"/>
              </a:rPr>
              <a:t>The balance point is obtained for the cell when the potential at a point on the potentiometer wire is equal and opposite to the emf of the cell.</a:t>
            </a:r>
          </a:p>
        </p:txBody>
      </p:sp>
      <p:sp>
        <p:nvSpPr>
          <p:cNvPr id="18586" name="Text Box 154">
            <a:extLst>
              <a:ext uri="{FF2B5EF4-FFF2-40B4-BE49-F238E27FC236}">
                <a16:creationId xmlns:a16="http://schemas.microsoft.com/office/drawing/2014/main" id="{3193AF23-7684-4E86-8B00-4AA2E2A44426}"/>
              </a:ext>
            </a:extLst>
          </p:cNvPr>
          <p:cNvSpPr txBox="1">
            <a:spLocks noChangeArrowheads="1"/>
          </p:cNvSpPr>
          <p:nvPr/>
        </p:nvSpPr>
        <p:spPr bwMode="auto">
          <a:xfrm>
            <a:off x="2171700" y="2000250"/>
            <a:ext cx="1714500" cy="61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350" b="1" kern="1200">
                <a:solidFill>
                  <a:srgbClr val="800080"/>
                </a:solidFill>
                <a:latin typeface="Arial" panose="020B0604020202020204" pitchFamily="34" charset="0"/>
                <a:ea typeface="+mn-ea"/>
                <a:cs typeface="+mn-cs"/>
              </a:rPr>
              <a:t>E</a:t>
            </a:r>
            <a:r>
              <a:rPr lang="en-US" altLang="en-US" sz="1350" b="1" kern="1200" baseline="-25000">
                <a:solidFill>
                  <a:srgbClr val="800080"/>
                </a:solidFill>
                <a:latin typeface="Arial" panose="020B0604020202020204" pitchFamily="34" charset="0"/>
                <a:ea typeface="+mn-ea"/>
                <a:cs typeface="+mn-cs"/>
              </a:rPr>
              <a:t>1</a:t>
            </a:r>
            <a:r>
              <a:rPr lang="en-US" altLang="en-US" sz="1350" b="1" kern="1200">
                <a:solidFill>
                  <a:srgbClr val="800080"/>
                </a:solidFill>
                <a:latin typeface="Arial" panose="020B0604020202020204" pitchFamily="34" charset="0"/>
                <a:ea typeface="+mn-ea"/>
                <a:cs typeface="+mn-cs"/>
              </a:rPr>
              <a:t> = V</a:t>
            </a:r>
            <a:r>
              <a:rPr lang="en-US" altLang="en-US" sz="1350" b="1" kern="1200" baseline="-25000">
                <a:solidFill>
                  <a:srgbClr val="800080"/>
                </a:solidFill>
                <a:latin typeface="Arial" panose="020B0604020202020204" pitchFamily="34" charset="0"/>
                <a:ea typeface="+mn-ea"/>
                <a:cs typeface="+mn-cs"/>
              </a:rPr>
              <a:t>AJ</a:t>
            </a:r>
            <a:r>
              <a:rPr lang="en-US" altLang="en-US" sz="1350" b="1" kern="1200" baseline="-46000">
                <a:solidFill>
                  <a:srgbClr val="800080"/>
                </a:solidFill>
                <a:latin typeface="Arial" panose="020B0604020202020204" pitchFamily="34" charset="0"/>
                <a:ea typeface="+mn-ea"/>
                <a:cs typeface="+mn-cs"/>
              </a:rPr>
              <a:t>1 </a:t>
            </a:r>
            <a:r>
              <a:rPr lang="en-US" altLang="en-US" sz="1350" b="1" kern="1200">
                <a:solidFill>
                  <a:srgbClr val="800080"/>
                </a:solidFill>
                <a:latin typeface="Arial" panose="020B0604020202020204" pitchFamily="34" charset="0"/>
                <a:ea typeface="+mn-ea"/>
                <a:cs typeface="+mn-cs"/>
              </a:rPr>
              <a:t>= </a:t>
            </a:r>
            <a:r>
              <a:rPr lang="en-US" altLang="en-US" sz="1350" b="1" kern="1200">
                <a:solidFill>
                  <a:srgbClr val="FF00FF"/>
                </a:solidFill>
                <a:latin typeface="Arial" panose="020B0604020202020204" pitchFamily="34" charset="0"/>
                <a:ea typeface="+mn-ea"/>
                <a:cs typeface="+mn-cs"/>
              </a:rPr>
              <a:t>I </a:t>
            </a:r>
            <a:r>
              <a:rPr lang="el-GR" altLang="en-US" sz="1350" b="1" kern="1200">
                <a:solidFill>
                  <a:srgbClr val="FF00FF"/>
                </a:solidFill>
                <a:latin typeface="Arial" panose="020B0604020202020204" pitchFamily="34" charset="0"/>
                <a:ea typeface="+mn-ea"/>
                <a:cs typeface="+mn-cs"/>
              </a:rPr>
              <a:t>ρ</a:t>
            </a:r>
            <a:r>
              <a:rPr lang="en-US" altLang="en-US" sz="1350" b="1" kern="1200">
                <a:solidFill>
                  <a:srgbClr val="FF00FF"/>
                </a:solidFill>
                <a:latin typeface="ItalicT" pitchFamily="2" charset="0"/>
                <a:ea typeface="+mn-ea"/>
                <a:cs typeface="+mn-cs"/>
              </a:rPr>
              <a:t>l</a:t>
            </a:r>
            <a:r>
              <a:rPr lang="en-US" altLang="en-US" sz="1350" b="1" kern="1200" baseline="-25000">
                <a:solidFill>
                  <a:srgbClr val="FF00FF"/>
                </a:solidFill>
                <a:latin typeface="Arial" panose="020B0604020202020204" pitchFamily="34" charset="0"/>
                <a:ea typeface="+mn-ea"/>
                <a:cs typeface="+mn-cs"/>
              </a:rPr>
              <a:t>1 </a:t>
            </a:r>
            <a:r>
              <a:rPr lang="en-US" altLang="en-US" sz="1350" b="1" kern="1200">
                <a:solidFill>
                  <a:srgbClr val="FF00FF"/>
                </a:solidFill>
                <a:latin typeface="ItalicT" pitchFamily="2" charset="0"/>
                <a:ea typeface="+mn-ea"/>
                <a:cs typeface="+mn-cs"/>
              </a:rPr>
              <a:t>/</a:t>
            </a:r>
            <a:r>
              <a:rPr lang="en-US" altLang="en-US" sz="1350" b="1" kern="1200">
                <a:solidFill>
                  <a:srgbClr val="FF00FF"/>
                </a:solidFill>
                <a:latin typeface="Arial" panose="020B0604020202020204" pitchFamily="34" charset="0"/>
                <a:ea typeface="+mn-ea"/>
                <a:cs typeface="+mn-cs"/>
              </a:rPr>
              <a:t>A</a:t>
            </a:r>
            <a:r>
              <a:rPr lang="en-US" altLang="en-US" sz="1350" kern="1200">
                <a:latin typeface="Arial" panose="020B0604020202020204" pitchFamily="34" charset="0"/>
                <a:ea typeface="+mn-ea"/>
                <a:cs typeface="+mn-cs"/>
              </a:rPr>
              <a:t> </a:t>
            </a:r>
            <a:endParaRPr lang="en-US" altLang="en-US" sz="1350" b="1" kern="1200">
              <a:solidFill>
                <a:srgbClr val="800080"/>
              </a:solidFill>
              <a:latin typeface="Arial" panose="020B0604020202020204" pitchFamily="34" charset="0"/>
              <a:ea typeface="+mn-ea"/>
              <a:cs typeface="+mn-cs"/>
            </a:endParaRPr>
          </a:p>
          <a:p>
            <a:pPr defTabSz="685800" fontAlgn="base">
              <a:spcBef>
                <a:spcPct val="50000"/>
              </a:spcBef>
              <a:spcAft>
                <a:spcPct val="0"/>
              </a:spcAft>
              <a:buClrTx/>
            </a:pPr>
            <a:r>
              <a:rPr lang="en-US" altLang="en-US" sz="1350" b="1" kern="1200">
                <a:solidFill>
                  <a:srgbClr val="800080"/>
                </a:solidFill>
                <a:latin typeface="Arial" panose="020B0604020202020204" pitchFamily="34" charset="0"/>
                <a:ea typeface="+mn-ea"/>
                <a:cs typeface="+mn-cs"/>
              </a:rPr>
              <a:t>E</a:t>
            </a:r>
            <a:r>
              <a:rPr lang="en-US" altLang="en-US" sz="1350" b="1" kern="1200" baseline="-25000">
                <a:solidFill>
                  <a:srgbClr val="800080"/>
                </a:solidFill>
                <a:latin typeface="Arial" panose="020B0604020202020204" pitchFamily="34" charset="0"/>
                <a:ea typeface="+mn-ea"/>
                <a:cs typeface="+mn-cs"/>
              </a:rPr>
              <a:t>2</a:t>
            </a:r>
            <a:r>
              <a:rPr lang="en-US" altLang="en-US" sz="1350" b="1" kern="1200">
                <a:solidFill>
                  <a:srgbClr val="800080"/>
                </a:solidFill>
                <a:latin typeface="Arial" panose="020B0604020202020204" pitchFamily="34" charset="0"/>
                <a:ea typeface="+mn-ea"/>
                <a:cs typeface="+mn-cs"/>
              </a:rPr>
              <a:t> = V</a:t>
            </a:r>
            <a:r>
              <a:rPr lang="en-US" altLang="en-US" sz="1350" b="1" kern="1200" baseline="-25000">
                <a:solidFill>
                  <a:srgbClr val="800080"/>
                </a:solidFill>
                <a:latin typeface="Arial" panose="020B0604020202020204" pitchFamily="34" charset="0"/>
                <a:ea typeface="+mn-ea"/>
                <a:cs typeface="+mn-cs"/>
              </a:rPr>
              <a:t>AJ</a:t>
            </a:r>
            <a:r>
              <a:rPr lang="en-US" altLang="en-US" sz="1350" b="1" kern="1200" baseline="-46000">
                <a:solidFill>
                  <a:srgbClr val="800080"/>
                </a:solidFill>
                <a:latin typeface="Arial" panose="020B0604020202020204" pitchFamily="34" charset="0"/>
                <a:ea typeface="+mn-ea"/>
                <a:cs typeface="+mn-cs"/>
              </a:rPr>
              <a:t>2 </a:t>
            </a:r>
            <a:r>
              <a:rPr lang="en-US" altLang="en-US" sz="1350" b="1" kern="1200">
                <a:solidFill>
                  <a:srgbClr val="800080"/>
                </a:solidFill>
                <a:latin typeface="Arial" panose="020B0604020202020204" pitchFamily="34" charset="0"/>
                <a:ea typeface="+mn-ea"/>
                <a:cs typeface="+mn-cs"/>
              </a:rPr>
              <a:t>= </a:t>
            </a:r>
            <a:r>
              <a:rPr lang="en-US" altLang="en-US" sz="1350" b="1" kern="1200">
                <a:solidFill>
                  <a:srgbClr val="FF00FF"/>
                </a:solidFill>
                <a:latin typeface="Arial" panose="020B0604020202020204" pitchFamily="34" charset="0"/>
                <a:ea typeface="+mn-ea"/>
                <a:cs typeface="+mn-cs"/>
              </a:rPr>
              <a:t>I </a:t>
            </a:r>
            <a:r>
              <a:rPr lang="el-GR" altLang="en-US" sz="1350" b="1" kern="1200">
                <a:solidFill>
                  <a:srgbClr val="FF00FF"/>
                </a:solidFill>
                <a:latin typeface="Arial" panose="020B0604020202020204" pitchFamily="34" charset="0"/>
                <a:ea typeface="+mn-ea"/>
                <a:cs typeface="+mn-cs"/>
              </a:rPr>
              <a:t>ρ</a:t>
            </a:r>
            <a:r>
              <a:rPr lang="en-US" altLang="en-US" sz="1350" b="1" kern="1200">
                <a:solidFill>
                  <a:srgbClr val="FF00FF"/>
                </a:solidFill>
                <a:latin typeface="ItalicT" pitchFamily="2" charset="0"/>
                <a:ea typeface="+mn-ea"/>
                <a:cs typeface="+mn-cs"/>
              </a:rPr>
              <a:t>l</a:t>
            </a:r>
            <a:r>
              <a:rPr lang="en-US" altLang="en-US" sz="1350" b="1" kern="1200" baseline="-25000">
                <a:solidFill>
                  <a:srgbClr val="FF00FF"/>
                </a:solidFill>
                <a:latin typeface="Arial" panose="020B0604020202020204" pitchFamily="34" charset="0"/>
                <a:ea typeface="+mn-ea"/>
                <a:cs typeface="+mn-cs"/>
              </a:rPr>
              <a:t>2 </a:t>
            </a:r>
            <a:r>
              <a:rPr lang="en-US" altLang="en-US" sz="1350" b="1" kern="1200">
                <a:solidFill>
                  <a:srgbClr val="FF00FF"/>
                </a:solidFill>
                <a:latin typeface="ItalicT" pitchFamily="2" charset="0"/>
                <a:ea typeface="+mn-ea"/>
                <a:cs typeface="+mn-cs"/>
              </a:rPr>
              <a:t>/</a:t>
            </a:r>
            <a:r>
              <a:rPr lang="en-US" altLang="en-US" sz="1350" b="1" kern="1200">
                <a:solidFill>
                  <a:srgbClr val="FF00FF"/>
                </a:solidFill>
                <a:latin typeface="Arial" panose="020B0604020202020204" pitchFamily="34" charset="0"/>
                <a:ea typeface="+mn-ea"/>
                <a:cs typeface="+mn-cs"/>
              </a:rPr>
              <a:t>A</a:t>
            </a:r>
            <a:endParaRPr lang="en-US" altLang="en-US" sz="1350" kern="1200">
              <a:latin typeface="Arial" panose="020B0604020202020204" pitchFamily="34" charset="0"/>
              <a:ea typeface="+mn-ea"/>
              <a:cs typeface="+mn-cs"/>
            </a:endParaRPr>
          </a:p>
        </p:txBody>
      </p:sp>
      <p:sp>
        <p:nvSpPr>
          <p:cNvPr id="18587" name="Text Box 155">
            <a:extLst>
              <a:ext uri="{FF2B5EF4-FFF2-40B4-BE49-F238E27FC236}">
                <a16:creationId xmlns:a16="http://schemas.microsoft.com/office/drawing/2014/main" id="{787227DD-F929-420B-A606-D978930E57E8}"/>
              </a:ext>
            </a:extLst>
          </p:cNvPr>
          <p:cNvSpPr txBox="1">
            <a:spLocks noChangeArrowheads="1"/>
          </p:cNvSpPr>
          <p:nvPr/>
        </p:nvSpPr>
        <p:spPr bwMode="auto">
          <a:xfrm>
            <a:off x="2171700" y="2686050"/>
            <a:ext cx="1600200" cy="300082"/>
          </a:xfrm>
          <a:prstGeom prst="rect">
            <a:avLst/>
          </a:prstGeom>
          <a:solidFill>
            <a:srgbClr val="00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350" b="1" kern="1200">
                <a:solidFill>
                  <a:srgbClr val="9900FF"/>
                </a:solidFill>
                <a:latin typeface="Arial" panose="020B0604020202020204" pitchFamily="34" charset="0"/>
                <a:ea typeface="+mn-ea"/>
                <a:cs typeface="+mn-cs"/>
              </a:rPr>
              <a:t>E</a:t>
            </a:r>
            <a:r>
              <a:rPr lang="en-US" altLang="en-US" sz="1350" b="1" kern="1200" baseline="-25000">
                <a:solidFill>
                  <a:srgbClr val="9900FF"/>
                </a:solidFill>
                <a:latin typeface="Arial" panose="020B0604020202020204" pitchFamily="34" charset="0"/>
                <a:ea typeface="+mn-ea"/>
                <a:cs typeface="+mn-cs"/>
              </a:rPr>
              <a:t>1</a:t>
            </a:r>
            <a:r>
              <a:rPr lang="en-US" altLang="en-US" sz="1350" b="1" kern="1200">
                <a:solidFill>
                  <a:srgbClr val="9900FF"/>
                </a:solidFill>
                <a:latin typeface="Arial" panose="020B0604020202020204" pitchFamily="34" charset="0"/>
                <a:ea typeface="+mn-ea"/>
                <a:cs typeface="+mn-cs"/>
              </a:rPr>
              <a:t> </a:t>
            </a:r>
            <a:r>
              <a:rPr lang="en-US" altLang="en-US" sz="1350" b="1" kern="1200">
                <a:solidFill>
                  <a:srgbClr val="9900FF"/>
                </a:solidFill>
                <a:latin typeface="ItalicT" pitchFamily="2" charset="0"/>
                <a:ea typeface="+mn-ea"/>
                <a:cs typeface="+mn-cs"/>
              </a:rPr>
              <a:t>/</a:t>
            </a:r>
            <a:r>
              <a:rPr lang="en-US" altLang="en-US" sz="1350" b="1" kern="1200">
                <a:solidFill>
                  <a:srgbClr val="9900FF"/>
                </a:solidFill>
                <a:latin typeface="Arial" panose="020B0604020202020204" pitchFamily="34" charset="0"/>
                <a:ea typeface="+mn-ea"/>
                <a:cs typeface="+mn-cs"/>
              </a:rPr>
              <a:t> E</a:t>
            </a:r>
            <a:r>
              <a:rPr lang="en-US" altLang="en-US" sz="1350" b="1" kern="1200" baseline="-25000">
                <a:solidFill>
                  <a:srgbClr val="9900FF"/>
                </a:solidFill>
                <a:latin typeface="Arial" panose="020B0604020202020204" pitchFamily="34" charset="0"/>
                <a:ea typeface="+mn-ea"/>
                <a:cs typeface="+mn-cs"/>
              </a:rPr>
              <a:t>2</a:t>
            </a:r>
            <a:r>
              <a:rPr lang="en-US" altLang="en-US" sz="1350" b="1" kern="1200">
                <a:solidFill>
                  <a:srgbClr val="9900FF"/>
                </a:solidFill>
                <a:latin typeface="Arial" panose="020B0604020202020204" pitchFamily="34" charset="0"/>
                <a:ea typeface="+mn-ea"/>
                <a:cs typeface="+mn-cs"/>
              </a:rPr>
              <a:t>  = </a:t>
            </a:r>
            <a:r>
              <a:rPr lang="en-US" altLang="en-US" sz="1350" b="1" kern="1200">
                <a:solidFill>
                  <a:srgbClr val="9900FF"/>
                </a:solidFill>
                <a:latin typeface="ItalicT" pitchFamily="2" charset="0"/>
                <a:ea typeface="+mn-ea"/>
                <a:cs typeface="+mn-cs"/>
              </a:rPr>
              <a:t> l</a:t>
            </a:r>
            <a:r>
              <a:rPr lang="en-US" altLang="en-US" sz="1350" b="1" kern="1200" baseline="-25000">
                <a:solidFill>
                  <a:srgbClr val="9900FF"/>
                </a:solidFill>
                <a:latin typeface="Arial" panose="020B0604020202020204" pitchFamily="34" charset="0"/>
                <a:ea typeface="+mn-ea"/>
                <a:cs typeface="+mn-cs"/>
              </a:rPr>
              <a:t>1</a:t>
            </a:r>
            <a:r>
              <a:rPr lang="en-US" altLang="en-US" sz="1350" b="1" kern="1200">
                <a:solidFill>
                  <a:srgbClr val="9900FF"/>
                </a:solidFill>
                <a:latin typeface="Arial" panose="020B0604020202020204" pitchFamily="34" charset="0"/>
                <a:ea typeface="+mn-ea"/>
                <a:cs typeface="+mn-cs"/>
              </a:rPr>
              <a:t> </a:t>
            </a:r>
            <a:r>
              <a:rPr lang="en-US" altLang="en-US" sz="1350" b="1" kern="1200">
                <a:solidFill>
                  <a:srgbClr val="9900FF"/>
                </a:solidFill>
                <a:latin typeface="ItalicT" pitchFamily="2" charset="0"/>
                <a:ea typeface="+mn-ea"/>
                <a:cs typeface="+mn-cs"/>
              </a:rPr>
              <a:t>/l</a:t>
            </a:r>
            <a:r>
              <a:rPr lang="en-US" altLang="en-US" sz="1350" b="1" kern="1200" baseline="-25000">
                <a:solidFill>
                  <a:srgbClr val="9900FF"/>
                </a:solidFill>
                <a:latin typeface="Arial" panose="020B0604020202020204" pitchFamily="34" charset="0"/>
                <a:ea typeface="+mn-ea"/>
                <a:cs typeface="+mn-cs"/>
              </a:rPr>
              <a:t>2</a:t>
            </a:r>
            <a:endParaRPr lang="en-US" altLang="en-US" sz="1350" kern="1200">
              <a:latin typeface="Arial" panose="020B0604020202020204" pitchFamily="34" charset="0"/>
              <a:ea typeface="+mn-ea"/>
              <a:cs typeface="+mn-cs"/>
            </a:endParaRPr>
          </a:p>
        </p:txBody>
      </p:sp>
      <p:sp>
        <p:nvSpPr>
          <p:cNvPr id="18588" name="Text Box 156">
            <a:extLst>
              <a:ext uri="{FF2B5EF4-FFF2-40B4-BE49-F238E27FC236}">
                <a16:creationId xmlns:a16="http://schemas.microsoft.com/office/drawing/2014/main" id="{6464448A-58D4-42FB-AD9A-2A75D596A0B4}"/>
              </a:ext>
            </a:extLst>
          </p:cNvPr>
          <p:cNvSpPr txBox="1">
            <a:spLocks noChangeArrowheads="1"/>
          </p:cNvSpPr>
          <p:nvPr/>
        </p:nvSpPr>
        <p:spPr bwMode="auto">
          <a:xfrm>
            <a:off x="1371600" y="2914650"/>
            <a:ext cx="61722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350" b="1" kern="1200" dirty="0">
                <a:solidFill>
                  <a:srgbClr val="FF0000"/>
                </a:solidFill>
                <a:latin typeface="Arial" panose="020B0604020202020204" pitchFamily="34" charset="0"/>
                <a:ea typeface="+mn-ea"/>
                <a:cs typeface="+mn-cs"/>
              </a:rPr>
              <a:t>Note:</a:t>
            </a:r>
          </a:p>
          <a:p>
            <a:pPr defTabSz="685800" fontAlgn="base">
              <a:spcBef>
                <a:spcPct val="50000"/>
              </a:spcBef>
              <a:spcAft>
                <a:spcPct val="0"/>
              </a:spcAft>
              <a:buClrTx/>
            </a:pPr>
            <a:r>
              <a:rPr lang="en-US" altLang="en-US" sz="1350" b="1" kern="1200" dirty="0">
                <a:solidFill>
                  <a:srgbClr val="9900FF"/>
                </a:solidFill>
                <a:latin typeface="Arial" panose="020B0604020202020204" pitchFamily="34" charset="0"/>
                <a:ea typeface="+mn-ea"/>
                <a:cs typeface="+mn-cs"/>
              </a:rPr>
              <a:t>The balance point will not be obtained on the potentiometer wire if the fall of potential along the potentiometer wire is less than the emf of the cell to be measured.</a:t>
            </a:r>
          </a:p>
          <a:p>
            <a:pPr defTabSz="685800" fontAlgn="base">
              <a:spcBef>
                <a:spcPct val="50000"/>
              </a:spcBef>
              <a:spcAft>
                <a:spcPct val="0"/>
              </a:spcAft>
              <a:buClrTx/>
            </a:pPr>
            <a:r>
              <a:rPr lang="en-US" altLang="en-US" sz="1350" b="1" kern="1200" dirty="0">
                <a:solidFill>
                  <a:srgbClr val="0000FF"/>
                </a:solidFill>
                <a:latin typeface="Arial" panose="020B0604020202020204" pitchFamily="34" charset="0"/>
                <a:ea typeface="+mn-ea"/>
                <a:cs typeface="+mn-cs"/>
              </a:rPr>
              <a:t>The working of the potentiometer is based on null deflection method.  So the resistance of the wire becomes infinite.  Thus potentiometer can be regarded as an ideal voltmeter.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8584"/>
                                        </p:tgtEl>
                                        <p:attrNameLst>
                                          <p:attrName>style.visibility</p:attrName>
                                        </p:attrNameLst>
                                      </p:cBhvr>
                                      <p:to>
                                        <p:strVal val="visible"/>
                                      </p:to>
                                    </p:set>
                                    <p:animEffect transition="in" filter="slide(fromTop)">
                                      <p:cBhvr>
                                        <p:cTn id="7" dur="500"/>
                                        <p:tgtEl>
                                          <p:spTgt spid="185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8590"/>
                                        </p:tgtEl>
                                        <p:attrNameLst>
                                          <p:attrName>style.visibility</p:attrName>
                                        </p:attrNameLst>
                                      </p:cBhvr>
                                      <p:to>
                                        <p:strVal val="visible"/>
                                      </p:to>
                                    </p:set>
                                    <p:animEffect transition="in" filter="dissolve">
                                      <p:cBhvr>
                                        <p:cTn id="12" dur="500"/>
                                        <p:tgtEl>
                                          <p:spTgt spid="185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nodeType="clickEffect">
                                  <p:stCondLst>
                                    <p:cond delay="0"/>
                                  </p:stCondLst>
                                  <p:childTnLst>
                                    <p:set>
                                      <p:cBhvr>
                                        <p:cTn id="16" dur="1" fill="hold">
                                          <p:stCondLst>
                                            <p:cond delay="0"/>
                                          </p:stCondLst>
                                        </p:cTn>
                                        <p:tgtEl>
                                          <p:spTgt spid="18591"/>
                                        </p:tgtEl>
                                        <p:attrNameLst>
                                          <p:attrName>style.visibility</p:attrName>
                                        </p:attrNameLst>
                                      </p:cBhvr>
                                      <p:to>
                                        <p:strVal val="visible"/>
                                      </p:to>
                                    </p:set>
                                    <p:animEffect transition="in" filter="slide(fromTop)">
                                      <p:cBhvr>
                                        <p:cTn id="17" dur="500"/>
                                        <p:tgtEl>
                                          <p:spTgt spid="1859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8593"/>
                                        </p:tgtEl>
                                        <p:attrNameLst>
                                          <p:attrName>style.visibility</p:attrName>
                                        </p:attrNameLst>
                                      </p:cBhvr>
                                      <p:to>
                                        <p:strVal val="visible"/>
                                      </p:to>
                                    </p:set>
                                    <p:animEffect transition="in" filter="dissolve">
                                      <p:cBhvr>
                                        <p:cTn id="22" dur="500"/>
                                        <p:tgtEl>
                                          <p:spTgt spid="1859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8576"/>
                                        </p:tgtEl>
                                        <p:attrNameLst>
                                          <p:attrName>style.visibility</p:attrName>
                                        </p:attrNameLst>
                                      </p:cBhvr>
                                      <p:to>
                                        <p:strVal val="visible"/>
                                      </p:to>
                                    </p:set>
                                    <p:animEffect transition="in" filter="slide(fromLeft)">
                                      <p:cBhvr>
                                        <p:cTn id="27" dur="500"/>
                                        <p:tgtEl>
                                          <p:spTgt spid="1857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nodeType="clickEffect">
                                  <p:stCondLst>
                                    <p:cond delay="0"/>
                                  </p:stCondLst>
                                  <p:childTnLst>
                                    <p:set>
                                      <p:cBhvr>
                                        <p:cTn id="31" dur="1" fill="hold">
                                          <p:stCondLst>
                                            <p:cond delay="0"/>
                                          </p:stCondLst>
                                        </p:cTn>
                                        <p:tgtEl>
                                          <p:spTgt spid="18597"/>
                                        </p:tgtEl>
                                        <p:attrNameLst>
                                          <p:attrName>style.visibility</p:attrName>
                                        </p:attrNameLst>
                                      </p:cBhvr>
                                      <p:to>
                                        <p:strVal val="visible"/>
                                      </p:to>
                                    </p:set>
                                    <p:animEffect transition="in" filter="slide(fromBottom)">
                                      <p:cBhvr>
                                        <p:cTn id="32" dur="500"/>
                                        <p:tgtEl>
                                          <p:spTgt spid="1859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18598"/>
                                        </p:tgtEl>
                                        <p:attrNameLst>
                                          <p:attrName>style.visibility</p:attrName>
                                        </p:attrNameLst>
                                      </p:cBhvr>
                                      <p:to>
                                        <p:strVal val="visible"/>
                                      </p:to>
                                    </p:set>
                                    <p:animEffect transition="in" filter="dissolve">
                                      <p:cBhvr>
                                        <p:cTn id="37" dur="500"/>
                                        <p:tgtEl>
                                          <p:spTgt spid="1859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18585">
                                            <p:txEl>
                                              <p:pRg st="0" end="0"/>
                                            </p:txEl>
                                          </p:spTgt>
                                        </p:tgtEl>
                                        <p:attrNameLst>
                                          <p:attrName>style.visibility</p:attrName>
                                        </p:attrNameLst>
                                      </p:cBhvr>
                                      <p:to>
                                        <p:strVal val="visible"/>
                                      </p:to>
                                    </p:set>
                                    <p:animEffect transition="in" filter="wipe(up)">
                                      <p:cBhvr>
                                        <p:cTn id="42" dur="500"/>
                                        <p:tgtEl>
                                          <p:spTgt spid="18585">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nodeType="clickEffect">
                                  <p:stCondLst>
                                    <p:cond delay="0"/>
                                  </p:stCondLst>
                                  <p:childTnLst>
                                    <p:set>
                                      <p:cBhvr>
                                        <p:cTn id="46" dur="1" fill="hold">
                                          <p:stCondLst>
                                            <p:cond delay="0"/>
                                          </p:stCondLst>
                                        </p:cTn>
                                        <p:tgtEl>
                                          <p:spTgt spid="18586">
                                            <p:txEl>
                                              <p:pRg st="0" end="0"/>
                                            </p:txEl>
                                          </p:spTgt>
                                        </p:tgtEl>
                                        <p:attrNameLst>
                                          <p:attrName>style.visibility</p:attrName>
                                        </p:attrNameLst>
                                      </p:cBhvr>
                                      <p:to>
                                        <p:strVal val="visible"/>
                                      </p:to>
                                    </p:set>
                                    <p:anim calcmode="lin" valueType="num">
                                      <p:cBhvr>
                                        <p:cTn id="47" dur="500" fill="hold"/>
                                        <p:tgtEl>
                                          <p:spTgt spid="18586">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18586">
                                            <p:txEl>
                                              <p:pRg st="0" end="0"/>
                                            </p:txEl>
                                          </p:spTgt>
                                        </p:tgtEl>
                                        <p:attrNameLst>
                                          <p:attrName>ppt_h</p:attrName>
                                        </p:attrNameLst>
                                      </p:cBhvr>
                                      <p:tavLst>
                                        <p:tav tm="0">
                                          <p:val>
                                            <p:fltVal val="0"/>
                                          </p:val>
                                        </p:tav>
                                        <p:tav tm="100000">
                                          <p:val>
                                            <p:strVal val="#ppt_h"/>
                                          </p:val>
                                        </p:tav>
                                      </p:tavLst>
                                    </p:anim>
                                    <p:animEffect transition="in" filter="fade">
                                      <p:cBhvr>
                                        <p:cTn id="49" dur="500"/>
                                        <p:tgtEl>
                                          <p:spTgt spid="18586">
                                            <p:txEl>
                                              <p:pRg st="0" end="0"/>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nodeType="clickEffect">
                                  <p:stCondLst>
                                    <p:cond delay="0"/>
                                  </p:stCondLst>
                                  <p:childTnLst>
                                    <p:set>
                                      <p:cBhvr>
                                        <p:cTn id="53" dur="1" fill="hold">
                                          <p:stCondLst>
                                            <p:cond delay="0"/>
                                          </p:stCondLst>
                                        </p:cTn>
                                        <p:tgtEl>
                                          <p:spTgt spid="18586">
                                            <p:txEl>
                                              <p:pRg st="1" end="1"/>
                                            </p:txEl>
                                          </p:spTgt>
                                        </p:tgtEl>
                                        <p:attrNameLst>
                                          <p:attrName>style.visibility</p:attrName>
                                        </p:attrNameLst>
                                      </p:cBhvr>
                                      <p:to>
                                        <p:strVal val="visible"/>
                                      </p:to>
                                    </p:set>
                                    <p:anim calcmode="lin" valueType="num">
                                      <p:cBhvr>
                                        <p:cTn id="54" dur="500" fill="hold"/>
                                        <p:tgtEl>
                                          <p:spTgt spid="18586">
                                            <p:txEl>
                                              <p:pRg st="1" end="1"/>
                                            </p:txEl>
                                          </p:spTgt>
                                        </p:tgtEl>
                                        <p:attrNameLst>
                                          <p:attrName>ppt_w</p:attrName>
                                        </p:attrNameLst>
                                      </p:cBhvr>
                                      <p:tavLst>
                                        <p:tav tm="0">
                                          <p:val>
                                            <p:fltVal val="0"/>
                                          </p:val>
                                        </p:tav>
                                        <p:tav tm="100000">
                                          <p:val>
                                            <p:strVal val="#ppt_w"/>
                                          </p:val>
                                        </p:tav>
                                      </p:tavLst>
                                    </p:anim>
                                    <p:anim calcmode="lin" valueType="num">
                                      <p:cBhvr>
                                        <p:cTn id="55" dur="500" fill="hold"/>
                                        <p:tgtEl>
                                          <p:spTgt spid="18586">
                                            <p:txEl>
                                              <p:pRg st="1" end="1"/>
                                            </p:txEl>
                                          </p:spTgt>
                                        </p:tgtEl>
                                        <p:attrNameLst>
                                          <p:attrName>ppt_h</p:attrName>
                                        </p:attrNameLst>
                                      </p:cBhvr>
                                      <p:tavLst>
                                        <p:tav tm="0">
                                          <p:val>
                                            <p:fltVal val="0"/>
                                          </p:val>
                                        </p:tav>
                                        <p:tav tm="100000">
                                          <p:val>
                                            <p:strVal val="#ppt_h"/>
                                          </p:val>
                                        </p:tav>
                                      </p:tavLst>
                                    </p:anim>
                                    <p:animEffect transition="in" filter="fade">
                                      <p:cBhvr>
                                        <p:cTn id="56" dur="500"/>
                                        <p:tgtEl>
                                          <p:spTgt spid="18586">
                                            <p:txEl>
                                              <p:pRg st="1" end="1"/>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2" presetClass="entr" presetSubtype="1" fill="hold" grpId="0" nodeType="clickEffect">
                                  <p:stCondLst>
                                    <p:cond delay="0"/>
                                  </p:stCondLst>
                                  <p:childTnLst>
                                    <p:set>
                                      <p:cBhvr>
                                        <p:cTn id="60" dur="1" fill="hold">
                                          <p:stCondLst>
                                            <p:cond delay="0"/>
                                          </p:stCondLst>
                                        </p:cTn>
                                        <p:tgtEl>
                                          <p:spTgt spid="18587"/>
                                        </p:tgtEl>
                                        <p:attrNameLst>
                                          <p:attrName>style.visibility</p:attrName>
                                        </p:attrNameLst>
                                      </p:cBhvr>
                                      <p:to>
                                        <p:strVal val="visible"/>
                                      </p:to>
                                    </p:set>
                                    <p:animEffect transition="in" filter="slide(fromTop)">
                                      <p:cBhvr>
                                        <p:cTn id="61" dur="500"/>
                                        <p:tgtEl>
                                          <p:spTgt spid="18587"/>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9" presetClass="entr" presetSubtype="0" fill="hold" nodeType="clickEffect">
                                  <p:stCondLst>
                                    <p:cond delay="0"/>
                                  </p:stCondLst>
                                  <p:childTnLst>
                                    <p:set>
                                      <p:cBhvr>
                                        <p:cTn id="65" dur="1" fill="hold">
                                          <p:stCondLst>
                                            <p:cond delay="0"/>
                                          </p:stCondLst>
                                        </p:cTn>
                                        <p:tgtEl>
                                          <p:spTgt spid="18588">
                                            <p:txEl>
                                              <p:pRg st="0" end="0"/>
                                            </p:txEl>
                                          </p:spTgt>
                                        </p:tgtEl>
                                        <p:attrNameLst>
                                          <p:attrName>style.visibility</p:attrName>
                                        </p:attrNameLst>
                                      </p:cBhvr>
                                      <p:to>
                                        <p:strVal val="visible"/>
                                      </p:to>
                                    </p:set>
                                    <p:animEffect transition="in" filter="dissolve">
                                      <p:cBhvr>
                                        <p:cTn id="66" dur="500"/>
                                        <p:tgtEl>
                                          <p:spTgt spid="18588">
                                            <p:txEl>
                                              <p:pRg st="0" end="0"/>
                                            </p:txEl>
                                          </p:spTgt>
                                        </p:tgtEl>
                                      </p:cBhvr>
                                    </p:animEffect>
                                  </p:childTnLst>
                                </p:cTn>
                              </p:par>
                              <p:par>
                                <p:cTn id="67" presetID="9" presetClass="entr" presetSubtype="0" fill="hold" nodeType="withEffect">
                                  <p:stCondLst>
                                    <p:cond delay="0"/>
                                  </p:stCondLst>
                                  <p:childTnLst>
                                    <p:set>
                                      <p:cBhvr>
                                        <p:cTn id="68" dur="1" fill="hold">
                                          <p:stCondLst>
                                            <p:cond delay="0"/>
                                          </p:stCondLst>
                                        </p:cTn>
                                        <p:tgtEl>
                                          <p:spTgt spid="18588">
                                            <p:txEl>
                                              <p:pRg st="1" end="1"/>
                                            </p:txEl>
                                          </p:spTgt>
                                        </p:tgtEl>
                                        <p:attrNameLst>
                                          <p:attrName>style.visibility</p:attrName>
                                        </p:attrNameLst>
                                      </p:cBhvr>
                                      <p:to>
                                        <p:strVal val="visible"/>
                                      </p:to>
                                    </p:set>
                                    <p:animEffect transition="in" filter="dissolve">
                                      <p:cBhvr>
                                        <p:cTn id="69" dur="500"/>
                                        <p:tgtEl>
                                          <p:spTgt spid="18588">
                                            <p:txEl>
                                              <p:pRg st="1" end="1"/>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2" presetClass="entr" presetSubtype="4" fill="hold" nodeType="clickEffect">
                                  <p:stCondLst>
                                    <p:cond delay="0"/>
                                  </p:stCondLst>
                                  <p:childTnLst>
                                    <p:set>
                                      <p:cBhvr>
                                        <p:cTn id="73" dur="1" fill="hold">
                                          <p:stCondLst>
                                            <p:cond delay="0"/>
                                          </p:stCondLst>
                                        </p:cTn>
                                        <p:tgtEl>
                                          <p:spTgt spid="18588">
                                            <p:txEl>
                                              <p:pRg st="2" end="2"/>
                                            </p:txEl>
                                          </p:spTgt>
                                        </p:tgtEl>
                                        <p:attrNameLst>
                                          <p:attrName>style.visibility</p:attrName>
                                        </p:attrNameLst>
                                      </p:cBhvr>
                                      <p:to>
                                        <p:strVal val="visible"/>
                                      </p:to>
                                    </p:set>
                                    <p:animEffect transition="in" filter="slide(fromBottom)">
                                      <p:cBhvr>
                                        <p:cTn id="74" dur="500"/>
                                        <p:tgtEl>
                                          <p:spTgt spid="1858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76" grpId="0"/>
      <p:bldP spid="18584" grpId="0"/>
      <p:bldP spid="1858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76;p16">
            <a:extLst>
              <a:ext uri="{FF2B5EF4-FFF2-40B4-BE49-F238E27FC236}">
                <a16:creationId xmlns:a16="http://schemas.microsoft.com/office/drawing/2014/main" id="{4AF509EF-BFCE-4B43-AC71-AD902719B3CF}"/>
              </a:ext>
            </a:extLst>
          </p:cNvPr>
          <p:cNvPicPr preferRelativeResize="0"/>
          <p:nvPr/>
        </p:nvPicPr>
        <p:blipFill rotWithShape="1">
          <a:blip r:embed="rId2">
            <a:alphaModFix/>
          </a:blip>
          <a:srcRect/>
          <a:stretch/>
        </p:blipFill>
        <p:spPr>
          <a:xfrm>
            <a:off x="8218350" y="4217850"/>
            <a:ext cx="925650" cy="925650"/>
          </a:xfrm>
          <a:prstGeom prst="rect">
            <a:avLst/>
          </a:prstGeom>
          <a:noFill/>
          <a:ln>
            <a:noFill/>
          </a:ln>
        </p:spPr>
      </p:pic>
      <p:sp>
        <p:nvSpPr>
          <p:cNvPr id="27" name="Rectangle 4">
            <a:extLst>
              <a:ext uri="{FF2B5EF4-FFF2-40B4-BE49-F238E27FC236}">
                <a16:creationId xmlns:a16="http://schemas.microsoft.com/office/drawing/2014/main" id="{C79CC0FE-7364-4D32-B7F5-03F589773663}"/>
              </a:ext>
            </a:extLst>
          </p:cNvPr>
          <p:cNvSpPr>
            <a:spLocks noChangeArrowheads="1"/>
          </p:cNvSpPr>
          <p:nvPr/>
        </p:nvSpPr>
        <p:spPr bwMode="auto">
          <a:xfrm>
            <a:off x="-48491" y="15223"/>
            <a:ext cx="89708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0"/>
              </a:spcBef>
              <a:spcAft>
                <a:spcPts val="600"/>
              </a:spcAft>
              <a:buFontTx/>
              <a:buNone/>
            </a:pPr>
            <a:r>
              <a:rPr lang="en-US" altLang="en-US" sz="2000" b="1" dirty="0">
                <a:solidFill>
                  <a:srgbClr val="FF0000"/>
                </a:solidFill>
              </a:rPr>
              <a:t>Determination of internal resistance of a cell </a:t>
            </a:r>
          </a:p>
        </p:txBody>
      </p:sp>
      <p:pic>
        <p:nvPicPr>
          <p:cNvPr id="15" name="Picture 14">
            <a:extLst>
              <a:ext uri="{FF2B5EF4-FFF2-40B4-BE49-F238E27FC236}">
                <a16:creationId xmlns:a16="http://schemas.microsoft.com/office/drawing/2014/main" id="{8CA4A8E4-6C18-4E4D-86DB-DB9A1513D470}"/>
              </a:ext>
            </a:extLst>
          </p:cNvPr>
          <p:cNvPicPr>
            <a:picLocks noChangeAspect="1"/>
          </p:cNvPicPr>
          <p:nvPr/>
        </p:nvPicPr>
        <p:blipFill rotWithShape="1">
          <a:blip r:embed="rId3"/>
          <a:srcRect l="1907" t="7835" b="1814"/>
          <a:stretch/>
        </p:blipFill>
        <p:spPr>
          <a:xfrm>
            <a:off x="6047509" y="783891"/>
            <a:ext cx="2689201" cy="2070145"/>
          </a:xfrm>
          <a:prstGeom prst="rect">
            <a:avLst/>
          </a:prstGeom>
        </p:spPr>
      </p:pic>
    </p:spTree>
    <p:extLst>
      <p:ext uri="{BB962C8B-B14F-4D97-AF65-F5344CB8AC3E}">
        <p14:creationId xmlns:p14="http://schemas.microsoft.com/office/powerpoint/2010/main" val="3328880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p:cTn id="7"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76;p16">
            <a:extLst>
              <a:ext uri="{FF2B5EF4-FFF2-40B4-BE49-F238E27FC236}">
                <a16:creationId xmlns:a16="http://schemas.microsoft.com/office/drawing/2014/main" id="{4AF509EF-BFCE-4B43-AC71-AD902719B3CF}"/>
              </a:ext>
            </a:extLst>
          </p:cNvPr>
          <p:cNvPicPr preferRelativeResize="0"/>
          <p:nvPr/>
        </p:nvPicPr>
        <p:blipFill rotWithShape="1">
          <a:blip r:embed="rId2">
            <a:alphaModFix/>
          </a:blip>
          <a:srcRect/>
          <a:stretch/>
        </p:blipFill>
        <p:spPr>
          <a:xfrm>
            <a:off x="8218350" y="4217850"/>
            <a:ext cx="925650" cy="925650"/>
          </a:xfrm>
          <a:prstGeom prst="rect">
            <a:avLst/>
          </a:prstGeom>
          <a:noFill/>
          <a:ln>
            <a:noFill/>
          </a:ln>
        </p:spPr>
      </p:pic>
      <p:sp>
        <p:nvSpPr>
          <p:cNvPr id="27" name="Rectangle 4">
            <a:extLst>
              <a:ext uri="{FF2B5EF4-FFF2-40B4-BE49-F238E27FC236}">
                <a16:creationId xmlns:a16="http://schemas.microsoft.com/office/drawing/2014/main" id="{C79CC0FE-7364-4D32-B7F5-03F589773663}"/>
              </a:ext>
            </a:extLst>
          </p:cNvPr>
          <p:cNvSpPr>
            <a:spLocks noChangeArrowheads="1"/>
          </p:cNvSpPr>
          <p:nvPr/>
        </p:nvSpPr>
        <p:spPr bwMode="auto">
          <a:xfrm>
            <a:off x="-48491" y="15223"/>
            <a:ext cx="89708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0"/>
              </a:spcBef>
              <a:spcAft>
                <a:spcPts val="600"/>
              </a:spcAft>
              <a:buFontTx/>
              <a:buNone/>
            </a:pPr>
            <a:r>
              <a:rPr lang="en-US" altLang="en-US" sz="2000" b="1" dirty="0">
                <a:solidFill>
                  <a:srgbClr val="FF0000"/>
                </a:solidFill>
              </a:rPr>
              <a:t>Determination of internal resistance of a cell </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A2F4C96-D4F5-4CBB-AAF7-A19584FA39CC}"/>
                  </a:ext>
                </a:extLst>
              </p:cNvPr>
              <p:cNvSpPr txBox="1"/>
              <p:nvPr/>
            </p:nvSpPr>
            <p:spPr>
              <a:xfrm>
                <a:off x="0" y="374874"/>
                <a:ext cx="9144000" cy="651460"/>
              </a:xfrm>
              <a:prstGeom prst="rect">
                <a:avLst/>
              </a:prstGeom>
              <a:noFill/>
            </p:spPr>
            <p:txBody>
              <a:bodyPr wrap="square">
                <a:spAutoFit/>
              </a:bodyPr>
              <a:lstStyle/>
              <a:p>
                <a:pPr algn="just">
                  <a:spcAft>
                    <a:spcPts val="1000"/>
                  </a:spcAft>
                  <a:tabLst>
                    <a:tab pos="179705" algn="l"/>
                  </a:tabLst>
                </a:pPr>
                <a:r>
                  <a:rPr lang="en-IN" sz="1400" u="sng" dirty="0">
                    <a:effectLst/>
                    <a:latin typeface="Cambria" panose="02040503050406030204" pitchFamily="18" charset="0"/>
                    <a:ea typeface="Times New Roman" panose="02020603050405020304" pitchFamily="18" charset="0"/>
                    <a:cs typeface="Times New Roman" panose="02020603050405020304" pitchFamily="18" charset="0"/>
                  </a:rPr>
                  <a:t>When switch K2 is open</a:t>
                </a:r>
                <a:r>
                  <a:rPr lang="en-IN" sz="1400" dirty="0">
                    <a:effectLst/>
                    <a:latin typeface="Cambria" panose="02040503050406030204" pitchFamily="18" charset="0"/>
                    <a:ea typeface="Times New Roman" panose="02020603050405020304" pitchFamily="18" charset="0"/>
                    <a:cs typeface="Times New Roman" panose="02020603050405020304" pitchFamily="18" charset="0"/>
                  </a:rPr>
                  <a:t> there is no current in the second circuit at the null point position. </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tabLst>
                    <a:tab pos="179705" algn="l"/>
                  </a:tabLst>
                </a:pPr>
                <a:r>
                  <a:rPr lang="en-IN" sz="1400" dirty="0">
                    <a:effectLst/>
                    <a:latin typeface="Cambria" panose="02040503050406030204" pitchFamily="18" charset="0"/>
                    <a:ea typeface="Times New Roman" panose="02020603050405020304" pitchFamily="18" charset="0"/>
                    <a:cs typeface="Times New Roman" panose="02020603050405020304" pitchFamily="18" charset="0"/>
                  </a:rPr>
                  <a:t>If null point length at this condition is </a:t>
                </a:r>
                <a14:m>
                  <m:oMath xmlns:m="http://schemas.openxmlformats.org/officeDocument/2006/math">
                    <m:sSub>
                      <m:sSubPr>
                        <m:ctrlPr>
                          <a:rPr lang="en-IN"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en-IN" sz="1400" dirty="0">
                    <a:effectLst/>
                    <a:latin typeface="Cambria" panose="02040503050406030204" pitchFamily="18" charset="0"/>
                    <a:ea typeface="Times New Roman" panose="02020603050405020304" pitchFamily="18" charset="0"/>
                    <a:cs typeface="Times New Roman" panose="02020603050405020304" pitchFamily="18" charset="0"/>
                  </a:rPr>
                  <a:t> , </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4A2F4C96-D4F5-4CBB-AAF7-A19584FA39CC}"/>
                  </a:ext>
                </a:extLst>
              </p:cNvPr>
              <p:cNvSpPr txBox="1">
                <a:spLocks noRot="1" noChangeAspect="1" noMove="1" noResize="1" noEditPoints="1" noAdjustHandles="1" noChangeArrowheads="1" noChangeShapeType="1" noTextEdit="1"/>
              </p:cNvSpPr>
              <p:nvPr/>
            </p:nvSpPr>
            <p:spPr>
              <a:xfrm>
                <a:off x="0" y="374874"/>
                <a:ext cx="9144000" cy="651460"/>
              </a:xfrm>
              <a:prstGeom prst="rect">
                <a:avLst/>
              </a:prstGeom>
              <a:blipFill>
                <a:blip r:embed="rId3"/>
                <a:stretch>
                  <a:fillRect l="-200" t="-1869" b="-747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8F60D30-A2CC-4D30-8B3F-162BC2E02800}"/>
                  </a:ext>
                </a:extLst>
              </p:cNvPr>
              <p:cNvSpPr txBox="1"/>
              <p:nvPr/>
            </p:nvSpPr>
            <p:spPr>
              <a:xfrm>
                <a:off x="76201" y="966019"/>
                <a:ext cx="4582390" cy="380682"/>
              </a:xfrm>
              <a:prstGeom prst="rect">
                <a:avLst/>
              </a:prstGeom>
              <a:noFill/>
            </p:spPr>
            <p:txBody>
              <a:bodyPr wrap="square">
                <a:spAutoFit/>
              </a:bodyPr>
              <a:lstStyle/>
              <a:p>
                <a:pPr algn="just">
                  <a:lnSpc>
                    <a:spcPct val="150000"/>
                  </a:lnSpc>
                  <a:spcAft>
                    <a:spcPts val="1000"/>
                  </a:spcAft>
                  <a:tabLst>
                    <a:tab pos="179705" algn="l"/>
                  </a:tabLst>
                </a:pPr>
                <a:r>
                  <a:rPr lang="en-IN" sz="1400" dirty="0">
                    <a:effectLst/>
                    <a:latin typeface="Cambria" panose="02040503050406030204" pitchFamily="18" charset="0"/>
                    <a:ea typeface="Times New Roman" panose="02020603050405020304" pitchFamily="18" charset="0"/>
                    <a:cs typeface="Times New Roman" panose="02020603050405020304" pitchFamily="18" charset="0"/>
                  </a:rPr>
                  <a:t>then </a:t>
                </a:r>
                <a14:m>
                  <m:oMath xmlns:m="http://schemas.openxmlformats.org/officeDocument/2006/math">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𝜉</m:t>
                    </m:r>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400" b="0" i="1" smtClean="0">
                        <a:effectLst/>
                        <a:latin typeface="Cambria Math" panose="02040503050406030204" pitchFamily="18" charset="0"/>
                        <a:ea typeface="Times New Roman" panose="02020603050405020304" pitchFamily="18" charset="0"/>
                        <a:cs typeface="Times New Roman" panose="02020603050405020304" pitchFamily="18" charset="0"/>
                      </a:rPr>
                      <m:t>𝐾</m:t>
                    </m:r>
                    <m:sSub>
                      <m:sSubPr>
                        <m:ctrlPr>
                          <a:rPr lang="en-IN"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en-IN" sz="1400" dirty="0">
                    <a:effectLst/>
                    <a:latin typeface="Cambria" panose="02040503050406030204" pitchFamily="18" charset="0"/>
                    <a:ea typeface="Times New Roman" panose="02020603050405020304" pitchFamily="18" charset="0"/>
                    <a:cs typeface="Times New Roman" panose="02020603050405020304" pitchFamily="18" charset="0"/>
                  </a:rPr>
                  <a:t>   ..........(</a:t>
                </a:r>
                <a:r>
                  <a:rPr lang="en-IN" sz="1400" dirty="0" err="1">
                    <a:effectLst/>
                    <a:latin typeface="Cambria" panose="02040503050406030204" pitchFamily="18" charset="0"/>
                    <a:ea typeface="Times New Roman" panose="02020603050405020304" pitchFamily="18" charset="0"/>
                    <a:cs typeface="Times New Roman" panose="02020603050405020304" pitchFamily="18" charset="0"/>
                  </a:rPr>
                  <a:t>i</a:t>
                </a:r>
                <a:r>
                  <a:rPr lang="en-IN" sz="14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A8F60D30-A2CC-4D30-8B3F-162BC2E02800}"/>
                  </a:ext>
                </a:extLst>
              </p:cNvPr>
              <p:cNvSpPr txBox="1">
                <a:spLocks noRot="1" noChangeAspect="1" noMove="1" noResize="1" noEditPoints="1" noAdjustHandles="1" noChangeArrowheads="1" noChangeShapeType="1" noTextEdit="1"/>
              </p:cNvSpPr>
              <p:nvPr/>
            </p:nvSpPr>
            <p:spPr>
              <a:xfrm>
                <a:off x="76201" y="966019"/>
                <a:ext cx="4582390" cy="380682"/>
              </a:xfrm>
              <a:prstGeom prst="rect">
                <a:avLst/>
              </a:prstGeom>
              <a:blipFill>
                <a:blip r:embed="rId4"/>
                <a:stretch>
                  <a:fillRect l="-399" b="-12698"/>
                </a:stretch>
              </a:blipFill>
            </p:spPr>
            <p:txBody>
              <a:bodyPr/>
              <a:lstStyle/>
              <a:p>
                <a:r>
                  <a:rPr lang="en-IN">
                    <a:noFill/>
                  </a:rPr>
                  <a:t> </a:t>
                </a:r>
              </a:p>
            </p:txBody>
          </p:sp>
        </mc:Fallback>
      </mc:AlternateContent>
      <p:sp>
        <p:nvSpPr>
          <p:cNvPr id="12" name="TextBox 11">
            <a:extLst>
              <a:ext uri="{FF2B5EF4-FFF2-40B4-BE49-F238E27FC236}">
                <a16:creationId xmlns:a16="http://schemas.microsoft.com/office/drawing/2014/main" id="{CBD8A388-8246-4760-8B5E-02EB6E9BA619}"/>
              </a:ext>
            </a:extLst>
          </p:cNvPr>
          <p:cNvSpPr txBox="1"/>
          <p:nvPr/>
        </p:nvSpPr>
        <p:spPr>
          <a:xfrm>
            <a:off x="13855" y="1257387"/>
            <a:ext cx="8846126" cy="651460"/>
          </a:xfrm>
          <a:prstGeom prst="rect">
            <a:avLst/>
          </a:prstGeom>
          <a:noFill/>
        </p:spPr>
        <p:txBody>
          <a:bodyPr wrap="square">
            <a:spAutoFit/>
          </a:bodyPr>
          <a:lstStyle/>
          <a:p>
            <a:pPr algn="just">
              <a:spcAft>
                <a:spcPts val="1000"/>
              </a:spcAft>
              <a:tabLst>
                <a:tab pos="179705" algn="l"/>
              </a:tabLst>
            </a:pPr>
            <a:r>
              <a:rPr lang="en-IN" sz="1400" u="sng" dirty="0">
                <a:effectLst/>
                <a:latin typeface="Cambria" panose="02040503050406030204" pitchFamily="18" charset="0"/>
                <a:ea typeface="Times New Roman" panose="02020603050405020304" pitchFamily="18" charset="0"/>
                <a:cs typeface="Times New Roman" panose="02020603050405020304" pitchFamily="18" charset="0"/>
              </a:rPr>
              <a:t>When switch K2 is closed</a:t>
            </a:r>
            <a:r>
              <a:rPr lang="en-IN" sz="1400" dirty="0">
                <a:effectLst/>
                <a:latin typeface="Cambria" panose="02040503050406030204" pitchFamily="18" charset="0"/>
                <a:ea typeface="Times New Roman" panose="02020603050405020304" pitchFamily="18" charset="0"/>
                <a:cs typeface="Times New Roman" panose="02020603050405020304" pitchFamily="18" charset="0"/>
              </a:rPr>
              <a:t> there is a current I through the second circuit. </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tabLst>
                <a:tab pos="179705" algn="l"/>
              </a:tabLst>
            </a:pPr>
            <a:r>
              <a:rPr lang="en-IN" sz="1400" dirty="0">
                <a:effectLst/>
                <a:latin typeface="Cambria" panose="02040503050406030204" pitchFamily="18" charset="0"/>
                <a:ea typeface="Times New Roman" panose="02020603050405020304" pitchFamily="18" charset="0"/>
                <a:cs typeface="Times New Roman" panose="02020603050405020304" pitchFamily="18" charset="0"/>
              </a:rPr>
              <a:t>So potential difference across the cell is </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AA55BDE-C5DE-46A5-AC51-9075A03CF697}"/>
                  </a:ext>
                </a:extLst>
              </p:cNvPr>
              <p:cNvSpPr txBox="1"/>
              <p:nvPr/>
            </p:nvSpPr>
            <p:spPr>
              <a:xfrm>
                <a:off x="76201" y="1887546"/>
                <a:ext cx="4582390" cy="380682"/>
              </a:xfrm>
              <a:prstGeom prst="rect">
                <a:avLst/>
              </a:prstGeom>
              <a:noFill/>
            </p:spPr>
            <p:txBody>
              <a:bodyPr wrap="square">
                <a:spAutoFit/>
              </a:bodyPr>
              <a:lstStyle/>
              <a:p>
                <a:pPr algn="just">
                  <a:lnSpc>
                    <a:spcPct val="150000"/>
                  </a:lnSpc>
                  <a:spcAft>
                    <a:spcPts val="1000"/>
                  </a:spcAft>
                  <a:tabLst>
                    <a:tab pos="179705" algn="l"/>
                  </a:tabLst>
                </a:pPr>
                <a14:m>
                  <m:oMath xmlns:m="http://schemas.openxmlformats.org/officeDocument/2006/math">
                    <m:r>
                      <a:rPr lang="en-IN" sz="1400" i="1" smtClean="0">
                        <a:effectLst/>
                        <a:latin typeface="Cambria Math" panose="02040503050406030204" pitchFamily="18" charset="0"/>
                        <a:ea typeface="Times New Roman" panose="02020603050405020304" pitchFamily="18" charset="0"/>
                        <a:cs typeface="Times New Roman" panose="02020603050405020304" pitchFamily="18" charset="0"/>
                      </a:rPr>
                      <m:t>𝑉</m:t>
                    </m:r>
                    <m:r>
                      <a:rPr lang="en-IN" sz="140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IN" sz="1400" i="1" smtClean="0">
                        <a:effectLst/>
                        <a:latin typeface="Cambria Math" panose="02040503050406030204" pitchFamily="18" charset="0"/>
                        <a:ea typeface="Times New Roman" panose="02020603050405020304" pitchFamily="18" charset="0"/>
                        <a:cs typeface="Times New Roman" panose="02020603050405020304" pitchFamily="18" charset="0"/>
                      </a:rPr>
                      <m:t>𝐼𝑅</m:t>
                    </m:r>
                    <m:r>
                      <a:rPr lang="en-IN" sz="140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IN" sz="1400" i="1" smtClean="0">
                        <a:effectLst/>
                        <a:latin typeface="Cambria Math" panose="02040503050406030204" pitchFamily="18" charset="0"/>
                        <a:ea typeface="Times New Roman" panose="02020603050405020304" pitchFamily="18" charset="0"/>
                        <a:cs typeface="Times New Roman" panose="02020603050405020304" pitchFamily="18" charset="0"/>
                      </a:rPr>
                      <m:t>𝜉</m:t>
                    </m:r>
                    <m:r>
                      <a:rPr lang="en-IN" sz="140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IN" sz="1400" i="1" smtClean="0">
                        <a:effectLst/>
                        <a:latin typeface="Cambria Math" panose="02040503050406030204" pitchFamily="18" charset="0"/>
                        <a:ea typeface="Times New Roman" panose="02020603050405020304" pitchFamily="18" charset="0"/>
                        <a:cs typeface="Times New Roman" panose="02020603050405020304" pitchFamily="18" charset="0"/>
                      </a:rPr>
                      <m:t>𝐼𝑟</m:t>
                    </m:r>
                  </m:oMath>
                </a14:m>
                <a:r>
                  <a:rPr lang="en-IN" sz="1400" dirty="0">
                    <a:effectLst/>
                    <a:latin typeface="Cambria" panose="02040503050406030204" pitchFamily="18" charset="0"/>
                    <a:ea typeface="Times New Roman" panose="02020603050405020304" pitchFamily="18" charset="0"/>
                    <a:cs typeface="Times New Roman" panose="02020603050405020304" pitchFamily="18" charset="0"/>
                  </a:rPr>
                  <a:t>	 .......(ii)</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2AA55BDE-C5DE-46A5-AC51-9075A03CF697}"/>
                  </a:ext>
                </a:extLst>
              </p:cNvPr>
              <p:cNvSpPr txBox="1">
                <a:spLocks noRot="1" noChangeAspect="1" noMove="1" noResize="1" noEditPoints="1" noAdjustHandles="1" noChangeArrowheads="1" noChangeShapeType="1" noTextEdit="1"/>
              </p:cNvSpPr>
              <p:nvPr/>
            </p:nvSpPr>
            <p:spPr>
              <a:xfrm>
                <a:off x="76201" y="1887546"/>
                <a:ext cx="4582390" cy="380682"/>
              </a:xfrm>
              <a:prstGeom prst="rect">
                <a:avLst/>
              </a:prstGeom>
              <a:blipFill>
                <a:blip r:embed="rId5"/>
                <a:stretch>
                  <a:fillRect b="-1290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A2EEF29-A7AA-4297-84BA-0FED3B9DBA7B}"/>
                  </a:ext>
                </a:extLst>
              </p:cNvPr>
              <p:cNvSpPr txBox="1"/>
              <p:nvPr/>
            </p:nvSpPr>
            <p:spPr>
              <a:xfrm>
                <a:off x="76201" y="2199141"/>
                <a:ext cx="4582390" cy="380682"/>
              </a:xfrm>
              <a:prstGeom prst="rect">
                <a:avLst/>
              </a:prstGeom>
              <a:noFill/>
            </p:spPr>
            <p:txBody>
              <a:bodyPr wrap="square">
                <a:spAutoFit/>
              </a:bodyPr>
              <a:lstStyle/>
              <a:p>
                <a:pPr algn="just">
                  <a:lnSpc>
                    <a:spcPct val="150000"/>
                  </a:lnSpc>
                  <a:spcAft>
                    <a:spcPts val="1000"/>
                  </a:spcAft>
                  <a:tabLst>
                    <a:tab pos="179705" algn="l"/>
                  </a:tabLst>
                </a:pPr>
                <a14:m>
                  <m:oMath xmlns:m="http://schemas.openxmlformats.org/officeDocument/2006/math">
                    <m:r>
                      <a:rPr lang="en-IN" sz="140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IN" sz="1400" i="1" smtClean="0">
                        <a:effectLst/>
                        <a:latin typeface="Cambria Math" panose="02040503050406030204" pitchFamily="18" charset="0"/>
                        <a:ea typeface="Times New Roman" panose="02020603050405020304" pitchFamily="18" charset="0"/>
                        <a:cs typeface="Times New Roman" panose="02020603050405020304" pitchFamily="18" charset="0"/>
                      </a:rPr>
                      <m:t>𝜉</m:t>
                    </m:r>
                    <m:r>
                      <a:rPr lang="en-IN" sz="140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IN" sz="1400" i="1" smtClean="0">
                        <a:effectLst/>
                        <a:latin typeface="Cambria Math" panose="02040503050406030204" pitchFamily="18" charset="0"/>
                        <a:ea typeface="Times New Roman" panose="02020603050405020304" pitchFamily="18" charset="0"/>
                        <a:cs typeface="Times New Roman" panose="02020603050405020304" pitchFamily="18" charset="0"/>
                      </a:rPr>
                      <m:t>𝐼</m:t>
                    </m:r>
                    <m:r>
                      <a:rPr lang="en-IN" sz="140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IN" sz="1400" i="1" smtClean="0">
                        <a:effectLst/>
                        <a:latin typeface="Cambria Math" panose="02040503050406030204" pitchFamily="18" charset="0"/>
                        <a:ea typeface="Times New Roman" panose="02020603050405020304" pitchFamily="18" charset="0"/>
                        <a:cs typeface="Times New Roman" panose="02020603050405020304" pitchFamily="18" charset="0"/>
                      </a:rPr>
                      <m:t>𝑅</m:t>
                    </m:r>
                    <m:r>
                      <a:rPr lang="en-IN" sz="140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IN" sz="1400" i="1" smtClean="0">
                        <a:effectLst/>
                        <a:latin typeface="Cambria Math" panose="02040503050406030204" pitchFamily="18" charset="0"/>
                        <a:ea typeface="Times New Roman" panose="02020603050405020304" pitchFamily="18" charset="0"/>
                        <a:cs typeface="Times New Roman" panose="02020603050405020304" pitchFamily="18" charset="0"/>
                      </a:rPr>
                      <m:t>𝑟</m:t>
                    </m:r>
                    <m:r>
                      <a:rPr lang="en-IN" sz="1400" i="1" smtClean="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IN" sz="1400" dirty="0">
                    <a:effectLst/>
                    <a:latin typeface="Cambria" panose="02040503050406030204" pitchFamily="18" charset="0"/>
                    <a:ea typeface="Times New Roman" panose="02020603050405020304" pitchFamily="18" charset="0"/>
                    <a:cs typeface="Times New Roman" panose="02020603050405020304" pitchFamily="18" charset="0"/>
                  </a:rPr>
                  <a:t>	 .........(iii)</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2A2EEF29-A7AA-4297-84BA-0FED3B9DBA7B}"/>
                  </a:ext>
                </a:extLst>
              </p:cNvPr>
              <p:cNvSpPr txBox="1">
                <a:spLocks noRot="1" noChangeAspect="1" noMove="1" noResize="1" noEditPoints="1" noAdjustHandles="1" noChangeArrowheads="1" noChangeShapeType="1" noTextEdit="1"/>
              </p:cNvSpPr>
              <p:nvPr/>
            </p:nvSpPr>
            <p:spPr>
              <a:xfrm>
                <a:off x="76201" y="2199141"/>
                <a:ext cx="4582390" cy="380682"/>
              </a:xfrm>
              <a:prstGeom prst="rect">
                <a:avLst/>
              </a:prstGeom>
              <a:blipFill>
                <a:blip r:embed="rId6"/>
                <a:stretch>
                  <a:fillRect b="-1290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7782ABF-FFC7-4596-BF9E-618E3327EFD1}"/>
                  </a:ext>
                </a:extLst>
              </p:cNvPr>
              <p:cNvSpPr txBox="1"/>
              <p:nvPr/>
            </p:nvSpPr>
            <p:spPr>
              <a:xfrm>
                <a:off x="13855" y="2601683"/>
                <a:ext cx="4582390" cy="307777"/>
              </a:xfrm>
              <a:prstGeom prst="rect">
                <a:avLst/>
              </a:prstGeom>
              <a:noFill/>
            </p:spPr>
            <p:txBody>
              <a:bodyPr wrap="square">
                <a:spAutoFit/>
              </a:bodyPr>
              <a:lstStyle/>
              <a:p>
                <a:r>
                  <a:rPr lang="en-IN" sz="1400" dirty="0">
                    <a:effectLst/>
                    <a:latin typeface="Cambria" panose="02040503050406030204" pitchFamily="18" charset="0"/>
                    <a:ea typeface="Times New Roman" panose="02020603050405020304" pitchFamily="18" charset="0"/>
                    <a:cs typeface="Times New Roman" panose="02020603050405020304" pitchFamily="18" charset="0"/>
                  </a:rPr>
                  <a:t>Now null point distance is </a:t>
                </a:r>
                <a14:m>
                  <m:oMath xmlns:m="http://schemas.openxmlformats.org/officeDocument/2006/math">
                    <m:sSub>
                      <m:sSubPr>
                        <m:ctrlPr>
                          <a:rPr lang="en-IN" sz="1400" i="1">
                            <a:effectLst/>
                            <a:latin typeface="Cambria Math" panose="02040503050406030204" pitchFamily="18" charset="0"/>
                          </a:rPr>
                        </m:ctrlPr>
                      </m:sSubPr>
                      <m:e>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n-IN" sz="1400" dirty="0">
                    <a:effectLst/>
                    <a:latin typeface="Cambria" panose="02040503050406030204" pitchFamily="18" charset="0"/>
                    <a:ea typeface="Times New Roman" panose="02020603050405020304" pitchFamily="18" charset="0"/>
                    <a:cs typeface="Times New Roman" panose="02020603050405020304" pitchFamily="18" charset="0"/>
                  </a:rPr>
                  <a:t>. So 	</a:t>
                </a:r>
                <a14:m>
                  <m:oMath xmlns:m="http://schemas.openxmlformats.org/officeDocument/2006/math">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𝑉</m:t>
                    </m:r>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400" b="0" i="1" smtClean="0">
                        <a:effectLst/>
                        <a:latin typeface="Cambria Math" panose="02040503050406030204" pitchFamily="18" charset="0"/>
                        <a:ea typeface="Times New Roman" panose="02020603050405020304" pitchFamily="18" charset="0"/>
                        <a:cs typeface="Times New Roman" panose="02020603050405020304" pitchFamily="18" charset="0"/>
                      </a:rPr>
                      <m:t>𝐾</m:t>
                    </m:r>
                    <m:sSub>
                      <m:sSubPr>
                        <m:ctrlPr>
                          <a:rPr lang="en-IN" sz="1400" i="1">
                            <a:effectLst/>
                            <a:latin typeface="Cambria Math" panose="02040503050406030204" pitchFamily="18" charset="0"/>
                          </a:rPr>
                        </m:ctrlPr>
                      </m:sSubPr>
                      <m:e>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2</m:t>
                        </m:r>
                      </m:sub>
                    </m:sSub>
                  </m:oMath>
                </a14:m>
                <a:endParaRPr lang="en-IN" dirty="0"/>
              </a:p>
            </p:txBody>
          </p:sp>
        </mc:Choice>
        <mc:Fallback xmlns="">
          <p:sp>
            <p:nvSpPr>
              <p:cNvPr id="24" name="TextBox 23">
                <a:extLst>
                  <a:ext uri="{FF2B5EF4-FFF2-40B4-BE49-F238E27FC236}">
                    <a16:creationId xmlns:a16="http://schemas.microsoft.com/office/drawing/2014/main" id="{67782ABF-FFC7-4596-BF9E-618E3327EFD1}"/>
                  </a:ext>
                </a:extLst>
              </p:cNvPr>
              <p:cNvSpPr txBox="1">
                <a:spLocks noRot="1" noChangeAspect="1" noMove="1" noResize="1" noEditPoints="1" noAdjustHandles="1" noChangeArrowheads="1" noChangeShapeType="1" noTextEdit="1"/>
              </p:cNvSpPr>
              <p:nvPr/>
            </p:nvSpPr>
            <p:spPr>
              <a:xfrm>
                <a:off x="13855" y="2601683"/>
                <a:ext cx="4582390" cy="307777"/>
              </a:xfrm>
              <a:prstGeom prst="rect">
                <a:avLst/>
              </a:prstGeom>
              <a:blipFill>
                <a:blip r:embed="rId7"/>
                <a:stretch>
                  <a:fillRect l="-399" t="-6000" b="-18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9E428B5-8598-4B28-8B30-0EDBAF5CEBCA}"/>
                  </a:ext>
                </a:extLst>
              </p:cNvPr>
              <p:cNvSpPr txBox="1"/>
              <p:nvPr/>
            </p:nvSpPr>
            <p:spPr>
              <a:xfrm>
                <a:off x="0" y="2757108"/>
                <a:ext cx="4582390" cy="971613"/>
              </a:xfrm>
              <a:prstGeom prst="rect">
                <a:avLst/>
              </a:prstGeom>
              <a:noFill/>
            </p:spPr>
            <p:txBody>
              <a:bodyPr wrap="square">
                <a:spAutoFit/>
              </a:bodyPr>
              <a:lstStyle/>
              <a:p>
                <a:pPr algn="just">
                  <a:lnSpc>
                    <a:spcPct val="150000"/>
                  </a:lnSpc>
                  <a:spcAft>
                    <a:spcPts val="1000"/>
                  </a:spcAft>
                  <a:tabLst>
                    <a:tab pos="179705" algn="l"/>
                  </a:tabLst>
                </a:pPr>
                <a:r>
                  <a:rPr lang="en-IN" sz="1400" dirty="0">
                    <a:effectLst/>
                    <a:latin typeface="Cambria" panose="02040503050406030204" pitchFamily="18" charset="0"/>
                    <a:ea typeface="Times New Roman" panose="02020603050405020304" pitchFamily="18" charset="0"/>
                    <a:cs typeface="Times New Roman" panose="02020603050405020304" pitchFamily="18" charset="0"/>
                  </a:rPr>
                  <a:t>Dividing equation(</a:t>
                </a:r>
                <a:r>
                  <a:rPr lang="en-IN" sz="1400" dirty="0" err="1">
                    <a:effectLst/>
                    <a:latin typeface="Cambria" panose="02040503050406030204" pitchFamily="18" charset="0"/>
                    <a:ea typeface="Times New Roman" panose="02020603050405020304" pitchFamily="18" charset="0"/>
                    <a:cs typeface="Times New Roman" panose="02020603050405020304" pitchFamily="18" charset="0"/>
                  </a:rPr>
                  <a:t>i</a:t>
                </a:r>
                <a:r>
                  <a:rPr lang="en-IN" sz="1400" dirty="0">
                    <a:effectLst/>
                    <a:latin typeface="Cambria" panose="02040503050406030204" pitchFamily="18" charset="0"/>
                    <a:ea typeface="Times New Roman" panose="02020603050405020304" pitchFamily="18" charset="0"/>
                    <a:cs typeface="Times New Roman" panose="02020603050405020304" pitchFamily="18" charset="0"/>
                  </a:rPr>
                  <a:t>) by equation (iv) we get </a:t>
                </a:r>
                <a14:m>
                  <m:oMath xmlns:m="http://schemas.openxmlformats.org/officeDocument/2006/math">
                    <m:f>
                      <m:fPr>
                        <m:ctrlPr>
                          <a:rPr lang="en-IN"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𝜉</m:t>
                        </m:r>
                      </m:num>
                      <m:den>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𝑉</m:t>
                        </m:r>
                      </m:den>
                    </m:f>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IN"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600" b="0" i="1" smtClean="0">
                            <a:effectLst/>
                            <a:latin typeface="Cambria Math" panose="02040503050406030204" pitchFamily="18" charset="0"/>
                            <a:ea typeface="Times New Roman" panose="02020603050405020304" pitchFamily="18" charset="0"/>
                            <a:cs typeface="Times New Roman" panose="02020603050405020304" pitchFamily="18" charset="0"/>
                          </a:rPr>
                          <m:t>𝐾</m:t>
                        </m:r>
                        <m:sSub>
                          <m:sSubPr>
                            <m:ctrlPr>
                              <a:rPr lang="en-IN"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1</m:t>
                            </m:r>
                          </m:sub>
                        </m:sSub>
                      </m:num>
                      <m:den>
                        <m:r>
                          <a:rPr lang="en-US" sz="1600" b="0" i="1" smtClean="0">
                            <a:effectLst/>
                            <a:latin typeface="Cambria Math" panose="02040503050406030204" pitchFamily="18" charset="0"/>
                            <a:ea typeface="Times New Roman" panose="02020603050405020304" pitchFamily="18" charset="0"/>
                            <a:cs typeface="Times New Roman" panose="02020603050405020304" pitchFamily="18" charset="0"/>
                          </a:rPr>
                          <m:t>𝐾</m:t>
                        </m:r>
                        <m:sSub>
                          <m:sSubPr>
                            <m:ctrlPr>
                              <a:rPr lang="en-IN"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2</m:t>
                            </m:r>
                          </m:sub>
                        </m:sSub>
                      </m:den>
                    </m:f>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IN"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IN"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1</m:t>
                            </m:r>
                          </m:sub>
                        </m:sSub>
                      </m:num>
                      <m:den>
                        <m:sSub>
                          <m:sSubPr>
                            <m:ctrlPr>
                              <a:rPr lang="en-IN"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2</m:t>
                            </m:r>
                          </m:sub>
                        </m:sSub>
                      </m:den>
                    </m:f>
                  </m:oMath>
                </a14:m>
                <a:r>
                  <a:rPr lang="en-IN" sz="14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26" name="TextBox 25">
                <a:extLst>
                  <a:ext uri="{FF2B5EF4-FFF2-40B4-BE49-F238E27FC236}">
                    <a16:creationId xmlns:a16="http://schemas.microsoft.com/office/drawing/2014/main" id="{C9E428B5-8598-4B28-8B30-0EDBAF5CEBCA}"/>
                  </a:ext>
                </a:extLst>
              </p:cNvPr>
              <p:cNvSpPr txBox="1">
                <a:spLocks noRot="1" noChangeAspect="1" noMove="1" noResize="1" noEditPoints="1" noAdjustHandles="1" noChangeArrowheads="1" noChangeShapeType="1" noTextEdit="1"/>
              </p:cNvSpPr>
              <p:nvPr/>
            </p:nvSpPr>
            <p:spPr>
              <a:xfrm>
                <a:off x="0" y="2757108"/>
                <a:ext cx="4582390" cy="971613"/>
              </a:xfrm>
              <a:prstGeom prst="rect">
                <a:avLst/>
              </a:prstGeom>
              <a:blipFill>
                <a:blip r:embed="rId8"/>
                <a:stretch>
                  <a:fillRect l="-399"/>
                </a:stretch>
              </a:blipFill>
            </p:spPr>
            <p:txBody>
              <a:bodyPr/>
              <a:lstStyle/>
              <a:p>
                <a:r>
                  <a:rPr lang="en-IN">
                    <a:noFill/>
                  </a:rPr>
                  <a:t> </a:t>
                </a:r>
              </a:p>
            </p:txBody>
          </p:sp>
        </mc:Fallback>
      </mc:AlternateContent>
      <p:sp>
        <p:nvSpPr>
          <p:cNvPr id="31" name="TextBox 30">
            <a:extLst>
              <a:ext uri="{FF2B5EF4-FFF2-40B4-BE49-F238E27FC236}">
                <a16:creationId xmlns:a16="http://schemas.microsoft.com/office/drawing/2014/main" id="{A018113A-F77D-4E1D-92DE-AF9BBD275875}"/>
              </a:ext>
            </a:extLst>
          </p:cNvPr>
          <p:cNvSpPr txBox="1"/>
          <p:nvPr/>
        </p:nvSpPr>
        <p:spPr>
          <a:xfrm>
            <a:off x="-10390" y="3340941"/>
            <a:ext cx="4582390" cy="307777"/>
          </a:xfrm>
          <a:prstGeom prst="rect">
            <a:avLst/>
          </a:prstGeom>
          <a:noFill/>
        </p:spPr>
        <p:txBody>
          <a:bodyPr wrap="square">
            <a:spAutoFit/>
          </a:bodyPr>
          <a:lstStyle/>
          <a:p>
            <a:r>
              <a:rPr lang="en-IN" sz="1400" dirty="0">
                <a:effectLst/>
                <a:latin typeface="Cambria" panose="02040503050406030204" pitchFamily="18" charset="0"/>
                <a:ea typeface="Times New Roman" panose="02020603050405020304" pitchFamily="18" charset="0"/>
                <a:cs typeface="Times New Roman" panose="02020603050405020304" pitchFamily="18" charset="0"/>
              </a:rPr>
              <a:t>Now using equations (ii) and (iii) </a:t>
            </a:r>
            <a:endParaRPr lang="en-IN" dirty="0"/>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A95D88BF-86B1-4F44-A819-DB42072CB4B1}"/>
                  </a:ext>
                </a:extLst>
              </p:cNvPr>
              <p:cNvSpPr txBox="1"/>
              <p:nvPr/>
            </p:nvSpPr>
            <p:spPr>
              <a:xfrm>
                <a:off x="164523" y="3678211"/>
                <a:ext cx="4582390" cy="481991"/>
              </a:xfrm>
              <a:prstGeom prst="rect">
                <a:avLst/>
              </a:prstGeom>
              <a:noFill/>
            </p:spPr>
            <p:txBody>
              <a:bodyPr wrap="square">
                <a:spAutoFit/>
              </a:bodyPr>
              <a:lstStyle/>
              <a:p>
                <a14:m>
                  <m:oMath xmlns:m="http://schemas.openxmlformats.org/officeDocument/2006/math">
                    <m:f>
                      <m:fPr>
                        <m:ctrlPr>
                          <a:rPr lang="en-IN" sz="1600" i="1" smtClean="0">
                            <a:effectLst/>
                            <a:latin typeface="Cambria Math" panose="02040503050406030204" pitchFamily="18" charset="0"/>
                          </a:rPr>
                        </m:ctrlPr>
                      </m:fPr>
                      <m:num>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𝐼</m:t>
                        </m:r>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𝑅</m:t>
                        </m:r>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𝑟</m:t>
                        </m:r>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m:t>
                        </m:r>
                      </m:num>
                      <m:den>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𝐼𝑅</m:t>
                        </m:r>
                      </m:den>
                    </m:f>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IN" sz="1600" i="1">
                            <a:effectLst/>
                            <a:latin typeface="Cambria Math" panose="02040503050406030204" pitchFamily="18" charset="0"/>
                          </a:rPr>
                        </m:ctrlPr>
                      </m:fPr>
                      <m:num>
                        <m:sSub>
                          <m:sSubPr>
                            <m:ctrlPr>
                              <a:rPr lang="en-IN" sz="1600" i="1">
                                <a:effectLst/>
                                <a:latin typeface="Cambria Math" panose="02040503050406030204" pitchFamily="18" charset="0"/>
                              </a:rPr>
                            </m:ctrlPr>
                          </m:sSubPr>
                          <m:e>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1</m:t>
                            </m:r>
                          </m:sub>
                        </m:sSub>
                      </m:num>
                      <m:den>
                        <m:sSub>
                          <m:sSubPr>
                            <m:ctrlPr>
                              <a:rPr lang="en-IN" sz="1600" i="1">
                                <a:effectLst/>
                                <a:latin typeface="Cambria Math" panose="02040503050406030204" pitchFamily="18" charset="0"/>
                              </a:rPr>
                            </m:ctrlPr>
                          </m:sSubPr>
                          <m:e>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2</m:t>
                            </m:r>
                          </m:sub>
                        </m:sSub>
                      </m:den>
                    </m:f>
                  </m:oMath>
                </a14:m>
                <a:r>
                  <a:rPr lang="en-IN" sz="16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en-IN" sz="1600" dirty="0"/>
              </a:p>
            </p:txBody>
          </p:sp>
        </mc:Choice>
        <mc:Fallback xmlns="">
          <p:sp>
            <p:nvSpPr>
              <p:cNvPr id="33" name="TextBox 32">
                <a:extLst>
                  <a:ext uri="{FF2B5EF4-FFF2-40B4-BE49-F238E27FC236}">
                    <a16:creationId xmlns:a16="http://schemas.microsoft.com/office/drawing/2014/main" id="{A95D88BF-86B1-4F44-A819-DB42072CB4B1}"/>
                  </a:ext>
                </a:extLst>
              </p:cNvPr>
              <p:cNvSpPr txBox="1">
                <a:spLocks noRot="1" noChangeAspect="1" noMove="1" noResize="1" noEditPoints="1" noAdjustHandles="1" noChangeArrowheads="1" noChangeShapeType="1" noTextEdit="1"/>
              </p:cNvSpPr>
              <p:nvPr/>
            </p:nvSpPr>
            <p:spPr>
              <a:xfrm>
                <a:off x="164523" y="3678211"/>
                <a:ext cx="4582390" cy="481991"/>
              </a:xfrm>
              <a:prstGeom prst="rect">
                <a:avLst/>
              </a:prstGeom>
              <a:blipFill>
                <a:blip r:embed="rId9"/>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492B195F-1171-4F76-AD35-681C3A83378D}"/>
                  </a:ext>
                </a:extLst>
              </p:cNvPr>
              <p:cNvSpPr txBox="1"/>
              <p:nvPr/>
            </p:nvSpPr>
            <p:spPr>
              <a:xfrm>
                <a:off x="119494" y="4160202"/>
                <a:ext cx="9024505" cy="650371"/>
              </a:xfrm>
              <a:prstGeom prst="rect">
                <a:avLst/>
              </a:prstGeom>
              <a:noFill/>
            </p:spPr>
            <p:txBody>
              <a:bodyPr wrap="square">
                <a:spAutoFit/>
              </a:bodyPr>
              <a:lstStyle/>
              <a:p>
                <a14:m>
                  <m:oMath xmlns:m="http://schemas.openxmlformats.org/officeDocument/2006/math">
                    <m:r>
                      <a:rPr lang="en-IN" sz="1400" i="1"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IN" sz="1400" i="1">
                            <a:effectLst/>
                            <a:latin typeface="Cambria Math" panose="02040503050406030204" pitchFamily="18" charset="0"/>
                          </a:rPr>
                        </m:ctrlPr>
                      </m:fPr>
                      <m:num>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𝑅</m:t>
                        </m:r>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𝑟</m:t>
                        </m:r>
                      </m:num>
                      <m:den>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𝑅</m:t>
                        </m:r>
                      </m:den>
                    </m:f>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IN" sz="1400" i="1">
                            <a:effectLst/>
                            <a:latin typeface="Cambria Math" panose="02040503050406030204" pitchFamily="18" charset="0"/>
                          </a:rPr>
                        </m:ctrlPr>
                      </m:fPr>
                      <m:num>
                        <m:sSub>
                          <m:sSubPr>
                            <m:ctrlPr>
                              <a:rPr lang="en-IN" sz="1400" i="1">
                                <a:effectLst/>
                                <a:latin typeface="Cambria Math" panose="02040503050406030204" pitchFamily="18" charset="0"/>
                              </a:rPr>
                            </m:ctrlPr>
                          </m:sSubPr>
                          <m:e>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1</m:t>
                            </m:r>
                          </m:sub>
                        </m:sSub>
                      </m:num>
                      <m:den>
                        <m:sSub>
                          <m:sSubPr>
                            <m:ctrlPr>
                              <a:rPr lang="en-IN" sz="1400" i="1">
                                <a:effectLst/>
                                <a:latin typeface="Cambria Math" panose="02040503050406030204" pitchFamily="18" charset="0"/>
                              </a:rPr>
                            </m:ctrlPr>
                          </m:sSubPr>
                          <m:e>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2</m:t>
                            </m:r>
                          </m:sub>
                        </m:sSub>
                      </m:den>
                    </m:f>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𝑅</m:t>
                    </m:r>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𝑟</m:t>
                    </m:r>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IN" sz="1400" i="1">
                            <a:effectLst/>
                            <a:latin typeface="Cambria Math" panose="02040503050406030204" pitchFamily="18" charset="0"/>
                          </a:rPr>
                        </m:ctrlPr>
                      </m:fPr>
                      <m:num>
                        <m:sSub>
                          <m:sSubPr>
                            <m:ctrlPr>
                              <a:rPr lang="en-IN" sz="1400" i="1">
                                <a:effectLst/>
                                <a:latin typeface="Cambria Math" panose="02040503050406030204" pitchFamily="18" charset="0"/>
                              </a:rPr>
                            </m:ctrlPr>
                          </m:sSubPr>
                          <m:e>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1</m:t>
                            </m:r>
                          </m:sub>
                        </m:sSub>
                      </m:num>
                      <m:den>
                        <m:sSub>
                          <m:sSubPr>
                            <m:ctrlPr>
                              <a:rPr lang="en-IN" sz="1400" i="1">
                                <a:effectLst/>
                                <a:latin typeface="Cambria Math" panose="02040503050406030204" pitchFamily="18" charset="0"/>
                              </a:rPr>
                            </m:ctrlPr>
                          </m:sSubPr>
                          <m:e>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2</m:t>
                            </m:r>
                          </m:sub>
                        </m:sSub>
                      </m:den>
                    </m:f>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𝑅</m:t>
                    </m:r>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𝑟</m:t>
                    </m:r>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IN" sz="1400" i="1">
                            <a:effectLst/>
                            <a:latin typeface="Cambria Math" panose="02040503050406030204" pitchFamily="18" charset="0"/>
                          </a:rPr>
                        </m:ctrlPr>
                      </m:fPr>
                      <m:num>
                        <m:sSub>
                          <m:sSubPr>
                            <m:ctrlPr>
                              <a:rPr lang="en-IN" sz="1400" i="1">
                                <a:effectLst/>
                                <a:latin typeface="Cambria Math" panose="02040503050406030204" pitchFamily="18" charset="0"/>
                              </a:rPr>
                            </m:ctrlPr>
                          </m:sSubPr>
                          <m:e>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1</m:t>
                            </m:r>
                          </m:sub>
                        </m:sSub>
                      </m:num>
                      <m:den>
                        <m:sSub>
                          <m:sSubPr>
                            <m:ctrlPr>
                              <a:rPr lang="en-IN" sz="1400" i="1">
                                <a:effectLst/>
                                <a:latin typeface="Cambria Math" panose="02040503050406030204" pitchFamily="18" charset="0"/>
                              </a:rPr>
                            </m:ctrlPr>
                          </m:sSubPr>
                          <m:e>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2</m:t>
                            </m:r>
                          </m:sub>
                        </m:sSub>
                      </m:den>
                    </m:f>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𝑅</m:t>
                    </m:r>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𝑅</m:t>
                    </m:r>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𝑅</m:t>
                    </m:r>
                    <m:d>
                      <m:dPr>
                        <m:ctrlPr>
                          <a:rPr lang="en-IN" sz="1400" i="1">
                            <a:effectLst/>
                            <a:latin typeface="Cambria Math" panose="02040503050406030204" pitchFamily="18" charset="0"/>
                          </a:rPr>
                        </m:ctrlPr>
                      </m:dPr>
                      <m:e>
                        <m:f>
                          <m:fPr>
                            <m:ctrlPr>
                              <a:rPr lang="en-IN" sz="1400" i="1">
                                <a:effectLst/>
                                <a:latin typeface="Cambria Math" panose="02040503050406030204" pitchFamily="18" charset="0"/>
                              </a:rPr>
                            </m:ctrlPr>
                          </m:fPr>
                          <m:num>
                            <m:sSub>
                              <m:sSubPr>
                                <m:ctrlPr>
                                  <a:rPr lang="en-IN" sz="1400" i="1">
                                    <a:effectLst/>
                                    <a:latin typeface="Cambria Math" panose="02040503050406030204" pitchFamily="18" charset="0"/>
                                  </a:rPr>
                                </m:ctrlPr>
                              </m:sSubPr>
                              <m:e>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1</m:t>
                                </m:r>
                              </m:sub>
                            </m:sSub>
                          </m:num>
                          <m:den>
                            <m:sSub>
                              <m:sSubPr>
                                <m:ctrlPr>
                                  <a:rPr lang="en-IN" sz="1400" i="1">
                                    <a:effectLst/>
                                    <a:latin typeface="Cambria Math" panose="02040503050406030204" pitchFamily="18" charset="0"/>
                                  </a:rPr>
                                </m:ctrlPr>
                              </m:sSubPr>
                              <m:e>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2</m:t>
                                </m:r>
                              </m:sub>
                            </m:sSub>
                          </m:den>
                        </m:f>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−1</m:t>
                        </m:r>
                      </m:e>
                    </m:d>
                  </m:oMath>
                </a14:m>
                <a:r>
                  <a:rPr lang="en-IN" sz="1400" dirty="0">
                    <a:effectLst/>
                    <a:latin typeface="Cambria" panose="02040503050406030204" pitchFamily="18" charset="0"/>
                    <a:ea typeface="Times New Roman" panose="02020603050405020304" pitchFamily="18" charset="0"/>
                    <a:cs typeface="Times New Roman" panose="02020603050405020304" pitchFamily="18" charset="0"/>
                  </a:rPr>
                  <a:t> r is the internal resistance of the cell and R is the resistance connected across the cell</a:t>
                </a:r>
                <a:endParaRPr lang="en-IN" dirty="0"/>
              </a:p>
            </p:txBody>
          </p:sp>
        </mc:Choice>
        <mc:Fallback xmlns="">
          <p:sp>
            <p:nvSpPr>
              <p:cNvPr id="35" name="TextBox 34">
                <a:extLst>
                  <a:ext uri="{FF2B5EF4-FFF2-40B4-BE49-F238E27FC236}">
                    <a16:creationId xmlns:a16="http://schemas.microsoft.com/office/drawing/2014/main" id="{492B195F-1171-4F76-AD35-681C3A83378D}"/>
                  </a:ext>
                </a:extLst>
              </p:cNvPr>
              <p:cNvSpPr txBox="1">
                <a:spLocks noRot="1" noChangeAspect="1" noMove="1" noResize="1" noEditPoints="1" noAdjustHandles="1" noChangeArrowheads="1" noChangeShapeType="1" noTextEdit="1"/>
              </p:cNvSpPr>
              <p:nvPr/>
            </p:nvSpPr>
            <p:spPr>
              <a:xfrm>
                <a:off x="119494" y="4160202"/>
                <a:ext cx="9024505" cy="650371"/>
              </a:xfrm>
              <a:prstGeom prst="rect">
                <a:avLst/>
              </a:prstGeom>
              <a:blipFill>
                <a:blip r:embed="rId10"/>
                <a:stretch>
                  <a:fillRect l="-203" b="-8411"/>
                </a:stretch>
              </a:blipFill>
            </p:spPr>
            <p:txBody>
              <a:bodyPr/>
              <a:lstStyle/>
              <a:p>
                <a:r>
                  <a:rPr lang="en-IN">
                    <a:noFill/>
                  </a:rPr>
                  <a:t> </a:t>
                </a:r>
              </a:p>
            </p:txBody>
          </p:sp>
        </mc:Fallback>
      </mc:AlternateContent>
      <p:pic>
        <p:nvPicPr>
          <p:cNvPr id="15" name="Picture 14">
            <a:extLst>
              <a:ext uri="{FF2B5EF4-FFF2-40B4-BE49-F238E27FC236}">
                <a16:creationId xmlns:a16="http://schemas.microsoft.com/office/drawing/2014/main" id="{0FEB80E8-F2C5-4C16-9A73-A8CCC36B9BE0}"/>
              </a:ext>
            </a:extLst>
          </p:cNvPr>
          <p:cNvPicPr>
            <a:picLocks noChangeAspect="1"/>
          </p:cNvPicPr>
          <p:nvPr/>
        </p:nvPicPr>
        <p:blipFill rotWithShape="1">
          <a:blip r:embed="rId11"/>
          <a:srcRect l="1907" t="7835" b="1814"/>
          <a:stretch/>
        </p:blipFill>
        <p:spPr>
          <a:xfrm>
            <a:off x="6047509" y="976018"/>
            <a:ext cx="2689201" cy="2070145"/>
          </a:xfrm>
          <a:prstGeom prst="rect">
            <a:avLst/>
          </a:prstGeom>
        </p:spPr>
      </p:pic>
    </p:spTree>
    <p:extLst>
      <p:ext uri="{BB962C8B-B14F-4D97-AF65-F5344CB8AC3E}">
        <p14:creationId xmlns:p14="http://schemas.microsoft.com/office/powerpoint/2010/main" val="22225691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p:cTn id="7"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76;p16">
            <a:extLst>
              <a:ext uri="{FF2B5EF4-FFF2-40B4-BE49-F238E27FC236}">
                <a16:creationId xmlns:a16="http://schemas.microsoft.com/office/drawing/2014/main" id="{4AF509EF-BFCE-4B43-AC71-AD902719B3CF}"/>
              </a:ext>
            </a:extLst>
          </p:cNvPr>
          <p:cNvPicPr preferRelativeResize="0"/>
          <p:nvPr/>
        </p:nvPicPr>
        <p:blipFill rotWithShape="1">
          <a:blip r:embed="rId2">
            <a:alphaModFix/>
          </a:blip>
          <a:srcRect/>
          <a:stretch/>
        </p:blipFill>
        <p:spPr>
          <a:xfrm>
            <a:off x="8218350" y="4217850"/>
            <a:ext cx="925650" cy="925650"/>
          </a:xfrm>
          <a:prstGeom prst="rect">
            <a:avLst/>
          </a:prstGeom>
          <a:noFill/>
          <a:ln>
            <a:noFill/>
          </a:ln>
        </p:spPr>
      </p:pic>
      <p:sp>
        <p:nvSpPr>
          <p:cNvPr id="27" name="Rectangle 4">
            <a:extLst>
              <a:ext uri="{FF2B5EF4-FFF2-40B4-BE49-F238E27FC236}">
                <a16:creationId xmlns:a16="http://schemas.microsoft.com/office/drawing/2014/main" id="{C79CC0FE-7364-4D32-B7F5-03F589773663}"/>
              </a:ext>
            </a:extLst>
          </p:cNvPr>
          <p:cNvSpPr>
            <a:spLocks noChangeArrowheads="1"/>
          </p:cNvSpPr>
          <p:nvPr/>
        </p:nvSpPr>
        <p:spPr bwMode="auto">
          <a:xfrm>
            <a:off x="76201" y="77637"/>
            <a:ext cx="89708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0"/>
              </a:spcBef>
              <a:spcAft>
                <a:spcPts val="600"/>
              </a:spcAft>
              <a:buFontTx/>
              <a:buNone/>
            </a:pPr>
            <a:r>
              <a:rPr lang="en-IN" altLang="en-US" sz="2000" b="1" dirty="0">
                <a:solidFill>
                  <a:srgbClr val="FF0000"/>
                </a:solidFill>
              </a:rPr>
              <a:t>Numerical</a:t>
            </a:r>
            <a:endParaRPr lang="en-US" altLang="en-US" sz="2000" b="1" dirty="0">
              <a:solidFill>
                <a:srgbClr val="FF0000"/>
              </a:solidFil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0B7FB45-58F7-4605-B8FC-8F35823F0C6C}"/>
                  </a:ext>
                </a:extLst>
              </p:cNvPr>
              <p:cNvSpPr txBox="1"/>
              <p:nvPr/>
            </p:nvSpPr>
            <p:spPr>
              <a:xfrm>
                <a:off x="76201" y="488380"/>
                <a:ext cx="8970818" cy="1231106"/>
              </a:xfrm>
              <a:prstGeom prst="rect">
                <a:avLst/>
              </a:prstGeom>
              <a:noFill/>
            </p:spPr>
            <p:txBody>
              <a:bodyPr wrap="square" rtlCol="0">
                <a:spAutoFit/>
              </a:bodyPr>
              <a:lstStyle/>
              <a:p>
                <a:pPr>
                  <a:spcAft>
                    <a:spcPts val="600"/>
                  </a:spcAft>
                </a:pPr>
                <a:r>
                  <a:rPr lang="en-IN" sz="1600" b="1" dirty="0"/>
                  <a:t>Question: </a:t>
                </a:r>
                <a:r>
                  <a:rPr lang="en-IN" sz="1600" dirty="0"/>
                  <a:t>A potentiometer circuit uses a driver cell of emf 2 V with internal resistance  </a:t>
                </a:r>
                <a14:m>
                  <m:oMath xmlns:m="http://schemas.openxmlformats.org/officeDocument/2006/math">
                    <m:r>
                      <a:rPr lang="en-IN" sz="1600" i="1">
                        <a:latin typeface="Cambria Math" panose="02040503050406030204" pitchFamily="18" charset="0"/>
                      </a:rPr>
                      <m:t>0.5</m:t>
                    </m:r>
                    <m:r>
                      <a:rPr lang="en-IN" sz="1600" i="1">
                        <a:latin typeface="Cambria Math" panose="02040503050406030204" pitchFamily="18" charset="0"/>
                      </a:rPr>
                      <m:t>𝛺</m:t>
                    </m:r>
                  </m:oMath>
                </a14:m>
                <a:r>
                  <a:rPr lang="en-IN" sz="1600" dirty="0"/>
                  <a:t>and potentiometer wire of resistance </a:t>
                </a:r>
                <a14:m>
                  <m:oMath xmlns:m="http://schemas.openxmlformats.org/officeDocument/2006/math">
                    <m:r>
                      <a:rPr lang="en-IN" sz="1600" i="1">
                        <a:latin typeface="Cambria Math" panose="02040503050406030204" pitchFamily="18" charset="0"/>
                      </a:rPr>
                      <m:t>7.5</m:t>
                    </m:r>
                    <m:r>
                      <a:rPr lang="en-IN" sz="1600" i="1">
                        <a:latin typeface="Cambria Math" panose="02040503050406030204" pitchFamily="18" charset="0"/>
                      </a:rPr>
                      <m:t>𝛺</m:t>
                    </m:r>
                  </m:oMath>
                </a14:m>
                <a:r>
                  <a:rPr lang="en-IN" sz="1600" dirty="0"/>
                  <a:t>  with a length of 400 cm. </a:t>
                </a:r>
              </a:p>
              <a:p>
                <a:pPr marL="342900" indent="-342900">
                  <a:spcAft>
                    <a:spcPts val="600"/>
                  </a:spcAft>
                  <a:buFont typeface="+mj-lt"/>
                  <a:buAutoNum type="alphaLcParenR"/>
                </a:pPr>
                <a:r>
                  <a:rPr lang="en-IN" sz="1600" dirty="0"/>
                  <a:t>Calculate the potential drop per unit length </a:t>
                </a:r>
              </a:p>
              <a:p>
                <a:pPr marL="342900" indent="-342900">
                  <a:spcAft>
                    <a:spcPts val="600"/>
                  </a:spcAft>
                  <a:buFont typeface="+mj-lt"/>
                  <a:buAutoNum type="alphaLcParenR"/>
                </a:pPr>
                <a:r>
                  <a:rPr lang="en-IN" sz="1600" dirty="0"/>
                  <a:t>Find balancing length for a cell of emf 1 V</a:t>
                </a:r>
                <a:r>
                  <a:rPr lang="en-IN" sz="1600" b="1" dirty="0"/>
                  <a:t>.</a:t>
                </a:r>
              </a:p>
            </p:txBody>
          </p:sp>
        </mc:Choice>
        <mc:Fallback xmlns="">
          <p:sp>
            <p:nvSpPr>
              <p:cNvPr id="3" name="TextBox 2">
                <a:extLst>
                  <a:ext uri="{FF2B5EF4-FFF2-40B4-BE49-F238E27FC236}">
                    <a16:creationId xmlns:a16="http://schemas.microsoft.com/office/drawing/2014/main" id="{70B7FB45-58F7-4605-B8FC-8F35823F0C6C}"/>
                  </a:ext>
                </a:extLst>
              </p:cNvPr>
              <p:cNvSpPr txBox="1">
                <a:spLocks noRot="1" noChangeAspect="1" noMove="1" noResize="1" noEditPoints="1" noAdjustHandles="1" noChangeArrowheads="1" noChangeShapeType="1" noTextEdit="1"/>
              </p:cNvSpPr>
              <p:nvPr/>
            </p:nvSpPr>
            <p:spPr>
              <a:xfrm>
                <a:off x="76201" y="488380"/>
                <a:ext cx="8970818" cy="1231106"/>
              </a:xfrm>
              <a:prstGeom prst="rect">
                <a:avLst/>
              </a:prstGeom>
              <a:blipFill>
                <a:blip r:embed="rId3"/>
                <a:stretch>
                  <a:fillRect l="-408" t="-1485" b="-5446"/>
                </a:stretch>
              </a:blipFill>
            </p:spPr>
            <p:txBody>
              <a:bodyPr/>
              <a:lstStyle/>
              <a:p>
                <a:r>
                  <a:rPr lang="en-IN">
                    <a:noFill/>
                  </a:rPr>
                  <a:t> </a:t>
                </a:r>
              </a:p>
            </p:txBody>
          </p:sp>
        </mc:Fallback>
      </mc:AlternateContent>
    </p:spTree>
    <p:extLst>
      <p:ext uri="{BB962C8B-B14F-4D97-AF65-F5344CB8AC3E}">
        <p14:creationId xmlns:p14="http://schemas.microsoft.com/office/powerpoint/2010/main" val="31912982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p:cTn id="7"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76;p16">
            <a:extLst>
              <a:ext uri="{FF2B5EF4-FFF2-40B4-BE49-F238E27FC236}">
                <a16:creationId xmlns:a16="http://schemas.microsoft.com/office/drawing/2014/main" id="{4AF509EF-BFCE-4B43-AC71-AD902719B3CF}"/>
              </a:ext>
            </a:extLst>
          </p:cNvPr>
          <p:cNvPicPr preferRelativeResize="0"/>
          <p:nvPr/>
        </p:nvPicPr>
        <p:blipFill rotWithShape="1">
          <a:blip r:embed="rId2">
            <a:alphaModFix/>
          </a:blip>
          <a:srcRect/>
          <a:stretch/>
        </p:blipFill>
        <p:spPr>
          <a:xfrm>
            <a:off x="8218350" y="4217850"/>
            <a:ext cx="925650" cy="925650"/>
          </a:xfrm>
          <a:prstGeom prst="rect">
            <a:avLst/>
          </a:prstGeom>
          <a:noFill/>
          <a:ln>
            <a:noFill/>
          </a:ln>
        </p:spPr>
      </p:pic>
      <p:sp>
        <p:nvSpPr>
          <p:cNvPr id="27" name="Rectangle 4">
            <a:extLst>
              <a:ext uri="{FF2B5EF4-FFF2-40B4-BE49-F238E27FC236}">
                <a16:creationId xmlns:a16="http://schemas.microsoft.com/office/drawing/2014/main" id="{C79CC0FE-7364-4D32-B7F5-03F589773663}"/>
              </a:ext>
            </a:extLst>
          </p:cNvPr>
          <p:cNvSpPr>
            <a:spLocks noChangeArrowheads="1"/>
          </p:cNvSpPr>
          <p:nvPr/>
        </p:nvSpPr>
        <p:spPr bwMode="auto">
          <a:xfrm>
            <a:off x="76201" y="77637"/>
            <a:ext cx="89708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0"/>
              </a:spcBef>
              <a:spcAft>
                <a:spcPts val="600"/>
              </a:spcAft>
              <a:buFontTx/>
              <a:buNone/>
            </a:pPr>
            <a:r>
              <a:rPr lang="en-IN" altLang="en-US" sz="2000" b="1" dirty="0">
                <a:solidFill>
                  <a:srgbClr val="FF0000"/>
                </a:solidFill>
              </a:rPr>
              <a:t>Numerical</a:t>
            </a:r>
            <a:endParaRPr lang="en-US" altLang="en-US" sz="2000" b="1" dirty="0">
              <a:solidFill>
                <a:srgbClr val="FF0000"/>
              </a:solidFil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0B7FB45-58F7-4605-B8FC-8F35823F0C6C}"/>
                  </a:ext>
                </a:extLst>
              </p:cNvPr>
              <p:cNvSpPr txBox="1"/>
              <p:nvPr/>
            </p:nvSpPr>
            <p:spPr>
              <a:xfrm>
                <a:off x="76201" y="488380"/>
                <a:ext cx="8970818" cy="4029629"/>
              </a:xfrm>
              <a:prstGeom prst="rect">
                <a:avLst/>
              </a:prstGeom>
              <a:noFill/>
            </p:spPr>
            <p:txBody>
              <a:bodyPr wrap="square" rtlCol="0">
                <a:spAutoFit/>
              </a:bodyPr>
              <a:lstStyle/>
              <a:p>
                <a:pPr>
                  <a:spcAft>
                    <a:spcPts val="600"/>
                  </a:spcAft>
                </a:pPr>
                <a:r>
                  <a:rPr lang="en-IN" sz="1600" b="1" dirty="0"/>
                  <a:t>Question: </a:t>
                </a:r>
                <a:r>
                  <a:rPr lang="en-IN" sz="1600" dirty="0"/>
                  <a:t>A potentiometer circuit uses a driver cell of emf 2 V with internal resistance  </a:t>
                </a:r>
                <a14:m>
                  <m:oMath xmlns:m="http://schemas.openxmlformats.org/officeDocument/2006/math">
                    <m:r>
                      <a:rPr lang="en-IN" sz="1600" i="1">
                        <a:latin typeface="Cambria Math" panose="02040503050406030204" pitchFamily="18" charset="0"/>
                      </a:rPr>
                      <m:t>0.5</m:t>
                    </m:r>
                    <m:r>
                      <a:rPr lang="en-IN" sz="1600" i="1">
                        <a:latin typeface="Cambria Math" panose="02040503050406030204" pitchFamily="18" charset="0"/>
                      </a:rPr>
                      <m:t>𝛺</m:t>
                    </m:r>
                  </m:oMath>
                </a14:m>
                <a:r>
                  <a:rPr lang="en-IN" sz="1600" dirty="0"/>
                  <a:t>and potentiometer wire of resistance </a:t>
                </a:r>
                <a14:m>
                  <m:oMath xmlns:m="http://schemas.openxmlformats.org/officeDocument/2006/math">
                    <m:r>
                      <a:rPr lang="en-IN" sz="1600" i="1">
                        <a:latin typeface="Cambria Math" panose="02040503050406030204" pitchFamily="18" charset="0"/>
                      </a:rPr>
                      <m:t>7.5</m:t>
                    </m:r>
                    <m:r>
                      <a:rPr lang="en-IN" sz="1600" i="1">
                        <a:latin typeface="Cambria Math" panose="02040503050406030204" pitchFamily="18" charset="0"/>
                      </a:rPr>
                      <m:t>𝛺</m:t>
                    </m:r>
                  </m:oMath>
                </a14:m>
                <a:r>
                  <a:rPr lang="en-IN" sz="1600" dirty="0"/>
                  <a:t>  with a length of 400 cm. </a:t>
                </a:r>
              </a:p>
              <a:p>
                <a:pPr marL="342900" indent="-342900">
                  <a:spcAft>
                    <a:spcPts val="600"/>
                  </a:spcAft>
                  <a:buFont typeface="+mj-lt"/>
                  <a:buAutoNum type="alphaLcParenR"/>
                </a:pPr>
                <a:r>
                  <a:rPr lang="en-IN" sz="1600" dirty="0"/>
                  <a:t>Calculate the potential drop per unit length </a:t>
                </a:r>
              </a:p>
              <a:p>
                <a:pPr marL="342900" indent="-342900">
                  <a:spcAft>
                    <a:spcPts val="600"/>
                  </a:spcAft>
                  <a:buFont typeface="+mj-lt"/>
                  <a:buAutoNum type="alphaLcParenR"/>
                </a:pPr>
                <a:r>
                  <a:rPr lang="en-IN" sz="1600" dirty="0"/>
                  <a:t>Find balancing length for a cell of emf 1 V</a:t>
                </a:r>
                <a:r>
                  <a:rPr lang="en-IN" sz="1600" b="1" dirty="0"/>
                  <a:t>.</a:t>
                </a:r>
              </a:p>
              <a:p>
                <a:pPr>
                  <a:spcAft>
                    <a:spcPts val="600"/>
                  </a:spcAft>
                </a:pPr>
                <a:endParaRPr lang="en-IN" sz="1600" dirty="0"/>
              </a:p>
              <a:p>
                <a:pPr>
                  <a:spcAft>
                    <a:spcPts val="600"/>
                  </a:spcAft>
                </a:pPr>
                <a:r>
                  <a:rPr lang="en-IN" sz="1600" b="1" dirty="0"/>
                  <a:t>Solution :</a:t>
                </a:r>
                <a:r>
                  <a:rPr lang="en-IN" sz="1600" dirty="0"/>
                  <a:t>	</a:t>
                </a:r>
              </a:p>
              <a:p>
                <a:pPr marL="342900" indent="-342900">
                  <a:spcAft>
                    <a:spcPts val="600"/>
                  </a:spcAft>
                  <a:buFont typeface="+mj-lt"/>
                  <a:buAutoNum type="alphaLcParenR"/>
                </a:pPr>
                <a14:m>
                  <m:oMath xmlns:m="http://schemas.openxmlformats.org/officeDocument/2006/math">
                    <m:sSub>
                      <m:sSubPr>
                        <m:ctrlPr>
                          <a:rPr lang="en-IN" sz="1800" i="1">
                            <a:latin typeface="Cambria Math" panose="02040503050406030204" pitchFamily="18" charset="0"/>
                          </a:rPr>
                        </m:ctrlPr>
                      </m:sSubPr>
                      <m:e>
                        <m:r>
                          <m:rPr>
                            <m:sty m:val="p"/>
                          </m:rPr>
                          <a:rPr lang="en-IN" sz="1800" i="0">
                            <a:latin typeface="Cambria Math" panose="02040503050406030204" pitchFamily="18" charset="0"/>
                          </a:rPr>
                          <m:t>I</m:t>
                        </m:r>
                      </m:e>
                      <m:sub>
                        <m:r>
                          <a:rPr lang="en-IN" sz="1800" i="0">
                            <a:latin typeface="Cambria Math" panose="02040503050406030204" pitchFamily="18" charset="0"/>
                          </a:rPr>
                          <m:t>0</m:t>
                        </m:r>
                      </m:sub>
                    </m:sSub>
                    <m:r>
                      <a:rPr lang="en-IN" sz="1800" i="0">
                        <a:latin typeface="Cambria Math" panose="02040503050406030204" pitchFamily="18" charset="0"/>
                      </a:rPr>
                      <m:t>=</m:t>
                    </m:r>
                    <m:f>
                      <m:fPr>
                        <m:ctrlPr>
                          <a:rPr lang="en-IN" sz="1800" i="1">
                            <a:latin typeface="Cambria Math" panose="02040503050406030204" pitchFamily="18" charset="0"/>
                          </a:rPr>
                        </m:ctrlPr>
                      </m:fPr>
                      <m:num>
                        <m:sSub>
                          <m:sSubPr>
                            <m:ctrlPr>
                              <a:rPr lang="en-IN" sz="1800" i="1">
                                <a:latin typeface="Cambria Math" panose="02040503050406030204" pitchFamily="18" charset="0"/>
                              </a:rPr>
                            </m:ctrlPr>
                          </m:sSubPr>
                          <m:e>
                            <m:r>
                              <m:rPr>
                                <m:sty m:val="p"/>
                              </m:rPr>
                              <a:rPr lang="en-IN" sz="1800" i="0">
                                <a:latin typeface="Cambria Math" panose="02040503050406030204" pitchFamily="18" charset="0"/>
                              </a:rPr>
                              <m:t>ξ</m:t>
                            </m:r>
                          </m:e>
                          <m:sub>
                            <m:r>
                              <a:rPr lang="en-IN" sz="1800" i="0">
                                <a:latin typeface="Cambria Math" panose="02040503050406030204" pitchFamily="18" charset="0"/>
                              </a:rPr>
                              <m:t>0</m:t>
                            </m:r>
                          </m:sub>
                        </m:sSub>
                      </m:num>
                      <m:den>
                        <m:r>
                          <m:rPr>
                            <m:sty m:val="p"/>
                          </m:rPr>
                          <a:rPr lang="en-IN" sz="1800" i="0">
                            <a:latin typeface="Cambria Math" panose="02040503050406030204" pitchFamily="18" charset="0"/>
                          </a:rPr>
                          <m:t>r</m:t>
                        </m:r>
                        <m:r>
                          <a:rPr lang="en-IN" sz="1800" i="0">
                            <a:latin typeface="Cambria Math" panose="02040503050406030204" pitchFamily="18" charset="0"/>
                          </a:rPr>
                          <m:t>+</m:t>
                        </m:r>
                        <m:sSub>
                          <m:sSubPr>
                            <m:ctrlPr>
                              <a:rPr lang="en-IN" sz="1800" i="1">
                                <a:latin typeface="Cambria Math" panose="02040503050406030204" pitchFamily="18" charset="0"/>
                              </a:rPr>
                            </m:ctrlPr>
                          </m:sSubPr>
                          <m:e>
                            <m:r>
                              <m:rPr>
                                <m:sty m:val="p"/>
                              </m:rPr>
                              <a:rPr lang="en-IN" sz="1800" i="0">
                                <a:latin typeface="Cambria Math" panose="02040503050406030204" pitchFamily="18" charset="0"/>
                              </a:rPr>
                              <m:t>R</m:t>
                            </m:r>
                          </m:e>
                          <m:sub>
                            <m:r>
                              <a:rPr lang="en-IN" sz="1800" i="0">
                                <a:latin typeface="Cambria Math" panose="02040503050406030204" pitchFamily="18" charset="0"/>
                              </a:rPr>
                              <m:t>0</m:t>
                            </m:r>
                          </m:sub>
                        </m:sSub>
                      </m:den>
                    </m:f>
                    <m:r>
                      <a:rPr lang="en-IN" sz="1800" i="0">
                        <a:latin typeface="Cambria Math" panose="02040503050406030204" pitchFamily="18" charset="0"/>
                      </a:rPr>
                      <m:t>=</m:t>
                    </m:r>
                    <m:f>
                      <m:fPr>
                        <m:ctrlPr>
                          <a:rPr lang="en-IN" sz="1800" i="1">
                            <a:latin typeface="Cambria Math" panose="02040503050406030204" pitchFamily="18" charset="0"/>
                          </a:rPr>
                        </m:ctrlPr>
                      </m:fPr>
                      <m:num>
                        <m:r>
                          <a:rPr lang="en-IN" sz="1800" i="0">
                            <a:latin typeface="Cambria Math" panose="02040503050406030204" pitchFamily="18" charset="0"/>
                          </a:rPr>
                          <m:t>2</m:t>
                        </m:r>
                        <m:r>
                          <m:rPr>
                            <m:sty m:val="p"/>
                          </m:rPr>
                          <a:rPr lang="en-IN" sz="1800" i="0">
                            <a:latin typeface="Cambria Math" panose="02040503050406030204" pitchFamily="18" charset="0"/>
                          </a:rPr>
                          <m:t>V</m:t>
                        </m:r>
                      </m:num>
                      <m:den>
                        <m:r>
                          <a:rPr lang="en-IN" sz="1800" i="0">
                            <a:latin typeface="Cambria Math" panose="02040503050406030204" pitchFamily="18" charset="0"/>
                          </a:rPr>
                          <m:t>0.5</m:t>
                        </m:r>
                        <m:r>
                          <m:rPr>
                            <m:sty m:val="p"/>
                          </m:rPr>
                          <a:rPr lang="en-IN" sz="1800" i="0">
                            <a:latin typeface="Cambria Math" panose="02040503050406030204" pitchFamily="18" charset="0"/>
                          </a:rPr>
                          <m:t>Ω</m:t>
                        </m:r>
                        <m:r>
                          <a:rPr lang="en-IN" sz="1800" i="0">
                            <a:latin typeface="Cambria Math" panose="02040503050406030204" pitchFamily="18" charset="0"/>
                          </a:rPr>
                          <m:t>+7.5</m:t>
                        </m:r>
                        <m:r>
                          <m:rPr>
                            <m:sty m:val="p"/>
                          </m:rPr>
                          <a:rPr lang="en-IN" sz="1800" i="0">
                            <a:latin typeface="Cambria Math" panose="02040503050406030204" pitchFamily="18" charset="0"/>
                          </a:rPr>
                          <m:t>Ω</m:t>
                        </m:r>
                      </m:den>
                    </m:f>
                    <m:r>
                      <a:rPr lang="en-IN" sz="1800" i="0">
                        <a:latin typeface="Cambria Math" panose="02040503050406030204" pitchFamily="18" charset="0"/>
                      </a:rPr>
                      <m:t>=</m:t>
                    </m:r>
                    <m:f>
                      <m:fPr>
                        <m:ctrlPr>
                          <a:rPr lang="en-IN" sz="1800" i="1">
                            <a:latin typeface="Cambria Math" panose="02040503050406030204" pitchFamily="18" charset="0"/>
                          </a:rPr>
                        </m:ctrlPr>
                      </m:fPr>
                      <m:num>
                        <m:r>
                          <a:rPr lang="en-IN" sz="1800" i="0">
                            <a:latin typeface="Cambria Math" panose="02040503050406030204" pitchFamily="18" charset="0"/>
                          </a:rPr>
                          <m:t>1</m:t>
                        </m:r>
                      </m:num>
                      <m:den>
                        <m:r>
                          <a:rPr lang="en-IN" sz="1800" i="0">
                            <a:latin typeface="Cambria Math" panose="02040503050406030204" pitchFamily="18" charset="0"/>
                          </a:rPr>
                          <m:t>4</m:t>
                        </m:r>
                      </m:den>
                    </m:f>
                    <m:r>
                      <m:rPr>
                        <m:sty m:val="p"/>
                      </m:rPr>
                      <a:rPr lang="en-IN" sz="1800" i="0">
                        <a:latin typeface="Cambria Math" panose="02040503050406030204" pitchFamily="18" charset="0"/>
                      </a:rPr>
                      <m:t>A</m:t>
                    </m:r>
                  </m:oMath>
                </a14:m>
                <a:endParaRPr lang="en-IN" sz="1800" dirty="0"/>
              </a:p>
              <a:p>
                <a:pPr>
                  <a:spcAft>
                    <a:spcPts val="600"/>
                  </a:spcAft>
                </a:pPr>
                <a:endParaRPr lang="en-IN" sz="1600" dirty="0"/>
              </a:p>
              <a:p>
                <a:pPr>
                  <a:spcAft>
                    <a:spcPts val="600"/>
                  </a:spcAft>
                </a:pPr>
                <a:r>
                  <a:rPr lang="en-IN" sz="1600" dirty="0"/>
                  <a:t>    </a:t>
                </a:r>
                <a14:m>
                  <m:oMath xmlns:m="http://schemas.openxmlformats.org/officeDocument/2006/math">
                    <m:r>
                      <a:rPr lang="en-IN" sz="1800" i="1">
                        <a:latin typeface="Cambria Math" panose="02040503050406030204" pitchFamily="18" charset="0"/>
                      </a:rPr>
                      <m:t>∴</m:t>
                    </m:r>
                    <m:r>
                      <a:rPr lang="en-US" sz="1800" b="0" i="1" smtClean="0">
                        <a:latin typeface="Cambria Math" panose="02040503050406030204" pitchFamily="18" charset="0"/>
                      </a:rPr>
                      <m:t>𝐾</m:t>
                    </m:r>
                    <m:r>
                      <a:rPr lang="en-IN" sz="1800" i="1">
                        <a:latin typeface="Cambria Math" panose="02040503050406030204" pitchFamily="18" charset="0"/>
                      </a:rPr>
                      <m:t>=</m:t>
                    </m:r>
                    <m:f>
                      <m:fPr>
                        <m:ctrlPr>
                          <a:rPr lang="en-IN" sz="1800" i="1">
                            <a:latin typeface="Cambria Math" panose="02040503050406030204" pitchFamily="18" charset="0"/>
                          </a:rPr>
                        </m:ctrlPr>
                      </m:fPr>
                      <m:num>
                        <m:sSub>
                          <m:sSubPr>
                            <m:ctrlPr>
                              <a:rPr lang="en-IN" sz="1800" i="1">
                                <a:latin typeface="Cambria Math" panose="02040503050406030204" pitchFamily="18" charset="0"/>
                              </a:rPr>
                            </m:ctrlPr>
                          </m:sSubPr>
                          <m:e>
                            <m:r>
                              <a:rPr lang="en-IN" sz="1800" i="1">
                                <a:latin typeface="Cambria Math" panose="02040503050406030204" pitchFamily="18" charset="0"/>
                              </a:rPr>
                              <m:t>𝑉</m:t>
                            </m:r>
                          </m:e>
                          <m:sub>
                            <m:r>
                              <a:rPr lang="en-IN" sz="1800" i="1">
                                <a:latin typeface="Cambria Math" panose="02040503050406030204" pitchFamily="18" charset="0"/>
                              </a:rPr>
                              <m:t>0</m:t>
                            </m:r>
                          </m:sub>
                        </m:sSub>
                      </m:num>
                      <m:den>
                        <m:sSub>
                          <m:sSubPr>
                            <m:ctrlPr>
                              <a:rPr lang="en-IN" sz="1800" i="1">
                                <a:latin typeface="Cambria Math" panose="02040503050406030204" pitchFamily="18" charset="0"/>
                              </a:rPr>
                            </m:ctrlPr>
                          </m:sSubPr>
                          <m:e>
                            <m:r>
                              <a:rPr lang="en-IN" sz="1800" i="1">
                                <a:latin typeface="Cambria Math" panose="02040503050406030204" pitchFamily="18" charset="0"/>
                              </a:rPr>
                              <m:t>𝑙</m:t>
                            </m:r>
                          </m:e>
                          <m:sub>
                            <m:r>
                              <a:rPr lang="en-IN" sz="1800" i="1">
                                <a:latin typeface="Cambria Math" panose="02040503050406030204" pitchFamily="18" charset="0"/>
                              </a:rPr>
                              <m:t>0</m:t>
                            </m:r>
                          </m:sub>
                        </m:sSub>
                      </m:den>
                    </m:f>
                    <m:r>
                      <a:rPr lang="en-IN" sz="1800" i="1">
                        <a:latin typeface="Cambria Math" panose="02040503050406030204" pitchFamily="18" charset="0"/>
                      </a:rPr>
                      <m:t>=</m:t>
                    </m:r>
                    <m:f>
                      <m:fPr>
                        <m:ctrlPr>
                          <a:rPr lang="en-IN" sz="1800" i="1">
                            <a:latin typeface="Cambria Math" panose="02040503050406030204" pitchFamily="18" charset="0"/>
                          </a:rPr>
                        </m:ctrlPr>
                      </m:fPr>
                      <m:num>
                        <m:sSub>
                          <m:sSubPr>
                            <m:ctrlPr>
                              <a:rPr lang="en-IN" sz="1800" i="1">
                                <a:latin typeface="Cambria Math" panose="02040503050406030204" pitchFamily="18" charset="0"/>
                              </a:rPr>
                            </m:ctrlPr>
                          </m:sSubPr>
                          <m:e>
                            <m:r>
                              <a:rPr lang="en-IN" sz="1800" i="1">
                                <a:latin typeface="Cambria Math" panose="02040503050406030204" pitchFamily="18" charset="0"/>
                              </a:rPr>
                              <m:t>𝐼</m:t>
                            </m:r>
                          </m:e>
                          <m:sub>
                            <m:r>
                              <a:rPr lang="en-IN" sz="1800" i="1">
                                <a:latin typeface="Cambria Math" panose="02040503050406030204" pitchFamily="18" charset="0"/>
                              </a:rPr>
                              <m:t>0</m:t>
                            </m:r>
                          </m:sub>
                        </m:sSub>
                        <m:sSub>
                          <m:sSubPr>
                            <m:ctrlPr>
                              <a:rPr lang="en-IN" sz="1800" i="1">
                                <a:latin typeface="Cambria Math" panose="02040503050406030204" pitchFamily="18" charset="0"/>
                              </a:rPr>
                            </m:ctrlPr>
                          </m:sSubPr>
                          <m:e>
                            <m:r>
                              <a:rPr lang="en-IN" sz="1800" i="1">
                                <a:latin typeface="Cambria Math" panose="02040503050406030204" pitchFamily="18" charset="0"/>
                              </a:rPr>
                              <m:t>𝑅</m:t>
                            </m:r>
                          </m:e>
                          <m:sub>
                            <m:r>
                              <a:rPr lang="en-IN" sz="1800" i="1">
                                <a:latin typeface="Cambria Math" panose="02040503050406030204" pitchFamily="18" charset="0"/>
                              </a:rPr>
                              <m:t>0</m:t>
                            </m:r>
                          </m:sub>
                        </m:sSub>
                      </m:num>
                      <m:den>
                        <m:sSub>
                          <m:sSubPr>
                            <m:ctrlPr>
                              <a:rPr lang="en-IN" sz="1800" i="1">
                                <a:latin typeface="Cambria Math" panose="02040503050406030204" pitchFamily="18" charset="0"/>
                              </a:rPr>
                            </m:ctrlPr>
                          </m:sSubPr>
                          <m:e>
                            <m:r>
                              <a:rPr lang="en-IN" sz="1800" i="1">
                                <a:latin typeface="Cambria Math" panose="02040503050406030204" pitchFamily="18" charset="0"/>
                              </a:rPr>
                              <m:t>𝑙</m:t>
                            </m:r>
                          </m:e>
                          <m:sub>
                            <m:r>
                              <a:rPr lang="en-IN" sz="1800" i="1">
                                <a:latin typeface="Cambria Math" panose="02040503050406030204" pitchFamily="18" charset="0"/>
                              </a:rPr>
                              <m:t>0</m:t>
                            </m:r>
                          </m:sub>
                        </m:sSub>
                      </m:den>
                    </m:f>
                    <m:r>
                      <a:rPr lang="en-IN" sz="1800" i="1">
                        <a:latin typeface="Cambria Math" panose="02040503050406030204" pitchFamily="18" charset="0"/>
                      </a:rPr>
                      <m:t>=</m:t>
                    </m:r>
                    <m:f>
                      <m:fPr>
                        <m:ctrlPr>
                          <a:rPr lang="en-IN" sz="1800" i="1">
                            <a:latin typeface="Cambria Math" panose="02040503050406030204" pitchFamily="18" charset="0"/>
                          </a:rPr>
                        </m:ctrlPr>
                      </m:fPr>
                      <m:num>
                        <m:r>
                          <a:rPr lang="en-IN" sz="1800" i="1">
                            <a:latin typeface="Cambria Math" panose="02040503050406030204" pitchFamily="18" charset="0"/>
                          </a:rPr>
                          <m:t>0.25×7.5</m:t>
                        </m:r>
                      </m:num>
                      <m:den>
                        <m:r>
                          <a:rPr lang="en-IN" sz="1800" i="1">
                            <a:latin typeface="Cambria Math" panose="02040503050406030204" pitchFamily="18" charset="0"/>
                          </a:rPr>
                          <m:t>4</m:t>
                        </m:r>
                      </m:den>
                    </m:f>
                    <m:r>
                      <a:rPr lang="en-IN" sz="1800" i="1">
                        <a:latin typeface="Cambria Math" panose="02040503050406030204" pitchFamily="18" charset="0"/>
                      </a:rPr>
                      <m:t>𝑉</m:t>
                    </m:r>
                    <m:r>
                      <a:rPr lang="en-IN" sz="1800" i="1">
                        <a:latin typeface="Cambria Math" panose="02040503050406030204" pitchFamily="18" charset="0"/>
                      </a:rPr>
                      <m:t>/</m:t>
                    </m:r>
                    <m:r>
                      <a:rPr lang="en-IN" sz="1800" i="1">
                        <a:latin typeface="Cambria Math" panose="02040503050406030204" pitchFamily="18" charset="0"/>
                      </a:rPr>
                      <m:t>𝑚</m:t>
                    </m:r>
                    <m:r>
                      <a:rPr lang="en-IN" sz="1800" i="1">
                        <a:latin typeface="Cambria Math" panose="02040503050406030204" pitchFamily="18" charset="0"/>
                      </a:rPr>
                      <m:t>=0.47</m:t>
                    </m:r>
                    <m:r>
                      <a:rPr lang="en-IN" sz="1800" i="1">
                        <a:latin typeface="Cambria Math" panose="02040503050406030204" pitchFamily="18" charset="0"/>
                      </a:rPr>
                      <m:t>𝑉</m:t>
                    </m:r>
                    <m:sSup>
                      <m:sSupPr>
                        <m:ctrlPr>
                          <a:rPr lang="en-IN" sz="1800" i="1">
                            <a:latin typeface="Cambria Math" panose="02040503050406030204" pitchFamily="18" charset="0"/>
                          </a:rPr>
                        </m:ctrlPr>
                      </m:sSupPr>
                      <m:e>
                        <m:r>
                          <a:rPr lang="en-IN" sz="1800" i="1">
                            <a:latin typeface="Cambria Math" panose="02040503050406030204" pitchFamily="18" charset="0"/>
                          </a:rPr>
                          <m:t>𝑚</m:t>
                        </m:r>
                      </m:e>
                      <m:sup>
                        <m:r>
                          <a:rPr lang="en-IN" sz="1800" i="1">
                            <a:latin typeface="Cambria Math" panose="02040503050406030204" pitchFamily="18" charset="0"/>
                          </a:rPr>
                          <m:t>−1</m:t>
                        </m:r>
                      </m:sup>
                    </m:sSup>
                  </m:oMath>
                </a14:m>
                <a:endParaRPr lang="en-IN" sz="1800" dirty="0"/>
              </a:p>
              <a:p>
                <a:pPr>
                  <a:spcAft>
                    <a:spcPts val="600"/>
                  </a:spcAft>
                </a:pPr>
                <a:endParaRPr lang="en-IN" sz="1600" dirty="0"/>
              </a:p>
              <a:p>
                <a:pPr marL="342900" indent="-342900">
                  <a:spcAft>
                    <a:spcPts val="600"/>
                  </a:spcAft>
                  <a:buFont typeface="+mj-lt"/>
                  <a:buAutoNum type="alphaLcParenR" startAt="2"/>
                </a:pPr>
                <a14:m>
                  <m:oMath xmlns:m="http://schemas.openxmlformats.org/officeDocument/2006/math">
                    <m:r>
                      <m:rPr>
                        <m:sty m:val="p"/>
                      </m:rPr>
                      <a:rPr lang="en-IN" sz="1800" i="0">
                        <a:latin typeface="Cambria Math" panose="02040503050406030204" pitchFamily="18" charset="0"/>
                      </a:rPr>
                      <m:t>l</m:t>
                    </m:r>
                    <m:r>
                      <a:rPr lang="en-IN" sz="1800" i="0">
                        <a:latin typeface="Cambria Math" panose="02040503050406030204" pitchFamily="18" charset="0"/>
                      </a:rPr>
                      <m:t>=</m:t>
                    </m:r>
                    <m:f>
                      <m:fPr>
                        <m:ctrlPr>
                          <a:rPr lang="en-IN" sz="1800" i="1">
                            <a:latin typeface="Cambria Math" panose="02040503050406030204" pitchFamily="18" charset="0"/>
                          </a:rPr>
                        </m:ctrlPr>
                      </m:fPr>
                      <m:num>
                        <m:r>
                          <m:rPr>
                            <m:sty m:val="p"/>
                          </m:rPr>
                          <a:rPr lang="en-IN" sz="1800" i="0">
                            <a:latin typeface="Cambria Math" panose="02040503050406030204" pitchFamily="18" charset="0"/>
                          </a:rPr>
                          <m:t>V</m:t>
                        </m:r>
                      </m:num>
                      <m:den>
                        <m:r>
                          <m:rPr>
                            <m:sty m:val="p"/>
                          </m:rPr>
                          <a:rPr lang="en-US" sz="1800" b="0" i="0" smtClean="0">
                            <a:latin typeface="Cambria Math" panose="02040503050406030204" pitchFamily="18" charset="0"/>
                          </a:rPr>
                          <m:t>K</m:t>
                        </m:r>
                      </m:den>
                    </m:f>
                    <m:r>
                      <a:rPr lang="en-IN" sz="1800" i="0">
                        <a:latin typeface="Cambria Math" panose="02040503050406030204" pitchFamily="18" charset="0"/>
                      </a:rPr>
                      <m:t>=</m:t>
                    </m:r>
                    <m:f>
                      <m:fPr>
                        <m:ctrlPr>
                          <a:rPr lang="en-IN" sz="1800" i="1">
                            <a:latin typeface="Cambria Math" panose="02040503050406030204" pitchFamily="18" charset="0"/>
                          </a:rPr>
                        </m:ctrlPr>
                      </m:fPr>
                      <m:num>
                        <m:r>
                          <a:rPr lang="en-IN" sz="1800" i="0">
                            <a:latin typeface="Cambria Math" panose="02040503050406030204" pitchFamily="18" charset="0"/>
                          </a:rPr>
                          <m:t>1</m:t>
                        </m:r>
                        <m:r>
                          <m:rPr>
                            <m:sty m:val="p"/>
                          </m:rPr>
                          <a:rPr lang="en-IN" sz="1800" i="0">
                            <a:latin typeface="Cambria Math" panose="02040503050406030204" pitchFamily="18" charset="0"/>
                          </a:rPr>
                          <m:t>V</m:t>
                        </m:r>
                      </m:num>
                      <m:den>
                        <m:r>
                          <a:rPr lang="en-IN" sz="1800" i="0">
                            <a:latin typeface="Cambria Math" panose="02040503050406030204" pitchFamily="18" charset="0"/>
                          </a:rPr>
                          <m:t>0.47</m:t>
                        </m:r>
                        <m:r>
                          <m:rPr>
                            <m:sty m:val="p"/>
                          </m:rPr>
                          <a:rPr lang="en-IN" sz="1800" i="0">
                            <a:latin typeface="Cambria Math" panose="02040503050406030204" pitchFamily="18" charset="0"/>
                          </a:rPr>
                          <m:t>V</m:t>
                        </m:r>
                        <m:sSup>
                          <m:sSupPr>
                            <m:ctrlPr>
                              <a:rPr lang="en-IN" sz="1800" i="1">
                                <a:latin typeface="Cambria Math" panose="02040503050406030204" pitchFamily="18" charset="0"/>
                              </a:rPr>
                            </m:ctrlPr>
                          </m:sSupPr>
                          <m:e>
                            <m:r>
                              <m:rPr>
                                <m:sty m:val="p"/>
                              </m:rPr>
                              <a:rPr lang="en-IN" sz="1800" i="0">
                                <a:latin typeface="Cambria Math" panose="02040503050406030204" pitchFamily="18" charset="0"/>
                              </a:rPr>
                              <m:t>m</m:t>
                            </m:r>
                          </m:e>
                          <m:sup>
                            <m:r>
                              <a:rPr lang="en-IN" sz="1800" i="0">
                                <a:latin typeface="Cambria Math" panose="02040503050406030204" pitchFamily="18" charset="0"/>
                              </a:rPr>
                              <m:t>−1</m:t>
                            </m:r>
                          </m:sup>
                        </m:sSup>
                      </m:den>
                    </m:f>
                    <m:r>
                      <a:rPr lang="en-IN" sz="1800" i="0">
                        <a:latin typeface="Cambria Math" panose="02040503050406030204" pitchFamily="18" charset="0"/>
                      </a:rPr>
                      <m:t>=2.13</m:t>
                    </m:r>
                    <m:r>
                      <m:rPr>
                        <m:sty m:val="p"/>
                      </m:rPr>
                      <a:rPr lang="en-IN" sz="1800" i="0">
                        <a:latin typeface="Cambria Math" panose="02040503050406030204" pitchFamily="18" charset="0"/>
                      </a:rPr>
                      <m:t>m</m:t>
                    </m:r>
                    <m:r>
                      <a:rPr lang="en-IN" sz="1800" i="0">
                        <a:latin typeface="Cambria Math" panose="02040503050406030204" pitchFamily="18" charset="0"/>
                      </a:rPr>
                      <m:t>=213</m:t>
                    </m:r>
                    <m:r>
                      <m:rPr>
                        <m:sty m:val="p"/>
                      </m:rPr>
                      <a:rPr lang="en-IN" sz="1800" i="0">
                        <a:latin typeface="Cambria Math" panose="02040503050406030204" pitchFamily="18" charset="0"/>
                      </a:rPr>
                      <m:t>cm</m:t>
                    </m:r>
                  </m:oMath>
                </a14:m>
                <a:endParaRPr lang="en-IN" sz="1800" dirty="0"/>
              </a:p>
            </p:txBody>
          </p:sp>
        </mc:Choice>
        <mc:Fallback xmlns="">
          <p:sp>
            <p:nvSpPr>
              <p:cNvPr id="3" name="TextBox 2">
                <a:extLst>
                  <a:ext uri="{FF2B5EF4-FFF2-40B4-BE49-F238E27FC236}">
                    <a16:creationId xmlns:a16="http://schemas.microsoft.com/office/drawing/2014/main" id="{70B7FB45-58F7-4605-B8FC-8F35823F0C6C}"/>
                  </a:ext>
                </a:extLst>
              </p:cNvPr>
              <p:cNvSpPr txBox="1">
                <a:spLocks noRot="1" noChangeAspect="1" noMove="1" noResize="1" noEditPoints="1" noAdjustHandles="1" noChangeArrowheads="1" noChangeShapeType="1" noTextEdit="1"/>
              </p:cNvSpPr>
              <p:nvPr/>
            </p:nvSpPr>
            <p:spPr>
              <a:xfrm>
                <a:off x="76201" y="488380"/>
                <a:ext cx="8970818" cy="4029629"/>
              </a:xfrm>
              <a:prstGeom prst="rect">
                <a:avLst/>
              </a:prstGeom>
              <a:blipFill>
                <a:blip r:embed="rId3"/>
                <a:stretch>
                  <a:fillRect l="-544" t="-454"/>
                </a:stretch>
              </a:blipFill>
            </p:spPr>
            <p:txBody>
              <a:bodyPr/>
              <a:lstStyle/>
              <a:p>
                <a:r>
                  <a:rPr lang="en-IN">
                    <a:noFill/>
                  </a:rPr>
                  <a:t> </a:t>
                </a:r>
              </a:p>
            </p:txBody>
          </p:sp>
        </mc:Fallback>
      </mc:AlternateContent>
    </p:spTree>
    <p:extLst>
      <p:ext uri="{BB962C8B-B14F-4D97-AF65-F5344CB8AC3E}">
        <p14:creationId xmlns:p14="http://schemas.microsoft.com/office/powerpoint/2010/main" val="6947544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p:cTn id="7"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just">
          <a:spcAft>
            <a:spcPts val="600"/>
          </a:spcAft>
          <a:defRPr sz="1600" dirty="0"/>
        </a:defPPr>
      </a:lstStyle>
    </a:tx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8661</TotalTime>
  <Words>1272</Words>
  <Application>Microsoft Office PowerPoint</Application>
  <PresentationFormat>On-screen Show (16:9)</PresentationFormat>
  <Paragraphs>139</Paragraphs>
  <Slides>14</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Cambria</vt:lpstr>
      <vt:lpstr>Cambria Math</vt:lpstr>
      <vt:lpstr>ItalicT</vt:lpstr>
      <vt:lpstr>Simple Light</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pinky.23815@gmail.com</cp:lastModifiedBy>
  <cp:revision>662</cp:revision>
  <dcterms:modified xsi:type="dcterms:W3CDTF">2021-06-29T04:50:25Z</dcterms:modified>
</cp:coreProperties>
</file>