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2" r:id="rId2"/>
  </p:sldMasterIdLst>
  <p:notesMasterIdLst>
    <p:notesMasterId r:id="rId19"/>
  </p:notesMasterIdLst>
  <p:sldIdLst>
    <p:sldId id="277" r:id="rId3"/>
    <p:sldId id="260" r:id="rId4"/>
    <p:sldId id="716" r:id="rId5"/>
    <p:sldId id="717" r:id="rId6"/>
    <p:sldId id="643" r:id="rId7"/>
    <p:sldId id="718" r:id="rId8"/>
    <p:sldId id="720" r:id="rId9"/>
    <p:sldId id="261" r:id="rId10"/>
    <p:sldId id="724" r:id="rId11"/>
    <p:sldId id="722" r:id="rId12"/>
    <p:sldId id="725" r:id="rId13"/>
    <p:sldId id="726" r:id="rId14"/>
    <p:sldId id="263" r:id="rId15"/>
    <p:sldId id="721" r:id="rId16"/>
    <p:sldId id="727" r:id="rId17"/>
    <p:sldId id="259"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937"/>
    <a:srgbClr val="A0B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86" autoAdjust="0"/>
    <p:restoredTop sz="94132" autoAdjust="0"/>
  </p:normalViewPr>
  <p:slideViewPr>
    <p:cSldViewPr snapToGrid="0">
      <p:cViewPr varScale="1">
        <p:scale>
          <a:sx n="110" d="100"/>
          <a:sy n="110" d="100"/>
        </p:scale>
        <p:origin x="744" y="67"/>
      </p:cViewPr>
      <p:guideLst>
        <p:guide orient="horz" pos="1620"/>
        <p:guide pos="2880"/>
      </p:guideLst>
    </p:cSldViewPr>
  </p:slideViewPr>
  <p:notesTextViewPr>
    <p:cViewPr>
      <p:scale>
        <a:sx n="1" d="1"/>
        <a:sy n="1" d="1"/>
      </p:scale>
      <p:origin x="0" y="0"/>
    </p:cViewPr>
  </p:notesTextViewPr>
  <p:sorterViewPr>
    <p:cViewPr varScale="1">
      <p:scale>
        <a:sx n="1" d="1"/>
        <a:sy n="1" d="1"/>
      </p:scale>
      <p:origin x="0" y="-748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51;p1:notes">
            <a:extLst>
              <a:ext uri="{FF2B5EF4-FFF2-40B4-BE49-F238E27FC236}">
                <a16:creationId xmlns:a16="http://schemas.microsoft.com/office/drawing/2014/main" id="{C6D41A11-B11A-4909-A79F-FDD7D6524CFF}"/>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4099" name="Google Shape;52;p1:notes">
            <a:extLst>
              <a:ext uri="{FF2B5EF4-FFF2-40B4-BE49-F238E27FC236}">
                <a16:creationId xmlns:a16="http://schemas.microsoft.com/office/drawing/2014/main" id="{02A536BA-31C2-44B5-A9D1-3A345A7011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SzPts val="1100"/>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B2165C-2529-40E0-BBE0-E758F951CEE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29FEB4-3150-40F5-A3D6-755B2CCDB1A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14" name="Rectangle 2">
            <a:extLst>
              <a:ext uri="{FF2B5EF4-FFF2-40B4-BE49-F238E27FC236}">
                <a16:creationId xmlns:a16="http://schemas.microsoft.com/office/drawing/2014/main" id="{DF2B33BF-8F9E-4791-81D9-0E2B9105AB00}"/>
              </a:ext>
            </a:extLst>
          </p:cNvPr>
          <p:cNvSpPr>
            <a:spLocks noGrp="1" noRot="1" noChangeAspect="1" noChangeArrowheads="1" noTextEdit="1"/>
          </p:cNvSpPr>
          <p:nvPr>
            <p:ph type="sldImg"/>
          </p:nvPr>
        </p:nvSpPr>
        <p:spPr>
          <a:xfrm>
            <a:off x="381000" y="685800"/>
            <a:ext cx="6096000" cy="3429000"/>
          </a:xfrm>
          <a:ln/>
        </p:spPr>
      </p:sp>
      <p:sp>
        <p:nvSpPr>
          <p:cNvPr id="13315" name="Rectangle 3">
            <a:extLst>
              <a:ext uri="{FF2B5EF4-FFF2-40B4-BE49-F238E27FC236}">
                <a16:creationId xmlns:a16="http://schemas.microsoft.com/office/drawing/2014/main" id="{E2F97F5F-C142-4807-A5E2-3817B4A9675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51;p1:notes">
            <a:extLst>
              <a:ext uri="{FF2B5EF4-FFF2-40B4-BE49-F238E27FC236}">
                <a16:creationId xmlns:a16="http://schemas.microsoft.com/office/drawing/2014/main" id="{C6D41A11-B11A-4909-A79F-FDD7D6524CFF}"/>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4099" name="Google Shape;52;p1:notes">
            <a:extLst>
              <a:ext uri="{FF2B5EF4-FFF2-40B4-BE49-F238E27FC236}">
                <a16:creationId xmlns:a16="http://schemas.microsoft.com/office/drawing/2014/main" id="{02A536BA-31C2-44B5-A9D1-3A345A7011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SzPts val="1100"/>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082DB8-C265-4EA3-AEE7-AC9FC58C5A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E290E2-3847-441C-8CBE-24F1B1889A4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2" name="Rectangle 2">
            <a:extLst>
              <a:ext uri="{FF2B5EF4-FFF2-40B4-BE49-F238E27FC236}">
                <a16:creationId xmlns:a16="http://schemas.microsoft.com/office/drawing/2014/main" id="{B26E255B-F8DA-44F8-8708-FFA06FEC07BB}"/>
              </a:ext>
            </a:extLst>
          </p:cNvPr>
          <p:cNvSpPr>
            <a:spLocks noGrp="1" noRot="1" noChangeAspect="1" noChangeArrowheads="1" noTextEdit="1"/>
          </p:cNvSpPr>
          <p:nvPr>
            <p:ph type="sldImg"/>
          </p:nvPr>
        </p:nvSpPr>
        <p:spPr>
          <a:xfrm>
            <a:off x="381000" y="685800"/>
            <a:ext cx="6096000" cy="3429000"/>
          </a:xfrm>
          <a:ln/>
        </p:spPr>
      </p:sp>
      <p:sp>
        <p:nvSpPr>
          <p:cNvPr id="15363" name="Rectangle 3">
            <a:extLst>
              <a:ext uri="{FF2B5EF4-FFF2-40B4-BE49-F238E27FC236}">
                <a16:creationId xmlns:a16="http://schemas.microsoft.com/office/drawing/2014/main" id="{A50A971D-15D5-4611-A4A8-86DAAEFABD0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D79C5A-8EFB-4726-8166-267E90BA6C8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F687026-4C52-460D-9DC3-070B67CF8B7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58" name="Rectangle 2">
            <a:extLst>
              <a:ext uri="{FF2B5EF4-FFF2-40B4-BE49-F238E27FC236}">
                <a16:creationId xmlns:a16="http://schemas.microsoft.com/office/drawing/2014/main" id="{8CA3A294-A860-47AA-9F1D-7FA3528E5814}"/>
              </a:ext>
            </a:extLst>
          </p:cNvPr>
          <p:cNvSpPr>
            <a:spLocks noGrp="1" noRot="1" noChangeAspect="1" noChangeArrowheads="1" noTextEdit="1"/>
          </p:cNvSpPr>
          <p:nvPr>
            <p:ph type="sldImg"/>
          </p:nvPr>
        </p:nvSpPr>
        <p:spPr>
          <a:xfrm>
            <a:off x="381000" y="685800"/>
            <a:ext cx="6096000" cy="3429000"/>
          </a:xfrm>
          <a:ln/>
        </p:spPr>
      </p:sp>
      <p:sp>
        <p:nvSpPr>
          <p:cNvPr id="19459" name="Rectangle 3">
            <a:extLst>
              <a:ext uri="{FF2B5EF4-FFF2-40B4-BE49-F238E27FC236}">
                <a16:creationId xmlns:a16="http://schemas.microsoft.com/office/drawing/2014/main" id="{750B084A-A0B9-44A9-B27E-0A1FAA61578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73;p4:notes">
            <a:extLst>
              <a:ext uri="{FF2B5EF4-FFF2-40B4-BE49-F238E27FC236}">
                <a16:creationId xmlns:a16="http://schemas.microsoft.com/office/drawing/2014/main" id="{D7FBA2EC-7EF7-43AF-A7E2-821FAFA182A4}"/>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7411" name="Google Shape;74;p4:notes">
            <a:extLst>
              <a:ext uri="{FF2B5EF4-FFF2-40B4-BE49-F238E27FC236}">
                <a16:creationId xmlns:a16="http://schemas.microsoft.com/office/drawing/2014/main" id="{DA3897DA-909E-4157-B858-FF50C360D3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SzPts val="1100"/>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0A75-A2DA-453B-BE16-715C9144541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564D38D-55E1-4ADF-B5A0-C51F59B856DF}"/>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80026058-985D-422F-884B-7599D6FA8E5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E87270-2187-4FC6-AAB8-6017BA49B4A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10109A0-46F9-45C4-8BBB-77F2A0E79412}"/>
              </a:ext>
            </a:extLst>
          </p:cNvPr>
          <p:cNvSpPr>
            <a:spLocks noGrp="1"/>
          </p:cNvSpPr>
          <p:nvPr>
            <p:ph type="sldNum" sz="quarter" idx="12"/>
          </p:nvPr>
        </p:nvSpPr>
        <p:spPr/>
        <p:txBody>
          <a:bodyPr/>
          <a:lstStyle>
            <a:lvl1pPr>
              <a:defRPr/>
            </a:lvl1pPr>
          </a:lstStyle>
          <a:p>
            <a:fld id="{D0070893-2C45-4DFD-A643-5E4D31B2FAC9}" type="slidenum">
              <a:rPr lang="en-US" altLang="en-US"/>
              <a:pPr/>
              <a:t>‹#›</a:t>
            </a:fld>
            <a:endParaRPr lang="en-US" altLang="en-US"/>
          </a:p>
        </p:txBody>
      </p:sp>
    </p:spTree>
    <p:extLst>
      <p:ext uri="{BB962C8B-B14F-4D97-AF65-F5344CB8AC3E}">
        <p14:creationId xmlns:p14="http://schemas.microsoft.com/office/powerpoint/2010/main" val="47550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85B2-8A2C-4DBB-854B-E71BA4E91A6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54A6EF8-E8A9-4878-A491-00223E40E9F7}"/>
              </a:ext>
            </a:extLst>
          </p:cNvPr>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8046396-EA27-443A-82E9-D957E2511893}"/>
              </a:ext>
            </a:extLst>
          </p:cNvPr>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8B5E0CE-61A2-4EC0-8060-4E1F9D12B90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6EB7A0D-805A-4620-BD1C-0B4940D234C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EE5D732-E55C-4873-BB1E-BA060AFAAA33}"/>
              </a:ext>
            </a:extLst>
          </p:cNvPr>
          <p:cNvSpPr>
            <a:spLocks noGrp="1"/>
          </p:cNvSpPr>
          <p:nvPr>
            <p:ph type="sldNum" sz="quarter" idx="12"/>
          </p:nvPr>
        </p:nvSpPr>
        <p:spPr/>
        <p:txBody>
          <a:bodyPr/>
          <a:lstStyle>
            <a:lvl1pPr>
              <a:defRPr/>
            </a:lvl1pPr>
          </a:lstStyle>
          <a:p>
            <a:fld id="{7799BD18-C373-4BDE-A6D2-ED4C6DAF4D99}" type="slidenum">
              <a:rPr lang="en-US" altLang="en-US"/>
              <a:pPr/>
              <a:t>‹#›</a:t>
            </a:fld>
            <a:endParaRPr lang="en-US" altLang="en-US"/>
          </a:p>
        </p:txBody>
      </p:sp>
    </p:spTree>
    <p:extLst>
      <p:ext uri="{BB962C8B-B14F-4D97-AF65-F5344CB8AC3E}">
        <p14:creationId xmlns:p14="http://schemas.microsoft.com/office/powerpoint/2010/main" val="812476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9568-4F66-406B-B468-6D9AD8A6DF19}"/>
              </a:ext>
            </a:extLst>
          </p:cNvPr>
          <p:cNvSpPr>
            <a:spLocks noGrp="1"/>
          </p:cNvSpPr>
          <p:nvPr>
            <p:ph type="title"/>
          </p:nvPr>
        </p:nvSpPr>
        <p:spPr>
          <a:xfrm>
            <a:off x="630238" y="273844"/>
            <a:ext cx="7886700" cy="994172"/>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F82FFE6-6FEB-4476-8087-CBEC2FA2AEFF}"/>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FDDB0A0-1D25-4E09-996A-F4F3EF6297BF}"/>
              </a:ext>
            </a:extLst>
          </p:cNvPr>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836E98-CF67-4F82-8E13-2947442CE4EF}"/>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3C8F444-C14C-45D4-A966-CFD22E50895A}"/>
              </a:ext>
            </a:extLst>
          </p:cNvPr>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3609601-C672-4476-AB70-8261AD03CC6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13EAFA2-4619-48EA-9E32-3AB175160D5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E7B0519-0559-4A58-A2B7-551790E5738C}"/>
              </a:ext>
            </a:extLst>
          </p:cNvPr>
          <p:cNvSpPr>
            <a:spLocks noGrp="1"/>
          </p:cNvSpPr>
          <p:nvPr>
            <p:ph type="sldNum" sz="quarter" idx="12"/>
          </p:nvPr>
        </p:nvSpPr>
        <p:spPr/>
        <p:txBody>
          <a:bodyPr/>
          <a:lstStyle>
            <a:lvl1pPr>
              <a:defRPr/>
            </a:lvl1pPr>
          </a:lstStyle>
          <a:p>
            <a:fld id="{CD81C803-9F5E-4CA8-93CF-146ABB7AFF76}" type="slidenum">
              <a:rPr lang="en-US" altLang="en-US"/>
              <a:pPr/>
              <a:t>‹#›</a:t>
            </a:fld>
            <a:endParaRPr lang="en-US" altLang="en-US"/>
          </a:p>
        </p:txBody>
      </p:sp>
    </p:spTree>
    <p:extLst>
      <p:ext uri="{BB962C8B-B14F-4D97-AF65-F5344CB8AC3E}">
        <p14:creationId xmlns:p14="http://schemas.microsoft.com/office/powerpoint/2010/main" val="2598485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A61B-0E0A-4F1E-A854-FD9FA2EBF0F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BE861F4-EE99-47EA-817D-46EC9391B4D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5D56D48-BEAE-473D-A1F3-83FF413136B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61F86FB-8380-49DF-BD27-D9349DCD81F3}"/>
              </a:ext>
            </a:extLst>
          </p:cNvPr>
          <p:cNvSpPr>
            <a:spLocks noGrp="1"/>
          </p:cNvSpPr>
          <p:nvPr>
            <p:ph type="sldNum" sz="quarter" idx="12"/>
          </p:nvPr>
        </p:nvSpPr>
        <p:spPr/>
        <p:txBody>
          <a:bodyPr/>
          <a:lstStyle>
            <a:lvl1pPr>
              <a:defRPr/>
            </a:lvl1pPr>
          </a:lstStyle>
          <a:p>
            <a:fld id="{383B283C-3804-4254-A8E9-8114046A2383}" type="slidenum">
              <a:rPr lang="en-US" altLang="en-US"/>
              <a:pPr/>
              <a:t>‹#›</a:t>
            </a:fld>
            <a:endParaRPr lang="en-US" altLang="en-US"/>
          </a:p>
        </p:txBody>
      </p:sp>
    </p:spTree>
    <p:extLst>
      <p:ext uri="{BB962C8B-B14F-4D97-AF65-F5344CB8AC3E}">
        <p14:creationId xmlns:p14="http://schemas.microsoft.com/office/powerpoint/2010/main" val="338332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222AC1-3C6A-4546-BAAE-C1FB3285884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9D46CEB-F376-48EA-91A3-714CCD3F3B9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6E16004-E363-4637-8BFF-5F716CEDC970}"/>
              </a:ext>
            </a:extLst>
          </p:cNvPr>
          <p:cNvSpPr>
            <a:spLocks noGrp="1"/>
          </p:cNvSpPr>
          <p:nvPr>
            <p:ph type="sldNum" sz="quarter" idx="12"/>
          </p:nvPr>
        </p:nvSpPr>
        <p:spPr/>
        <p:txBody>
          <a:bodyPr/>
          <a:lstStyle>
            <a:lvl1pPr>
              <a:defRPr/>
            </a:lvl1pPr>
          </a:lstStyle>
          <a:p>
            <a:fld id="{C5E0BE88-3298-4FC2-B968-4F5E6AD5D82F}" type="slidenum">
              <a:rPr lang="en-US" altLang="en-US"/>
              <a:pPr/>
              <a:t>‹#›</a:t>
            </a:fld>
            <a:endParaRPr lang="en-US" altLang="en-US"/>
          </a:p>
        </p:txBody>
      </p:sp>
    </p:spTree>
    <p:extLst>
      <p:ext uri="{BB962C8B-B14F-4D97-AF65-F5344CB8AC3E}">
        <p14:creationId xmlns:p14="http://schemas.microsoft.com/office/powerpoint/2010/main" val="843763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5544D-DB82-4895-9FAF-366DB2AA203D}"/>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6B2301D-1BC5-4386-ACD4-0ECAB447A027}"/>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AB24E7B-6F1F-4CA2-B795-3B4D2CC42632}"/>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5125E5-BB65-4C2F-BCC7-0A5620D3DE4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7C8FAD1-1487-40D4-83AF-5A9F6B17DDB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29E8F39-C516-4E07-A547-6D5D78D8AA5C}"/>
              </a:ext>
            </a:extLst>
          </p:cNvPr>
          <p:cNvSpPr>
            <a:spLocks noGrp="1"/>
          </p:cNvSpPr>
          <p:nvPr>
            <p:ph type="sldNum" sz="quarter" idx="12"/>
          </p:nvPr>
        </p:nvSpPr>
        <p:spPr/>
        <p:txBody>
          <a:bodyPr/>
          <a:lstStyle>
            <a:lvl1pPr>
              <a:defRPr/>
            </a:lvl1pPr>
          </a:lstStyle>
          <a:p>
            <a:fld id="{C6D6683D-9186-405E-9283-918A98CC85CE}" type="slidenum">
              <a:rPr lang="en-US" altLang="en-US"/>
              <a:pPr/>
              <a:t>‹#›</a:t>
            </a:fld>
            <a:endParaRPr lang="en-US" altLang="en-US"/>
          </a:p>
        </p:txBody>
      </p:sp>
    </p:spTree>
    <p:extLst>
      <p:ext uri="{BB962C8B-B14F-4D97-AF65-F5344CB8AC3E}">
        <p14:creationId xmlns:p14="http://schemas.microsoft.com/office/powerpoint/2010/main" val="516119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67038-F41B-4CBB-ADAD-80930178B660}"/>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A40F07E-C2F8-4059-B477-CC6936A13D81}"/>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471DB86E-5388-42B4-8808-7023B4060B86}"/>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37A809-D6DE-4480-9B7A-678DE26E0C7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7F74649-6E53-4070-B708-001B08E78F6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B5FF3F8-0E2A-462C-B261-53129F9F6CD3}"/>
              </a:ext>
            </a:extLst>
          </p:cNvPr>
          <p:cNvSpPr>
            <a:spLocks noGrp="1"/>
          </p:cNvSpPr>
          <p:nvPr>
            <p:ph type="sldNum" sz="quarter" idx="12"/>
          </p:nvPr>
        </p:nvSpPr>
        <p:spPr/>
        <p:txBody>
          <a:bodyPr/>
          <a:lstStyle>
            <a:lvl1pPr>
              <a:defRPr/>
            </a:lvl1pPr>
          </a:lstStyle>
          <a:p>
            <a:fld id="{8EE56037-992F-42FB-B9A6-06522BBF6C02}" type="slidenum">
              <a:rPr lang="en-US" altLang="en-US"/>
              <a:pPr/>
              <a:t>‹#›</a:t>
            </a:fld>
            <a:endParaRPr lang="en-US" altLang="en-US"/>
          </a:p>
        </p:txBody>
      </p:sp>
    </p:spTree>
    <p:extLst>
      <p:ext uri="{BB962C8B-B14F-4D97-AF65-F5344CB8AC3E}">
        <p14:creationId xmlns:p14="http://schemas.microsoft.com/office/powerpoint/2010/main" val="55308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EA038-2C25-441E-96B0-A27C05C99C0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85406F9-2F0B-4F8B-832C-EC4A478282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EB2A46-6016-4E83-A7B1-5769B2E22C3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98A0C1D-9F9F-430C-8249-3EC8CBA2BE5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B2CADBC-1F60-4618-80B6-C9A633578B15}"/>
              </a:ext>
            </a:extLst>
          </p:cNvPr>
          <p:cNvSpPr>
            <a:spLocks noGrp="1"/>
          </p:cNvSpPr>
          <p:nvPr>
            <p:ph type="sldNum" sz="quarter" idx="12"/>
          </p:nvPr>
        </p:nvSpPr>
        <p:spPr/>
        <p:txBody>
          <a:bodyPr/>
          <a:lstStyle>
            <a:lvl1pPr>
              <a:defRPr/>
            </a:lvl1pPr>
          </a:lstStyle>
          <a:p>
            <a:fld id="{A7865853-D651-4043-AA71-FD5958B909AB}" type="slidenum">
              <a:rPr lang="en-US" altLang="en-US"/>
              <a:pPr/>
              <a:t>‹#›</a:t>
            </a:fld>
            <a:endParaRPr lang="en-US" altLang="en-US"/>
          </a:p>
        </p:txBody>
      </p:sp>
    </p:spTree>
    <p:extLst>
      <p:ext uri="{BB962C8B-B14F-4D97-AF65-F5344CB8AC3E}">
        <p14:creationId xmlns:p14="http://schemas.microsoft.com/office/powerpoint/2010/main" val="4112817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6F0D9C-A799-45DD-AFA1-DC2C15177488}"/>
              </a:ext>
            </a:extLst>
          </p:cNvPr>
          <p:cNvSpPr>
            <a:spLocks noGrp="1"/>
          </p:cNvSpPr>
          <p:nvPr>
            <p:ph type="title" orient="vert"/>
          </p:nvPr>
        </p:nvSpPr>
        <p:spPr>
          <a:xfrm>
            <a:off x="6629400" y="205979"/>
            <a:ext cx="2057400" cy="4388644"/>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CAEC6D6-7D70-4A97-B2FF-3BFCD9E909A5}"/>
              </a:ext>
            </a:extLst>
          </p:cNvPr>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A895E0B-856B-44EB-8885-3282CC94D85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E3E76B-578E-48A4-82FF-5D8B729EF6E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6965C9E-68A6-4033-807B-0DC6F2FA2836}"/>
              </a:ext>
            </a:extLst>
          </p:cNvPr>
          <p:cNvSpPr>
            <a:spLocks noGrp="1"/>
          </p:cNvSpPr>
          <p:nvPr>
            <p:ph type="sldNum" sz="quarter" idx="12"/>
          </p:nvPr>
        </p:nvSpPr>
        <p:spPr/>
        <p:txBody>
          <a:bodyPr/>
          <a:lstStyle>
            <a:lvl1pPr>
              <a:defRPr/>
            </a:lvl1pPr>
          </a:lstStyle>
          <a:p>
            <a:fld id="{F339269A-1E63-4A4D-B260-811787DD9014}" type="slidenum">
              <a:rPr lang="en-US" altLang="en-US"/>
              <a:pPr/>
              <a:t>‹#›</a:t>
            </a:fld>
            <a:endParaRPr lang="en-US" altLang="en-US"/>
          </a:p>
        </p:txBody>
      </p:sp>
    </p:spTree>
    <p:extLst>
      <p:ext uri="{BB962C8B-B14F-4D97-AF65-F5344CB8AC3E}">
        <p14:creationId xmlns:p14="http://schemas.microsoft.com/office/powerpoint/2010/main" val="118839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1644714-08B4-44C6-BB53-367D2730217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8F25493-F634-4CC0-A42B-FA17773A805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633EB7B-CBF9-49F6-8AFA-D13253794A95}"/>
              </a:ext>
            </a:extLst>
          </p:cNvPr>
          <p:cNvSpPr>
            <a:spLocks noGrp="1"/>
          </p:cNvSpPr>
          <p:nvPr>
            <p:ph type="sldNum" sz="quarter" idx="12"/>
          </p:nvPr>
        </p:nvSpPr>
        <p:spPr/>
        <p:txBody>
          <a:bodyPr/>
          <a:lstStyle>
            <a:lvl1pPr>
              <a:defRPr/>
            </a:lvl1pPr>
          </a:lstStyle>
          <a:p>
            <a:pPr>
              <a:defRPr/>
            </a:pPr>
            <a:fld id="{A1E10067-7C39-43E7-9E82-87B29CD48371}" type="slidenum">
              <a:rPr lang="en-US" altLang="en-US"/>
              <a:pPr>
                <a:defRPr/>
              </a:pPr>
              <a:t>‹#›</a:t>
            </a:fld>
            <a:endParaRPr lang="en-US" altLang="en-US"/>
          </a:p>
        </p:txBody>
      </p:sp>
    </p:spTree>
    <p:extLst>
      <p:ext uri="{BB962C8B-B14F-4D97-AF65-F5344CB8AC3E}">
        <p14:creationId xmlns:p14="http://schemas.microsoft.com/office/powerpoint/2010/main" val="249721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A294F99-1D69-4106-9706-BED5EEE8C5D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2877C59-5677-489F-9478-92A3E0A02E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2A082C9-9A0C-4002-8F64-E4E95CE61A02}"/>
              </a:ext>
            </a:extLst>
          </p:cNvPr>
          <p:cNvSpPr>
            <a:spLocks noGrp="1" noChangeArrowheads="1"/>
          </p:cNvSpPr>
          <p:nvPr>
            <p:ph type="sldNum" sz="quarter" idx="12"/>
          </p:nvPr>
        </p:nvSpPr>
        <p:spPr>
          <a:ln/>
        </p:spPr>
        <p:txBody>
          <a:bodyPr/>
          <a:lstStyle>
            <a:lvl1pPr>
              <a:defRPr/>
            </a:lvl1pPr>
          </a:lstStyle>
          <a:p>
            <a:pPr>
              <a:defRPr/>
            </a:pPr>
            <a:fld id="{93BC4B65-6C01-422E-9C1F-3A1A344DBA59}" type="slidenum">
              <a:rPr lang="en-US" altLang="en-US"/>
              <a:pPr>
                <a:defRPr/>
              </a:pPr>
              <a:t>‹#›</a:t>
            </a:fld>
            <a:endParaRPr lang="en-US" altLang="en-US"/>
          </a:p>
        </p:txBody>
      </p:sp>
    </p:spTree>
    <p:extLst>
      <p:ext uri="{BB962C8B-B14F-4D97-AF65-F5344CB8AC3E}">
        <p14:creationId xmlns:p14="http://schemas.microsoft.com/office/powerpoint/2010/main" val="328003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F562-1473-4199-A35F-007F850FEB7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32798D67-18BC-4011-B94B-41DB1EB43C7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C44AECE-3193-4BCA-8944-E1FFDEC933B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B829633-F6AB-46E6-A65C-0E85FEE1EE6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27DC1F3-878A-4141-8AF4-FB96A4C5E32B}"/>
              </a:ext>
            </a:extLst>
          </p:cNvPr>
          <p:cNvSpPr>
            <a:spLocks noGrp="1"/>
          </p:cNvSpPr>
          <p:nvPr>
            <p:ph type="sldNum" sz="quarter" idx="12"/>
          </p:nvPr>
        </p:nvSpPr>
        <p:spPr/>
        <p:txBody>
          <a:bodyPr/>
          <a:lstStyle>
            <a:lvl1pPr>
              <a:defRPr/>
            </a:lvl1pPr>
          </a:lstStyle>
          <a:p>
            <a:fld id="{EB76F66E-A23F-4E09-AD0A-D4417A7A7F5E}" type="slidenum">
              <a:rPr lang="en-US" altLang="en-US"/>
              <a:pPr/>
              <a:t>‹#›</a:t>
            </a:fld>
            <a:endParaRPr lang="en-US" altLang="en-US"/>
          </a:p>
        </p:txBody>
      </p:sp>
    </p:spTree>
    <p:extLst>
      <p:ext uri="{BB962C8B-B14F-4D97-AF65-F5344CB8AC3E}">
        <p14:creationId xmlns:p14="http://schemas.microsoft.com/office/powerpoint/2010/main" val="420847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7497-1375-4B29-B711-055C98BDDA3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90BACAA-3FF9-477F-A9D7-7CE2B6A29A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3A129C2-86B8-4BF3-A5A8-F2013A085B8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DED6D6A-0BE8-44E1-86DE-54E808C5A83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6035FE8-054E-4202-8900-2B63A7714873}"/>
              </a:ext>
            </a:extLst>
          </p:cNvPr>
          <p:cNvSpPr>
            <a:spLocks noGrp="1"/>
          </p:cNvSpPr>
          <p:nvPr>
            <p:ph type="sldNum" sz="quarter" idx="12"/>
          </p:nvPr>
        </p:nvSpPr>
        <p:spPr/>
        <p:txBody>
          <a:bodyPr/>
          <a:lstStyle>
            <a:lvl1pPr>
              <a:defRPr/>
            </a:lvl1pPr>
          </a:lstStyle>
          <a:p>
            <a:fld id="{22271A97-985F-44BC-A3F7-8587620FC590}" type="slidenum">
              <a:rPr lang="en-US" altLang="en-US"/>
              <a:pPr/>
              <a:t>‹#›</a:t>
            </a:fld>
            <a:endParaRPr lang="en-US" altLang="en-US"/>
          </a:p>
        </p:txBody>
      </p:sp>
    </p:spTree>
    <p:extLst>
      <p:ext uri="{BB962C8B-B14F-4D97-AF65-F5344CB8AC3E}">
        <p14:creationId xmlns:p14="http://schemas.microsoft.com/office/powerpoint/2010/main" val="103174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61" r:id="rId6"/>
    <p:sldLayoutId id="214748367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DB"/>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3D917D6-9021-4DED-89EA-CF1283E36CA5}"/>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5FEE5BF-95A7-408B-AFFD-70D27B56E95E}"/>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FE869DA-5068-4564-8C95-4640958C8A0A}"/>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1029" name="Rectangle 5">
            <a:extLst>
              <a:ext uri="{FF2B5EF4-FFF2-40B4-BE49-F238E27FC236}">
                <a16:creationId xmlns:a16="http://schemas.microsoft.com/office/drawing/2014/main" id="{89D7D20A-D33F-4293-83EE-0D57DDC24BCF}"/>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1030" name="Rectangle 6">
            <a:extLst>
              <a:ext uri="{FF2B5EF4-FFF2-40B4-BE49-F238E27FC236}">
                <a16:creationId xmlns:a16="http://schemas.microsoft.com/office/drawing/2014/main" id="{04C794D1-6827-4B77-89BC-EB01AB4C15F9}"/>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37087EBA-9FF5-4570-94E3-96163C2EA287}" type="slidenum">
              <a:rPr lang="en-US" altLang="en-US"/>
              <a:pPr/>
              <a:t>‹#›</a:t>
            </a:fld>
            <a:endParaRPr lang="en-US" altLang="en-US"/>
          </a:p>
        </p:txBody>
      </p:sp>
    </p:spTree>
    <p:extLst>
      <p:ext uri="{BB962C8B-B14F-4D97-AF65-F5344CB8AC3E}">
        <p14:creationId xmlns:p14="http://schemas.microsoft.com/office/powerpoint/2010/main" val="10864984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0.png"/><Relationship Id="rId7"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0.tmp"/><Relationship Id="rId5" Type="http://schemas.openxmlformats.org/officeDocument/2006/relationships/image" Target="../media/image210.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oogle Shape;54;p13">
            <a:extLst>
              <a:ext uri="{FF2B5EF4-FFF2-40B4-BE49-F238E27FC236}">
                <a16:creationId xmlns:a16="http://schemas.microsoft.com/office/drawing/2014/main" id="{7EAA727D-D81F-41F6-86FF-9FB8045F1C7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3767138"/>
            <a:ext cx="9144000" cy="136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Google Shape;55;p13">
            <a:extLst>
              <a:ext uri="{FF2B5EF4-FFF2-40B4-BE49-F238E27FC236}">
                <a16:creationId xmlns:a16="http://schemas.microsoft.com/office/drawing/2014/main" id="{13417547-E7BD-4BD4-9B68-8603E42E0B2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4560" y="105966"/>
            <a:ext cx="1170384" cy="117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Google Shape;56;p13">
            <a:extLst>
              <a:ext uri="{FF2B5EF4-FFF2-40B4-BE49-F238E27FC236}">
                <a16:creationId xmlns:a16="http://schemas.microsoft.com/office/drawing/2014/main" id="{AB6A113C-73DF-486E-A186-EA143228F422}"/>
              </a:ext>
            </a:extLst>
          </p:cNvPr>
          <p:cNvSpPr txBox="1"/>
          <p:nvPr/>
        </p:nvSpPr>
        <p:spPr>
          <a:xfrm>
            <a:off x="69056" y="1276350"/>
            <a:ext cx="8763000" cy="1931194"/>
          </a:xfrm>
          <a:prstGeom prst="rect">
            <a:avLst/>
          </a:prstGeom>
          <a:noFill/>
          <a:ln>
            <a:noFill/>
          </a:ln>
        </p:spPr>
        <p:txBody>
          <a:bodyPr spcFirstLastPara="1" lIns="91425" tIns="91425" rIns="91425" bIns="91425"/>
          <a:lstStyle/>
          <a:p>
            <a:pPr algn="ctr">
              <a:buSzPts val="3100"/>
              <a:defRPr/>
            </a:pPr>
            <a:r>
              <a:rPr lang="en-US" sz="2800" b="1" dirty="0">
                <a:solidFill>
                  <a:srgbClr val="FF0000"/>
                </a:solidFill>
                <a:latin typeface="Calibri"/>
                <a:ea typeface="Calibri"/>
                <a:cs typeface="Calibri"/>
                <a:sym typeface="Calibri"/>
              </a:rPr>
              <a:t>Meter Bridge</a:t>
            </a:r>
          </a:p>
          <a:p>
            <a:pPr algn="ctr">
              <a:buSzPts val="3100"/>
              <a:defRPr/>
            </a:pPr>
            <a:r>
              <a:rPr lang="en-US" sz="2800" dirty="0">
                <a:latin typeface="Calibri"/>
                <a:ea typeface="Calibri"/>
                <a:cs typeface="Calibri"/>
                <a:sym typeface="Calibri"/>
              </a:rPr>
              <a:t>CLASS-XII</a:t>
            </a:r>
          </a:p>
        </p:txBody>
      </p:sp>
      <p:sp>
        <p:nvSpPr>
          <p:cNvPr id="3077" name="Google Shape;57;p13">
            <a:extLst>
              <a:ext uri="{FF2B5EF4-FFF2-40B4-BE49-F238E27FC236}">
                <a16:creationId xmlns:a16="http://schemas.microsoft.com/office/drawing/2014/main" id="{384A201C-D8E3-4A15-9BB1-0C50099593D7}"/>
              </a:ext>
            </a:extLst>
          </p:cNvPr>
          <p:cNvSpPr txBox="1">
            <a:spLocks noChangeArrowheads="1"/>
          </p:cNvSpPr>
          <p:nvPr/>
        </p:nvSpPr>
        <p:spPr bwMode="auto">
          <a:xfrm>
            <a:off x="2038133" y="3283744"/>
            <a:ext cx="6763941"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b="1"/>
              <a:t>SUBJECT : PHYSICS</a:t>
            </a:r>
          </a:p>
          <a:p>
            <a:pPr>
              <a:lnSpc>
                <a:spcPct val="100000"/>
              </a:lnSpc>
              <a:spcBef>
                <a:spcPct val="0"/>
              </a:spcBef>
              <a:buFontTx/>
              <a:buNone/>
            </a:pPr>
            <a:r>
              <a:rPr lang="en-US" altLang="en-US" sz="1350" b="1"/>
              <a:t>CHAPTER NUMBER: 03</a:t>
            </a:r>
          </a:p>
          <a:p>
            <a:pPr>
              <a:lnSpc>
                <a:spcPct val="100000"/>
              </a:lnSpc>
              <a:spcBef>
                <a:spcPct val="0"/>
              </a:spcBef>
              <a:buFontTx/>
              <a:buNone/>
            </a:pPr>
            <a:r>
              <a:rPr lang="en-US" altLang="en-US" sz="1350" b="1"/>
              <a:t>CHAPTER NAME : </a:t>
            </a:r>
            <a:r>
              <a:rPr lang="en-US" altLang="en-US" sz="1350" b="1">
                <a:cs typeface="Calibri" panose="020F0502020204030204" pitchFamily="34" charset="0"/>
                <a:sym typeface="Calibri" panose="020F0502020204030204" pitchFamily="34" charset="0"/>
              </a:rPr>
              <a:t>CURRENT ELECTRICITY</a:t>
            </a:r>
          </a:p>
          <a:p>
            <a:pPr>
              <a:lnSpc>
                <a:spcPct val="100000"/>
              </a:lnSpc>
              <a:spcBef>
                <a:spcPct val="0"/>
              </a:spcBef>
              <a:buFontTx/>
              <a:buNone/>
            </a:pPr>
            <a:endParaRPr lang="en-US" altLang="en-US" sz="135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76201" y="77637"/>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IN" altLang="en-US" sz="2000" b="1" dirty="0">
                <a:solidFill>
                  <a:srgbClr val="FF0000"/>
                </a:solidFill>
              </a:rPr>
              <a:t>Sensitivity:</a:t>
            </a:r>
            <a:endParaRPr lang="en-US" altLang="en-US" sz="2000" b="1" dirty="0">
              <a:solidFill>
                <a:srgbClr val="FF0000"/>
              </a:solidFil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C74E2DB-7C40-4D04-80C2-A4205E9B8A86}"/>
                  </a:ext>
                </a:extLst>
              </p:cNvPr>
              <p:cNvSpPr txBox="1"/>
              <p:nvPr/>
            </p:nvSpPr>
            <p:spPr>
              <a:xfrm>
                <a:off x="-1" y="427654"/>
                <a:ext cx="8970817" cy="307777"/>
              </a:xfrm>
              <a:prstGeom prst="rect">
                <a:avLst/>
              </a:prstGeom>
              <a:noFill/>
            </p:spPr>
            <p:txBody>
              <a:bodyPr wrap="square">
                <a:spAutoFit/>
              </a:bodyPr>
              <a:lstStyle/>
              <a:p>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It is a measure of how small voltage be measured by the potentiometer . For this </a:t>
                </a:r>
                <a14:m>
                  <m:oMath xmlns:m="http://schemas.openxmlformats.org/officeDocument/2006/math">
                    <m: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t>𝐾</m:t>
                    </m:r>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should be very small</a:t>
                </a:r>
                <a:endParaRPr lang="en-IN" dirty="0"/>
              </a:p>
            </p:txBody>
          </p:sp>
        </mc:Choice>
        <mc:Fallback>
          <p:sp>
            <p:nvSpPr>
              <p:cNvPr id="5" name="TextBox 4">
                <a:extLst>
                  <a:ext uri="{FF2B5EF4-FFF2-40B4-BE49-F238E27FC236}">
                    <a16:creationId xmlns:a16="http://schemas.microsoft.com/office/drawing/2014/main" id="{3C74E2DB-7C40-4D04-80C2-A4205E9B8A86}"/>
                  </a:ext>
                </a:extLst>
              </p:cNvPr>
              <p:cNvSpPr txBox="1">
                <a:spLocks noRot="1" noChangeAspect="1" noMove="1" noResize="1" noEditPoints="1" noAdjustHandles="1" noChangeArrowheads="1" noChangeShapeType="1" noTextEdit="1"/>
              </p:cNvSpPr>
              <p:nvPr/>
            </p:nvSpPr>
            <p:spPr>
              <a:xfrm>
                <a:off x="-1" y="427654"/>
                <a:ext cx="8970817" cy="307777"/>
              </a:xfrm>
              <a:prstGeom prst="rect">
                <a:avLst/>
              </a:prstGeom>
              <a:blipFill>
                <a:blip r:embed="rId3"/>
                <a:stretch>
                  <a:fillRect t="-5882" b="-17647"/>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53A7A53E-6718-41A3-A9B8-B22047B0DD28}"/>
                  </a:ext>
                </a:extLst>
              </p:cNvPr>
              <p:cNvSpPr txBox="1"/>
              <p:nvPr/>
            </p:nvSpPr>
            <p:spPr>
              <a:xfrm>
                <a:off x="76201" y="827764"/>
                <a:ext cx="4572000" cy="536172"/>
              </a:xfrm>
              <a:prstGeom prst="rect">
                <a:avLst/>
              </a:prstGeom>
              <a:noFill/>
            </p:spPr>
            <p:txBody>
              <a:bodyPr wrap="square">
                <a:spAutoFit/>
              </a:bodyPr>
              <a:lstStyle/>
              <a:p>
                <a:r>
                  <a:rPr lang="en-IN" sz="1400" dirty="0">
                    <a:effectLst/>
                    <a:latin typeface="Cambria" panose="02040503050406030204" pitchFamily="18" charset="0"/>
                    <a:ea typeface="Times New Roman" panose="02020603050405020304" pitchFamily="18" charset="0"/>
                    <a:cs typeface="Times New Roman" panose="02020603050405020304" pitchFamily="18" charset="0"/>
                  </a:rPr>
                  <a:t>As </a:t>
                </a:r>
                <a14:m>
                  <m:oMath xmlns:m="http://schemas.openxmlformats.org/officeDocument/2006/math">
                    <m: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t>𝐾</m:t>
                    </m:r>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IN" sz="1800" i="1">
                            <a:effectLst/>
                            <a:latin typeface="Cambria Math" panose="02040503050406030204" pitchFamily="18" charset="0"/>
                          </a:rPr>
                        </m:ctrlPr>
                      </m:fPr>
                      <m:num>
                        <m:sSub>
                          <m:sSubPr>
                            <m:ctrlPr>
                              <a:rPr lang="en-IN" sz="1800" i="1">
                                <a:effectLst/>
                                <a:latin typeface="Cambria Math" panose="020405030504060302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𝜌</m:t>
                        </m:r>
                      </m:num>
                      <m:den>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𝐴</m:t>
                        </m:r>
                      </m:den>
                    </m:f>
                  </m:oMath>
                </a14:m>
                <a:r>
                  <a:rPr lang="en-IN" sz="1800" dirty="0">
                    <a:effectLst/>
                    <a:latin typeface="Cambria"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IN" sz="1800" i="1">
                            <a:effectLst/>
                            <a:latin typeface="Cambria Math" panose="02040503050406030204" pitchFamily="18" charset="0"/>
                          </a:rPr>
                        </m:ctrlPr>
                      </m:fPr>
                      <m:num>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𝐴</m:t>
                        </m:r>
                        <m:sSub>
                          <m:sSubPr>
                            <m:ctrlPr>
                              <a:rPr lang="en-IN" sz="1800" i="1">
                                <a:effectLst/>
                                <a:latin typeface="Cambria Math" panose="020405030504060302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𝐴𝑅</m:t>
                        </m:r>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𝜌</m:t>
                        </m:r>
                        <m:sSub>
                          <m:sSubPr>
                            <m:ctrlPr>
                              <a:rPr lang="en-IN" sz="1800" i="1">
                                <a:effectLst/>
                                <a:latin typeface="Cambria Math" panose="020405030504060302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f>
                      <m:fPr>
                        <m:ctrlPr>
                          <a:rPr lang="en-IN" sz="1800" i="1">
                            <a:effectLst/>
                            <a:latin typeface="Cambria Math" panose="02040503050406030204" pitchFamily="18" charset="0"/>
                          </a:rPr>
                        </m:ctrlPr>
                      </m:fPr>
                      <m:num>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𝜌</m:t>
                        </m:r>
                      </m:num>
                      <m:den>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𝐴</m:t>
                        </m:r>
                      </m:den>
                    </m:f>
                  </m:oMath>
                </a14:m>
                <a:r>
                  <a:rPr lang="en-IN" sz="1800" dirty="0">
                    <a:effectLst/>
                    <a:latin typeface="Cambria" panose="02040503050406030204" pitchFamily="18" charset="0"/>
                    <a:ea typeface="Times New Roman" panose="02020603050405020304" pitchFamily="18" charset="0"/>
                    <a:cs typeface="Times New Roman" panose="02020603050405020304" pitchFamily="18" charset="0"/>
                  </a:rPr>
                  <a:t>=</a:t>
                </a:r>
                <a14:m>
                  <m:oMath xmlns:m="http://schemas.openxmlformats.org/officeDocument/2006/math">
                    <m:f>
                      <m:fPr>
                        <m:ctrlPr>
                          <a:rPr lang="en-IN" sz="1800" i="1">
                            <a:effectLst/>
                            <a:latin typeface="Cambria Math" panose="02040503050406030204" pitchFamily="18" charset="0"/>
                          </a:rPr>
                        </m:ctrlPr>
                      </m:fPr>
                      <m:num>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𝜌</m:t>
                        </m:r>
                        <m:sSub>
                          <m:sSubPr>
                            <m:ctrlPr>
                              <a:rPr lang="en-IN" sz="1800" i="1">
                                <a:effectLst/>
                                <a:latin typeface="Cambria Math" panose="020405030504060302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𝐴𝑅</m:t>
                        </m:r>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𝜌</m:t>
                        </m:r>
                        <m:sSub>
                          <m:sSubPr>
                            <m:ctrlPr>
                              <a:rPr lang="en-IN" sz="1800" i="1">
                                <a:effectLst/>
                                <a:latin typeface="Cambria Math" panose="020405030504060302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oMath>
                </a14:m>
                <a:r>
                  <a:rPr lang="en-IN"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 Using equation (ii)) </a:t>
                </a:r>
                <a:endParaRPr lang="en-IN" dirty="0"/>
              </a:p>
            </p:txBody>
          </p:sp>
        </mc:Choice>
        <mc:Fallback>
          <p:sp>
            <p:nvSpPr>
              <p:cNvPr id="7" name="TextBox 6">
                <a:extLst>
                  <a:ext uri="{FF2B5EF4-FFF2-40B4-BE49-F238E27FC236}">
                    <a16:creationId xmlns:a16="http://schemas.microsoft.com/office/drawing/2014/main" id="{53A7A53E-6718-41A3-A9B8-B22047B0DD28}"/>
                  </a:ext>
                </a:extLst>
              </p:cNvPr>
              <p:cNvSpPr txBox="1">
                <a:spLocks noRot="1" noChangeAspect="1" noMove="1" noResize="1" noEditPoints="1" noAdjustHandles="1" noChangeArrowheads="1" noChangeShapeType="1" noTextEdit="1"/>
              </p:cNvSpPr>
              <p:nvPr/>
            </p:nvSpPr>
            <p:spPr>
              <a:xfrm>
                <a:off x="76201" y="827764"/>
                <a:ext cx="4572000" cy="536172"/>
              </a:xfrm>
              <a:prstGeom prst="rect">
                <a:avLst/>
              </a:prstGeom>
              <a:blipFill>
                <a:blip r:embed="rId4"/>
                <a:stretch>
                  <a:fillRect l="-400" b="-2273"/>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88655E34-2F5E-436A-A97C-DD4DF3DA95DD}"/>
                  </a:ext>
                </a:extLst>
              </p:cNvPr>
              <p:cNvSpPr txBox="1"/>
              <p:nvPr/>
            </p:nvSpPr>
            <p:spPr>
              <a:xfrm>
                <a:off x="76200" y="1286026"/>
                <a:ext cx="9067799" cy="1734899"/>
              </a:xfrm>
              <a:prstGeom prst="rect">
                <a:avLst/>
              </a:prstGeom>
              <a:noFill/>
            </p:spPr>
            <p:txBody>
              <a:bodyPr wrap="square">
                <a:spAutoFit/>
              </a:bodyPr>
              <a:lstStyle/>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So potentiometer will be more sensitive or </a:t>
                </a:r>
                <a14:m>
                  <m:oMath xmlns:m="http://schemas.openxmlformats.org/officeDocument/2006/math">
                    <m: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t>𝐾</m:t>
                    </m:r>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should be very small if</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a:t>
                </a:r>
                <a:r>
                  <a:rPr lang="en-IN" sz="1400" dirty="0" err="1">
                    <a:effectLst/>
                    <a:latin typeface="Cambria" panose="02040503050406030204" pitchFamily="18" charset="0"/>
                    <a:ea typeface="Times New Roman" panose="02020603050405020304" pitchFamily="18" charset="0"/>
                    <a:cs typeface="Times New Roman" panose="02020603050405020304" pitchFamily="18" charset="0"/>
                  </a:rPr>
                  <a:t>i</a:t>
                </a: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the resistance of the driver circuit is very high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(ii) length of potentiometer wire should be very large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(iii) the wire should be thick.</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88655E34-2F5E-436A-A97C-DD4DF3DA95DD}"/>
                  </a:ext>
                </a:extLst>
              </p:cNvPr>
              <p:cNvSpPr txBox="1">
                <a:spLocks noRot="1" noChangeAspect="1" noMove="1" noResize="1" noEditPoints="1" noAdjustHandles="1" noChangeArrowheads="1" noChangeShapeType="1" noTextEdit="1"/>
              </p:cNvSpPr>
              <p:nvPr/>
            </p:nvSpPr>
            <p:spPr>
              <a:xfrm>
                <a:off x="76200" y="1286026"/>
                <a:ext cx="9067799" cy="1734899"/>
              </a:xfrm>
              <a:prstGeom prst="rect">
                <a:avLst/>
              </a:prstGeom>
              <a:blipFill>
                <a:blip r:embed="rId5"/>
                <a:stretch>
                  <a:fillRect l="-202" b="-1754"/>
                </a:stretch>
              </a:blipFill>
            </p:spPr>
            <p:txBody>
              <a:bodyPr/>
              <a:lstStyle/>
              <a:p>
                <a:r>
                  <a:rPr lang="en-IN">
                    <a:noFill/>
                  </a:rPr>
                  <a:t> </a:t>
                </a:r>
              </a:p>
            </p:txBody>
          </p:sp>
        </mc:Fallback>
      </mc:AlternateContent>
      <p:sp>
        <p:nvSpPr>
          <p:cNvPr id="14" name="TextBox 13">
            <a:extLst>
              <a:ext uri="{FF2B5EF4-FFF2-40B4-BE49-F238E27FC236}">
                <a16:creationId xmlns:a16="http://schemas.microsoft.com/office/drawing/2014/main" id="{CA17937B-73E9-453C-B1DC-8903928F5898}"/>
              </a:ext>
            </a:extLst>
          </p:cNvPr>
          <p:cNvSpPr txBox="1"/>
          <p:nvPr/>
        </p:nvSpPr>
        <p:spPr>
          <a:xfrm>
            <a:off x="76201" y="3190838"/>
            <a:ext cx="8970818" cy="1027012"/>
          </a:xfrm>
          <a:prstGeom prst="rect">
            <a:avLst/>
          </a:prstGeom>
          <a:noFill/>
        </p:spPr>
        <p:txBody>
          <a:bodyPr wrap="square">
            <a:spAutoFit/>
          </a:bodyPr>
          <a:lstStyle/>
          <a:p>
            <a:pPr algn="just">
              <a:lnSpc>
                <a:spcPct val="150000"/>
              </a:lnSpc>
              <a:spcAft>
                <a:spcPts val="1000"/>
              </a:spcAft>
            </a:pPr>
            <a:r>
              <a:rPr lang="en-IN" sz="1400" b="1" dirty="0">
                <a:effectLst/>
                <a:latin typeface="Cambria" panose="02040503050406030204" pitchFamily="18" charset="0"/>
                <a:ea typeface="Times New Roman" panose="02020603050405020304" pitchFamily="18" charset="0"/>
                <a:cs typeface="Times New Roman" panose="02020603050405020304" pitchFamily="18" charset="0"/>
              </a:rPr>
              <a:t>The advantage of the potentiometer in comparison to a voltmeter </a:t>
            </a: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is that potentiometer doesn’t draw any current from the element whereas the voltmeter draws. So potentiometer measures the exact voltage of the element where the voltmeter measures smaller voltage.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740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76201" y="77637"/>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IN" altLang="en-US" sz="2000" b="1" dirty="0">
                <a:solidFill>
                  <a:srgbClr val="FF0000"/>
                </a:solidFill>
              </a:rPr>
              <a:t>Numerical</a:t>
            </a:r>
            <a:endParaRPr lang="en-US" altLang="en-US" sz="2000" b="1" dirty="0">
              <a:solidFill>
                <a:srgbClr val="FF000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0B7FB45-58F7-4605-B8FC-8F35823F0C6C}"/>
                  </a:ext>
                </a:extLst>
              </p:cNvPr>
              <p:cNvSpPr txBox="1"/>
              <p:nvPr/>
            </p:nvSpPr>
            <p:spPr>
              <a:xfrm>
                <a:off x="76201" y="488380"/>
                <a:ext cx="8970818" cy="1231106"/>
              </a:xfrm>
              <a:prstGeom prst="rect">
                <a:avLst/>
              </a:prstGeom>
              <a:noFill/>
            </p:spPr>
            <p:txBody>
              <a:bodyPr wrap="square" rtlCol="0">
                <a:spAutoFit/>
              </a:bodyPr>
              <a:lstStyle/>
              <a:p>
                <a:pPr>
                  <a:spcAft>
                    <a:spcPts val="600"/>
                  </a:spcAft>
                </a:pPr>
                <a:r>
                  <a:rPr lang="en-IN" sz="1600" b="1" dirty="0"/>
                  <a:t>Question: </a:t>
                </a:r>
                <a:r>
                  <a:rPr lang="en-IN" sz="1600" dirty="0"/>
                  <a:t>A potentiometer circuit uses a driver cell of emf 2 V with internal resistance  </a:t>
                </a:r>
                <a14:m>
                  <m:oMath xmlns:m="http://schemas.openxmlformats.org/officeDocument/2006/math">
                    <m:r>
                      <a:rPr lang="en-IN" sz="1600" i="1">
                        <a:latin typeface="Cambria Math" panose="02040503050406030204" pitchFamily="18" charset="0"/>
                      </a:rPr>
                      <m:t>0.5</m:t>
                    </m:r>
                    <m:r>
                      <a:rPr lang="en-IN" sz="1600" i="1">
                        <a:latin typeface="Cambria Math" panose="02040503050406030204" pitchFamily="18" charset="0"/>
                      </a:rPr>
                      <m:t>𝛺</m:t>
                    </m:r>
                  </m:oMath>
                </a14:m>
                <a:r>
                  <a:rPr lang="en-IN" sz="1600" dirty="0"/>
                  <a:t>and potentiometer wire of resistance </a:t>
                </a:r>
                <a14:m>
                  <m:oMath xmlns:m="http://schemas.openxmlformats.org/officeDocument/2006/math">
                    <m:r>
                      <a:rPr lang="en-IN" sz="1600" i="1">
                        <a:latin typeface="Cambria Math" panose="02040503050406030204" pitchFamily="18" charset="0"/>
                      </a:rPr>
                      <m:t>7.5</m:t>
                    </m:r>
                    <m:r>
                      <a:rPr lang="en-IN" sz="1600" i="1">
                        <a:latin typeface="Cambria Math" panose="02040503050406030204" pitchFamily="18" charset="0"/>
                      </a:rPr>
                      <m:t>𝛺</m:t>
                    </m:r>
                  </m:oMath>
                </a14:m>
                <a:r>
                  <a:rPr lang="en-IN" sz="1600" dirty="0"/>
                  <a:t>  with a length of 400 cm. </a:t>
                </a:r>
              </a:p>
              <a:p>
                <a:pPr marL="342900" indent="-342900">
                  <a:spcAft>
                    <a:spcPts val="600"/>
                  </a:spcAft>
                  <a:buFont typeface="+mj-lt"/>
                  <a:buAutoNum type="alphaLcParenR"/>
                </a:pPr>
                <a:r>
                  <a:rPr lang="en-IN" sz="1600" dirty="0"/>
                  <a:t>Calculate the potential drop per unit length </a:t>
                </a:r>
              </a:p>
              <a:p>
                <a:pPr marL="342900" indent="-342900">
                  <a:spcAft>
                    <a:spcPts val="600"/>
                  </a:spcAft>
                  <a:buFont typeface="+mj-lt"/>
                  <a:buAutoNum type="alphaLcParenR"/>
                </a:pPr>
                <a:r>
                  <a:rPr lang="en-IN" sz="1600" dirty="0"/>
                  <a:t>Find balancing length for a cell of emf 1 V</a:t>
                </a:r>
                <a:r>
                  <a:rPr lang="en-IN" sz="1600" b="1" dirty="0"/>
                  <a:t>.</a:t>
                </a:r>
              </a:p>
            </p:txBody>
          </p:sp>
        </mc:Choice>
        <mc:Fallback xmlns="">
          <p:sp>
            <p:nvSpPr>
              <p:cNvPr id="3" name="TextBox 2">
                <a:extLst>
                  <a:ext uri="{FF2B5EF4-FFF2-40B4-BE49-F238E27FC236}">
                    <a16:creationId xmlns:a16="http://schemas.microsoft.com/office/drawing/2014/main" id="{70B7FB45-58F7-4605-B8FC-8F35823F0C6C}"/>
                  </a:ext>
                </a:extLst>
              </p:cNvPr>
              <p:cNvSpPr txBox="1">
                <a:spLocks noRot="1" noChangeAspect="1" noMove="1" noResize="1" noEditPoints="1" noAdjustHandles="1" noChangeArrowheads="1" noChangeShapeType="1" noTextEdit="1"/>
              </p:cNvSpPr>
              <p:nvPr/>
            </p:nvSpPr>
            <p:spPr>
              <a:xfrm>
                <a:off x="76201" y="488380"/>
                <a:ext cx="8970818" cy="1231106"/>
              </a:xfrm>
              <a:prstGeom prst="rect">
                <a:avLst/>
              </a:prstGeom>
              <a:blipFill>
                <a:blip r:embed="rId3"/>
                <a:stretch>
                  <a:fillRect l="-408" t="-1485" b="-5446"/>
                </a:stretch>
              </a:blipFill>
            </p:spPr>
            <p:txBody>
              <a:bodyPr/>
              <a:lstStyle/>
              <a:p>
                <a:r>
                  <a:rPr lang="en-IN">
                    <a:noFill/>
                  </a:rPr>
                  <a:t> </a:t>
                </a:r>
              </a:p>
            </p:txBody>
          </p:sp>
        </mc:Fallback>
      </mc:AlternateContent>
    </p:spTree>
    <p:extLst>
      <p:ext uri="{BB962C8B-B14F-4D97-AF65-F5344CB8AC3E}">
        <p14:creationId xmlns:p14="http://schemas.microsoft.com/office/powerpoint/2010/main" val="3191298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76201" y="77637"/>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IN" altLang="en-US" sz="2000" b="1" dirty="0">
                <a:solidFill>
                  <a:srgbClr val="FF0000"/>
                </a:solidFill>
              </a:rPr>
              <a:t>Numerical</a:t>
            </a:r>
            <a:endParaRPr lang="en-US" altLang="en-US" sz="2000" b="1" dirty="0">
              <a:solidFill>
                <a:srgbClr val="FF0000"/>
              </a:solidFill>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0B7FB45-58F7-4605-B8FC-8F35823F0C6C}"/>
                  </a:ext>
                </a:extLst>
              </p:cNvPr>
              <p:cNvSpPr txBox="1"/>
              <p:nvPr/>
            </p:nvSpPr>
            <p:spPr>
              <a:xfrm>
                <a:off x="76201" y="488380"/>
                <a:ext cx="8970818" cy="3754618"/>
              </a:xfrm>
              <a:prstGeom prst="rect">
                <a:avLst/>
              </a:prstGeom>
              <a:noFill/>
            </p:spPr>
            <p:txBody>
              <a:bodyPr wrap="square" rtlCol="0">
                <a:spAutoFit/>
              </a:bodyPr>
              <a:lstStyle/>
              <a:p>
                <a:pPr>
                  <a:spcAft>
                    <a:spcPts val="600"/>
                  </a:spcAft>
                </a:pPr>
                <a:r>
                  <a:rPr lang="en-IN" sz="1600" b="1" dirty="0"/>
                  <a:t>Question: </a:t>
                </a:r>
                <a:r>
                  <a:rPr lang="en-IN" sz="1600" dirty="0"/>
                  <a:t>A potentiometer circuit uses a driver cell of emf 2 V with internal resistance  </a:t>
                </a:r>
                <a14:m>
                  <m:oMath xmlns:m="http://schemas.openxmlformats.org/officeDocument/2006/math">
                    <m:r>
                      <a:rPr lang="en-IN" sz="1600" i="1">
                        <a:latin typeface="Cambria Math" panose="02040503050406030204" pitchFamily="18" charset="0"/>
                      </a:rPr>
                      <m:t>0.5</m:t>
                    </m:r>
                    <m:r>
                      <a:rPr lang="en-IN" sz="1600" i="1">
                        <a:latin typeface="Cambria Math" panose="02040503050406030204" pitchFamily="18" charset="0"/>
                      </a:rPr>
                      <m:t>𝛺</m:t>
                    </m:r>
                  </m:oMath>
                </a14:m>
                <a:r>
                  <a:rPr lang="en-IN" sz="1600" dirty="0"/>
                  <a:t>and potentiometer wire of resistance </a:t>
                </a:r>
                <a14:m>
                  <m:oMath xmlns:m="http://schemas.openxmlformats.org/officeDocument/2006/math">
                    <m:r>
                      <a:rPr lang="en-IN" sz="1600" i="1">
                        <a:latin typeface="Cambria Math" panose="02040503050406030204" pitchFamily="18" charset="0"/>
                      </a:rPr>
                      <m:t>7.5</m:t>
                    </m:r>
                    <m:r>
                      <a:rPr lang="en-IN" sz="1600" i="1">
                        <a:latin typeface="Cambria Math" panose="02040503050406030204" pitchFamily="18" charset="0"/>
                      </a:rPr>
                      <m:t>𝛺</m:t>
                    </m:r>
                  </m:oMath>
                </a14:m>
                <a:r>
                  <a:rPr lang="en-IN" sz="1600" dirty="0"/>
                  <a:t>  with a length of 400 cm. </a:t>
                </a:r>
              </a:p>
              <a:p>
                <a:pPr marL="342900" indent="-342900">
                  <a:spcAft>
                    <a:spcPts val="600"/>
                  </a:spcAft>
                  <a:buFont typeface="+mj-lt"/>
                  <a:buAutoNum type="alphaLcParenR"/>
                </a:pPr>
                <a:r>
                  <a:rPr lang="en-IN" sz="1600" dirty="0"/>
                  <a:t>Calculate the potential drop per unit length </a:t>
                </a:r>
              </a:p>
              <a:p>
                <a:pPr marL="342900" indent="-342900">
                  <a:spcAft>
                    <a:spcPts val="600"/>
                  </a:spcAft>
                  <a:buFont typeface="+mj-lt"/>
                  <a:buAutoNum type="alphaLcParenR"/>
                </a:pPr>
                <a:r>
                  <a:rPr lang="en-IN" sz="1600" dirty="0"/>
                  <a:t>Find balancing length for a cell of emf 1 V</a:t>
                </a:r>
                <a:r>
                  <a:rPr lang="en-IN" sz="1600" b="1" dirty="0"/>
                  <a:t>.</a:t>
                </a:r>
              </a:p>
              <a:p>
                <a:pPr>
                  <a:spcAft>
                    <a:spcPts val="600"/>
                  </a:spcAft>
                </a:pPr>
                <a:endParaRPr lang="en-IN" sz="1600" dirty="0"/>
              </a:p>
              <a:p>
                <a:pPr>
                  <a:spcAft>
                    <a:spcPts val="600"/>
                  </a:spcAft>
                </a:pPr>
                <a:r>
                  <a:rPr lang="en-IN" sz="1600" b="1" dirty="0"/>
                  <a:t>Solution :</a:t>
                </a:r>
                <a:r>
                  <a:rPr lang="en-IN" sz="1600" dirty="0"/>
                  <a:t>	</a:t>
                </a:r>
              </a:p>
              <a:p>
                <a:pPr marL="342900" indent="-342900">
                  <a:spcAft>
                    <a:spcPts val="600"/>
                  </a:spcAft>
                  <a:buFont typeface="+mj-lt"/>
                  <a:buAutoNum type="alphaLcParenR"/>
                </a:pPr>
                <a14:m>
                  <m:oMath xmlns:m="http://schemas.openxmlformats.org/officeDocument/2006/math">
                    <m:sSub>
                      <m:sSubPr>
                        <m:ctrlPr>
                          <a:rPr lang="en-IN" sz="1800" i="1">
                            <a:latin typeface="Cambria Math" panose="02040503050406030204" pitchFamily="18" charset="0"/>
                          </a:rPr>
                        </m:ctrlPr>
                      </m:sSubPr>
                      <m:e>
                        <m:r>
                          <m:rPr>
                            <m:sty m:val="p"/>
                          </m:rPr>
                          <a:rPr lang="en-IN" sz="1800" i="0">
                            <a:latin typeface="Cambria Math" panose="02040503050406030204" pitchFamily="18" charset="0"/>
                          </a:rPr>
                          <m:t>I</m:t>
                        </m:r>
                      </m:e>
                      <m:sub>
                        <m:r>
                          <a:rPr lang="en-IN" sz="1800" i="0">
                            <a:latin typeface="Cambria Math" panose="02040503050406030204" pitchFamily="18" charset="0"/>
                          </a:rPr>
                          <m:t>0</m:t>
                        </m:r>
                      </m:sub>
                    </m:sSub>
                    <m:r>
                      <a:rPr lang="en-IN" sz="1800" i="0">
                        <a:latin typeface="Cambria Math" panose="02040503050406030204" pitchFamily="18" charset="0"/>
                      </a:rPr>
                      <m:t>=</m:t>
                    </m:r>
                    <m:f>
                      <m:fPr>
                        <m:ctrlPr>
                          <a:rPr lang="en-IN" sz="1800" i="1">
                            <a:latin typeface="Cambria Math" panose="02040503050406030204" pitchFamily="18" charset="0"/>
                          </a:rPr>
                        </m:ctrlPr>
                      </m:fPr>
                      <m:num>
                        <m:sSub>
                          <m:sSubPr>
                            <m:ctrlPr>
                              <a:rPr lang="en-IN" sz="1800" i="1">
                                <a:latin typeface="Cambria Math" panose="02040503050406030204" pitchFamily="18" charset="0"/>
                              </a:rPr>
                            </m:ctrlPr>
                          </m:sSubPr>
                          <m:e>
                            <m:r>
                              <m:rPr>
                                <m:sty m:val="p"/>
                              </m:rPr>
                              <a:rPr lang="en-IN" sz="1800" i="0">
                                <a:latin typeface="Cambria Math" panose="02040503050406030204" pitchFamily="18" charset="0"/>
                              </a:rPr>
                              <m:t>ξ</m:t>
                            </m:r>
                          </m:e>
                          <m:sub>
                            <m:r>
                              <a:rPr lang="en-IN" sz="1800" i="0">
                                <a:latin typeface="Cambria Math" panose="02040503050406030204" pitchFamily="18" charset="0"/>
                              </a:rPr>
                              <m:t>0</m:t>
                            </m:r>
                          </m:sub>
                        </m:sSub>
                      </m:num>
                      <m:den>
                        <m:r>
                          <m:rPr>
                            <m:sty m:val="p"/>
                          </m:rPr>
                          <a:rPr lang="en-IN" sz="1800" i="0">
                            <a:latin typeface="Cambria Math" panose="02040503050406030204" pitchFamily="18" charset="0"/>
                          </a:rPr>
                          <m:t>r</m:t>
                        </m:r>
                        <m:r>
                          <a:rPr lang="en-IN" sz="1800" i="0">
                            <a:latin typeface="Cambria Math" panose="02040503050406030204" pitchFamily="18" charset="0"/>
                          </a:rPr>
                          <m:t>+</m:t>
                        </m:r>
                        <m:sSub>
                          <m:sSubPr>
                            <m:ctrlPr>
                              <a:rPr lang="en-IN" sz="1800" i="1">
                                <a:latin typeface="Cambria Math" panose="02040503050406030204" pitchFamily="18" charset="0"/>
                              </a:rPr>
                            </m:ctrlPr>
                          </m:sSubPr>
                          <m:e>
                            <m:r>
                              <m:rPr>
                                <m:sty m:val="p"/>
                              </m:rPr>
                              <a:rPr lang="en-IN" sz="1800" i="0">
                                <a:latin typeface="Cambria Math" panose="02040503050406030204" pitchFamily="18" charset="0"/>
                              </a:rPr>
                              <m:t>R</m:t>
                            </m:r>
                          </m:e>
                          <m:sub>
                            <m:r>
                              <a:rPr lang="en-IN" sz="1800" i="0">
                                <a:latin typeface="Cambria Math" panose="02040503050406030204" pitchFamily="18" charset="0"/>
                              </a:rPr>
                              <m:t>0</m:t>
                            </m:r>
                          </m:sub>
                        </m:sSub>
                      </m:den>
                    </m:f>
                    <m:r>
                      <a:rPr lang="en-IN" sz="1800" i="0">
                        <a:latin typeface="Cambria Math" panose="02040503050406030204" pitchFamily="18" charset="0"/>
                      </a:rPr>
                      <m:t>=</m:t>
                    </m:r>
                    <m:f>
                      <m:fPr>
                        <m:ctrlPr>
                          <a:rPr lang="en-IN" sz="1800" i="1">
                            <a:latin typeface="Cambria Math" panose="02040503050406030204" pitchFamily="18" charset="0"/>
                          </a:rPr>
                        </m:ctrlPr>
                      </m:fPr>
                      <m:num>
                        <m:r>
                          <a:rPr lang="en-IN" sz="1800" i="0">
                            <a:latin typeface="Cambria Math" panose="02040503050406030204" pitchFamily="18" charset="0"/>
                          </a:rPr>
                          <m:t>2</m:t>
                        </m:r>
                        <m:r>
                          <m:rPr>
                            <m:sty m:val="p"/>
                          </m:rPr>
                          <a:rPr lang="en-IN" sz="1800" i="0">
                            <a:latin typeface="Cambria Math" panose="02040503050406030204" pitchFamily="18" charset="0"/>
                          </a:rPr>
                          <m:t>V</m:t>
                        </m:r>
                      </m:num>
                      <m:den>
                        <m:r>
                          <a:rPr lang="en-IN" sz="1800" i="0">
                            <a:latin typeface="Cambria Math" panose="02040503050406030204" pitchFamily="18" charset="0"/>
                          </a:rPr>
                          <m:t>0.5</m:t>
                        </m:r>
                        <m:r>
                          <m:rPr>
                            <m:sty m:val="p"/>
                          </m:rPr>
                          <a:rPr lang="en-IN" sz="1800" i="0">
                            <a:latin typeface="Cambria Math" panose="02040503050406030204" pitchFamily="18" charset="0"/>
                          </a:rPr>
                          <m:t>Ω</m:t>
                        </m:r>
                        <m:r>
                          <a:rPr lang="en-IN" sz="1800" i="0">
                            <a:latin typeface="Cambria Math" panose="02040503050406030204" pitchFamily="18" charset="0"/>
                          </a:rPr>
                          <m:t>+7.5</m:t>
                        </m:r>
                        <m:r>
                          <m:rPr>
                            <m:sty m:val="p"/>
                          </m:rPr>
                          <a:rPr lang="en-IN" sz="1800" i="0">
                            <a:latin typeface="Cambria Math" panose="02040503050406030204" pitchFamily="18" charset="0"/>
                          </a:rPr>
                          <m:t>Ω</m:t>
                        </m:r>
                      </m:den>
                    </m:f>
                    <m:r>
                      <a:rPr lang="en-IN" sz="1800" i="0">
                        <a:latin typeface="Cambria Math" panose="02040503050406030204" pitchFamily="18" charset="0"/>
                      </a:rPr>
                      <m:t>=</m:t>
                    </m:r>
                    <m:f>
                      <m:fPr>
                        <m:ctrlPr>
                          <a:rPr lang="en-IN" sz="1800" i="1">
                            <a:latin typeface="Cambria Math" panose="02040503050406030204" pitchFamily="18" charset="0"/>
                          </a:rPr>
                        </m:ctrlPr>
                      </m:fPr>
                      <m:num>
                        <m:r>
                          <a:rPr lang="en-IN" sz="1800" i="0">
                            <a:latin typeface="Cambria Math" panose="02040503050406030204" pitchFamily="18" charset="0"/>
                          </a:rPr>
                          <m:t>1</m:t>
                        </m:r>
                      </m:num>
                      <m:den>
                        <m:r>
                          <a:rPr lang="en-IN" sz="1800" i="0">
                            <a:latin typeface="Cambria Math" panose="02040503050406030204" pitchFamily="18" charset="0"/>
                          </a:rPr>
                          <m:t>4</m:t>
                        </m:r>
                      </m:den>
                    </m:f>
                    <m:r>
                      <m:rPr>
                        <m:sty m:val="p"/>
                      </m:rPr>
                      <a:rPr lang="en-IN" sz="1800" i="0">
                        <a:latin typeface="Cambria Math" panose="02040503050406030204" pitchFamily="18" charset="0"/>
                      </a:rPr>
                      <m:t>A</m:t>
                    </m:r>
                  </m:oMath>
                </a14:m>
                <a:endParaRPr lang="en-IN" sz="1800" dirty="0"/>
              </a:p>
              <a:p>
                <a:pPr>
                  <a:spcAft>
                    <a:spcPts val="600"/>
                  </a:spcAft>
                </a:pPr>
                <a:r>
                  <a:rPr lang="en-IN" sz="1600" dirty="0"/>
                  <a:t>    </a:t>
                </a:r>
                <a14:m>
                  <m:oMath xmlns:m="http://schemas.openxmlformats.org/officeDocument/2006/math">
                    <m:r>
                      <a:rPr lang="en-IN" sz="1800" i="1">
                        <a:latin typeface="Cambria Math" panose="02040503050406030204" pitchFamily="18" charset="0"/>
                      </a:rPr>
                      <m:t>∴</m:t>
                    </m:r>
                    <m:r>
                      <a:rPr lang="en-US" sz="1800" b="0" i="1" smtClean="0">
                        <a:latin typeface="Cambria Math" panose="02040503050406030204" pitchFamily="18" charset="0"/>
                      </a:rPr>
                      <m:t>𝐾</m:t>
                    </m:r>
                    <m:r>
                      <a:rPr lang="en-IN" sz="1800" i="1">
                        <a:latin typeface="Cambria Math" panose="02040503050406030204" pitchFamily="18" charset="0"/>
                      </a:rPr>
                      <m:t>=</m:t>
                    </m:r>
                    <m:f>
                      <m:fPr>
                        <m:ctrlPr>
                          <a:rPr lang="en-IN" sz="1800" i="1">
                            <a:latin typeface="Cambria Math" panose="02040503050406030204" pitchFamily="18" charset="0"/>
                          </a:rPr>
                        </m:ctrlPr>
                      </m:fPr>
                      <m:num>
                        <m:sSub>
                          <m:sSubPr>
                            <m:ctrlPr>
                              <a:rPr lang="en-IN" sz="1800" i="1">
                                <a:latin typeface="Cambria Math" panose="02040503050406030204" pitchFamily="18" charset="0"/>
                              </a:rPr>
                            </m:ctrlPr>
                          </m:sSubPr>
                          <m:e>
                            <m:r>
                              <a:rPr lang="en-IN" sz="1800" i="1">
                                <a:latin typeface="Cambria Math" panose="02040503050406030204" pitchFamily="18" charset="0"/>
                              </a:rPr>
                              <m:t>𝑉</m:t>
                            </m:r>
                          </m:e>
                          <m:sub>
                            <m:r>
                              <a:rPr lang="en-IN" sz="1800" i="1">
                                <a:latin typeface="Cambria Math" panose="02040503050406030204" pitchFamily="18" charset="0"/>
                              </a:rPr>
                              <m:t>0</m:t>
                            </m:r>
                          </m:sub>
                        </m:sSub>
                      </m:num>
                      <m:den>
                        <m:sSub>
                          <m:sSubPr>
                            <m:ctrlPr>
                              <a:rPr lang="en-IN" sz="1800" i="1">
                                <a:latin typeface="Cambria Math" panose="02040503050406030204" pitchFamily="18" charset="0"/>
                              </a:rPr>
                            </m:ctrlPr>
                          </m:sSubPr>
                          <m:e>
                            <m:r>
                              <a:rPr lang="en-IN" sz="1800" i="1">
                                <a:latin typeface="Cambria Math" panose="02040503050406030204" pitchFamily="18" charset="0"/>
                              </a:rPr>
                              <m:t>𝑙</m:t>
                            </m:r>
                          </m:e>
                          <m:sub>
                            <m:r>
                              <a:rPr lang="en-IN" sz="1800" i="1">
                                <a:latin typeface="Cambria Math" panose="02040503050406030204" pitchFamily="18" charset="0"/>
                              </a:rPr>
                              <m:t>0</m:t>
                            </m:r>
                          </m:sub>
                        </m:sSub>
                      </m:den>
                    </m:f>
                    <m:r>
                      <a:rPr lang="en-IN" sz="1800" i="1">
                        <a:latin typeface="Cambria Math" panose="02040503050406030204" pitchFamily="18" charset="0"/>
                      </a:rPr>
                      <m:t>=</m:t>
                    </m:r>
                    <m:f>
                      <m:fPr>
                        <m:ctrlPr>
                          <a:rPr lang="en-IN" sz="1800" i="1">
                            <a:latin typeface="Cambria Math" panose="02040503050406030204" pitchFamily="18" charset="0"/>
                          </a:rPr>
                        </m:ctrlPr>
                      </m:fPr>
                      <m:num>
                        <m:sSub>
                          <m:sSubPr>
                            <m:ctrlPr>
                              <a:rPr lang="en-IN" sz="1800" i="1">
                                <a:latin typeface="Cambria Math" panose="02040503050406030204" pitchFamily="18" charset="0"/>
                              </a:rPr>
                            </m:ctrlPr>
                          </m:sSubPr>
                          <m:e>
                            <m:r>
                              <a:rPr lang="en-IN" sz="1800" i="1">
                                <a:latin typeface="Cambria Math" panose="02040503050406030204" pitchFamily="18" charset="0"/>
                              </a:rPr>
                              <m:t>𝐼</m:t>
                            </m:r>
                          </m:e>
                          <m:sub>
                            <m:r>
                              <a:rPr lang="en-IN" sz="1800" i="1">
                                <a:latin typeface="Cambria Math" panose="02040503050406030204" pitchFamily="18" charset="0"/>
                              </a:rPr>
                              <m:t>0</m:t>
                            </m:r>
                          </m:sub>
                        </m:sSub>
                        <m:sSub>
                          <m:sSubPr>
                            <m:ctrlPr>
                              <a:rPr lang="en-IN" sz="1800" i="1">
                                <a:latin typeface="Cambria Math" panose="02040503050406030204" pitchFamily="18" charset="0"/>
                              </a:rPr>
                            </m:ctrlPr>
                          </m:sSubPr>
                          <m:e>
                            <m:r>
                              <a:rPr lang="en-IN" sz="1800" i="1">
                                <a:latin typeface="Cambria Math" panose="02040503050406030204" pitchFamily="18" charset="0"/>
                              </a:rPr>
                              <m:t>𝑅</m:t>
                            </m:r>
                          </m:e>
                          <m:sub>
                            <m:r>
                              <a:rPr lang="en-IN" sz="1800" i="1">
                                <a:latin typeface="Cambria Math" panose="02040503050406030204" pitchFamily="18" charset="0"/>
                              </a:rPr>
                              <m:t>0</m:t>
                            </m:r>
                          </m:sub>
                        </m:sSub>
                      </m:num>
                      <m:den>
                        <m:sSub>
                          <m:sSubPr>
                            <m:ctrlPr>
                              <a:rPr lang="en-IN" sz="1800" i="1">
                                <a:latin typeface="Cambria Math" panose="02040503050406030204" pitchFamily="18" charset="0"/>
                              </a:rPr>
                            </m:ctrlPr>
                          </m:sSubPr>
                          <m:e>
                            <m:r>
                              <a:rPr lang="en-IN" sz="1800" i="1">
                                <a:latin typeface="Cambria Math" panose="02040503050406030204" pitchFamily="18" charset="0"/>
                              </a:rPr>
                              <m:t>𝑙</m:t>
                            </m:r>
                          </m:e>
                          <m:sub>
                            <m:r>
                              <a:rPr lang="en-IN" sz="1800" i="1">
                                <a:latin typeface="Cambria Math" panose="02040503050406030204" pitchFamily="18" charset="0"/>
                              </a:rPr>
                              <m:t>0</m:t>
                            </m:r>
                          </m:sub>
                        </m:sSub>
                      </m:den>
                    </m:f>
                    <m:r>
                      <a:rPr lang="en-IN" sz="1800" i="1">
                        <a:latin typeface="Cambria Math" panose="02040503050406030204" pitchFamily="18" charset="0"/>
                      </a:rPr>
                      <m:t>=</m:t>
                    </m:r>
                    <m:f>
                      <m:fPr>
                        <m:ctrlPr>
                          <a:rPr lang="en-IN" sz="1800" i="1">
                            <a:latin typeface="Cambria Math" panose="02040503050406030204" pitchFamily="18" charset="0"/>
                          </a:rPr>
                        </m:ctrlPr>
                      </m:fPr>
                      <m:num>
                        <m:r>
                          <a:rPr lang="en-IN" sz="1800" i="1">
                            <a:latin typeface="Cambria Math" panose="02040503050406030204" pitchFamily="18" charset="0"/>
                          </a:rPr>
                          <m:t>0.25×7.5</m:t>
                        </m:r>
                      </m:num>
                      <m:den>
                        <m:r>
                          <a:rPr lang="en-IN" sz="1800" i="1">
                            <a:latin typeface="Cambria Math" panose="02040503050406030204" pitchFamily="18" charset="0"/>
                          </a:rPr>
                          <m:t>4</m:t>
                        </m:r>
                      </m:den>
                    </m:f>
                    <m:r>
                      <a:rPr lang="en-IN" sz="1800" i="1">
                        <a:latin typeface="Cambria Math" panose="02040503050406030204" pitchFamily="18" charset="0"/>
                      </a:rPr>
                      <m:t>𝑉</m:t>
                    </m:r>
                    <m:r>
                      <a:rPr lang="en-IN" sz="1800" i="1">
                        <a:latin typeface="Cambria Math" panose="02040503050406030204" pitchFamily="18" charset="0"/>
                      </a:rPr>
                      <m:t>/</m:t>
                    </m:r>
                    <m:r>
                      <a:rPr lang="en-IN" sz="1800" i="1">
                        <a:latin typeface="Cambria Math" panose="02040503050406030204" pitchFamily="18" charset="0"/>
                      </a:rPr>
                      <m:t>𝑚</m:t>
                    </m:r>
                    <m:r>
                      <a:rPr lang="en-IN" sz="1800" i="1">
                        <a:latin typeface="Cambria Math" panose="02040503050406030204" pitchFamily="18" charset="0"/>
                      </a:rPr>
                      <m:t>=0.47</m:t>
                    </m:r>
                    <m:r>
                      <a:rPr lang="en-IN" sz="1800" i="1">
                        <a:latin typeface="Cambria Math" panose="02040503050406030204" pitchFamily="18" charset="0"/>
                      </a:rPr>
                      <m:t>𝑉</m:t>
                    </m:r>
                    <m:sSup>
                      <m:sSupPr>
                        <m:ctrlPr>
                          <a:rPr lang="en-IN" sz="1800" i="1">
                            <a:latin typeface="Cambria Math" panose="02040503050406030204" pitchFamily="18" charset="0"/>
                          </a:rPr>
                        </m:ctrlPr>
                      </m:sSupPr>
                      <m:e>
                        <m:r>
                          <a:rPr lang="en-IN" sz="1800" i="1">
                            <a:latin typeface="Cambria Math" panose="02040503050406030204" pitchFamily="18" charset="0"/>
                          </a:rPr>
                          <m:t>𝑚</m:t>
                        </m:r>
                      </m:e>
                      <m:sup>
                        <m:r>
                          <a:rPr lang="en-IN" sz="1800" i="1">
                            <a:latin typeface="Cambria Math" panose="02040503050406030204" pitchFamily="18" charset="0"/>
                          </a:rPr>
                          <m:t>−1</m:t>
                        </m:r>
                      </m:sup>
                    </m:sSup>
                  </m:oMath>
                </a14:m>
                <a:r>
                  <a:rPr lang="en-IN" sz="1600" dirty="0"/>
                  <a:t> </a:t>
                </a:r>
              </a:p>
              <a:p>
                <a:pPr>
                  <a:spcAft>
                    <a:spcPts val="600"/>
                  </a:spcAft>
                </a:pPr>
                <a:endParaRPr lang="en-IN" sz="1600" dirty="0"/>
              </a:p>
              <a:p>
                <a:pPr marL="342900" indent="-342900">
                  <a:spcAft>
                    <a:spcPts val="600"/>
                  </a:spcAft>
                  <a:buFont typeface="+mj-lt"/>
                  <a:buAutoNum type="alphaLcParenR" startAt="2"/>
                </a:pPr>
                <a14:m>
                  <m:oMath xmlns:m="http://schemas.openxmlformats.org/officeDocument/2006/math">
                    <m:r>
                      <m:rPr>
                        <m:sty m:val="p"/>
                      </m:rPr>
                      <a:rPr lang="en-IN" sz="1800" i="0">
                        <a:latin typeface="Cambria Math" panose="02040503050406030204" pitchFamily="18" charset="0"/>
                      </a:rPr>
                      <m:t>l</m:t>
                    </m:r>
                    <m:r>
                      <a:rPr lang="en-IN" sz="1800" i="0">
                        <a:latin typeface="Cambria Math" panose="02040503050406030204" pitchFamily="18" charset="0"/>
                      </a:rPr>
                      <m:t>=</m:t>
                    </m:r>
                    <m:f>
                      <m:fPr>
                        <m:ctrlPr>
                          <a:rPr lang="en-IN" sz="1800" i="1">
                            <a:latin typeface="Cambria Math" panose="02040503050406030204" pitchFamily="18" charset="0"/>
                          </a:rPr>
                        </m:ctrlPr>
                      </m:fPr>
                      <m:num>
                        <m:r>
                          <m:rPr>
                            <m:sty m:val="p"/>
                          </m:rPr>
                          <a:rPr lang="en-IN" sz="1800" i="0">
                            <a:latin typeface="Cambria Math" panose="02040503050406030204" pitchFamily="18" charset="0"/>
                          </a:rPr>
                          <m:t>V</m:t>
                        </m:r>
                      </m:num>
                      <m:den>
                        <m:r>
                          <m:rPr>
                            <m:sty m:val="p"/>
                          </m:rPr>
                          <a:rPr lang="en-US" sz="1800" b="0" i="0" smtClean="0">
                            <a:latin typeface="Cambria Math" panose="02040503050406030204" pitchFamily="18" charset="0"/>
                          </a:rPr>
                          <m:t>K</m:t>
                        </m:r>
                      </m:den>
                    </m:f>
                    <m:r>
                      <a:rPr lang="en-IN" sz="1800" i="0">
                        <a:latin typeface="Cambria Math" panose="02040503050406030204" pitchFamily="18" charset="0"/>
                      </a:rPr>
                      <m:t>=</m:t>
                    </m:r>
                    <m:f>
                      <m:fPr>
                        <m:ctrlPr>
                          <a:rPr lang="en-IN" sz="1800" i="1">
                            <a:latin typeface="Cambria Math" panose="02040503050406030204" pitchFamily="18" charset="0"/>
                          </a:rPr>
                        </m:ctrlPr>
                      </m:fPr>
                      <m:num>
                        <m:r>
                          <a:rPr lang="en-IN" sz="1800" i="0">
                            <a:latin typeface="Cambria Math" panose="02040503050406030204" pitchFamily="18" charset="0"/>
                          </a:rPr>
                          <m:t>1</m:t>
                        </m:r>
                        <m:r>
                          <m:rPr>
                            <m:sty m:val="p"/>
                          </m:rPr>
                          <a:rPr lang="en-IN" sz="1800" i="0">
                            <a:latin typeface="Cambria Math" panose="02040503050406030204" pitchFamily="18" charset="0"/>
                          </a:rPr>
                          <m:t>V</m:t>
                        </m:r>
                      </m:num>
                      <m:den>
                        <m:r>
                          <a:rPr lang="en-IN" sz="1800" i="0">
                            <a:latin typeface="Cambria Math" panose="02040503050406030204" pitchFamily="18" charset="0"/>
                          </a:rPr>
                          <m:t>0.47</m:t>
                        </m:r>
                        <m:r>
                          <m:rPr>
                            <m:sty m:val="p"/>
                          </m:rPr>
                          <a:rPr lang="en-IN" sz="1800" i="0">
                            <a:latin typeface="Cambria Math" panose="02040503050406030204" pitchFamily="18" charset="0"/>
                          </a:rPr>
                          <m:t>V</m:t>
                        </m:r>
                        <m:sSup>
                          <m:sSupPr>
                            <m:ctrlPr>
                              <a:rPr lang="en-IN" sz="1800" i="1">
                                <a:latin typeface="Cambria Math" panose="02040503050406030204" pitchFamily="18" charset="0"/>
                              </a:rPr>
                            </m:ctrlPr>
                          </m:sSupPr>
                          <m:e>
                            <m:r>
                              <m:rPr>
                                <m:sty m:val="p"/>
                              </m:rPr>
                              <a:rPr lang="en-IN" sz="1800" i="0">
                                <a:latin typeface="Cambria Math" panose="02040503050406030204" pitchFamily="18" charset="0"/>
                              </a:rPr>
                              <m:t>m</m:t>
                            </m:r>
                          </m:e>
                          <m:sup>
                            <m:r>
                              <a:rPr lang="en-IN" sz="1800" i="0">
                                <a:latin typeface="Cambria Math" panose="02040503050406030204" pitchFamily="18" charset="0"/>
                              </a:rPr>
                              <m:t>−1</m:t>
                            </m:r>
                          </m:sup>
                        </m:sSup>
                      </m:den>
                    </m:f>
                    <m:r>
                      <a:rPr lang="en-IN" sz="1800" i="0">
                        <a:latin typeface="Cambria Math" panose="02040503050406030204" pitchFamily="18" charset="0"/>
                      </a:rPr>
                      <m:t>=2.13</m:t>
                    </m:r>
                    <m:r>
                      <m:rPr>
                        <m:sty m:val="p"/>
                      </m:rPr>
                      <a:rPr lang="en-IN" sz="1800" i="0">
                        <a:latin typeface="Cambria Math" panose="02040503050406030204" pitchFamily="18" charset="0"/>
                      </a:rPr>
                      <m:t>m</m:t>
                    </m:r>
                    <m:r>
                      <a:rPr lang="en-IN" sz="1800" i="0">
                        <a:latin typeface="Cambria Math" panose="02040503050406030204" pitchFamily="18" charset="0"/>
                      </a:rPr>
                      <m:t>=213</m:t>
                    </m:r>
                    <m:r>
                      <m:rPr>
                        <m:sty m:val="p"/>
                      </m:rPr>
                      <a:rPr lang="en-IN" sz="1800" i="0">
                        <a:latin typeface="Cambria Math" panose="02040503050406030204" pitchFamily="18" charset="0"/>
                      </a:rPr>
                      <m:t>cm</m:t>
                    </m:r>
                  </m:oMath>
                </a14:m>
                <a:endParaRPr lang="en-IN" sz="1800" dirty="0"/>
              </a:p>
            </p:txBody>
          </p:sp>
        </mc:Choice>
        <mc:Fallback>
          <p:sp>
            <p:nvSpPr>
              <p:cNvPr id="3" name="TextBox 2">
                <a:extLst>
                  <a:ext uri="{FF2B5EF4-FFF2-40B4-BE49-F238E27FC236}">
                    <a16:creationId xmlns:a16="http://schemas.microsoft.com/office/drawing/2014/main" id="{70B7FB45-58F7-4605-B8FC-8F35823F0C6C}"/>
                  </a:ext>
                </a:extLst>
              </p:cNvPr>
              <p:cNvSpPr txBox="1">
                <a:spLocks noRot="1" noChangeAspect="1" noMove="1" noResize="1" noEditPoints="1" noAdjustHandles="1" noChangeArrowheads="1" noChangeShapeType="1" noTextEdit="1"/>
              </p:cNvSpPr>
              <p:nvPr/>
            </p:nvSpPr>
            <p:spPr>
              <a:xfrm>
                <a:off x="76201" y="488380"/>
                <a:ext cx="8970818" cy="3754618"/>
              </a:xfrm>
              <a:prstGeom prst="rect">
                <a:avLst/>
              </a:prstGeom>
              <a:blipFill>
                <a:blip r:embed="rId3"/>
                <a:stretch>
                  <a:fillRect l="-544" t="-487"/>
                </a:stretch>
              </a:blipFill>
            </p:spPr>
            <p:txBody>
              <a:bodyPr/>
              <a:lstStyle/>
              <a:p>
                <a:r>
                  <a:rPr lang="en-IN">
                    <a:noFill/>
                  </a:rPr>
                  <a:t> </a:t>
                </a:r>
              </a:p>
            </p:txBody>
          </p:sp>
        </mc:Fallback>
      </mc:AlternateContent>
    </p:spTree>
    <p:extLst>
      <p:ext uri="{BB962C8B-B14F-4D97-AF65-F5344CB8AC3E}">
        <p14:creationId xmlns:p14="http://schemas.microsoft.com/office/powerpoint/2010/main" val="3748305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91" name="Group 159">
            <a:extLst>
              <a:ext uri="{FF2B5EF4-FFF2-40B4-BE49-F238E27FC236}">
                <a16:creationId xmlns:a16="http://schemas.microsoft.com/office/drawing/2014/main" id="{24D1EFAD-6110-4F49-9463-EED83EDE493B}"/>
              </a:ext>
            </a:extLst>
          </p:cNvPr>
          <p:cNvGrpSpPr>
            <a:grpSpLocks/>
          </p:cNvGrpSpPr>
          <p:nvPr/>
        </p:nvGrpSpPr>
        <p:grpSpPr bwMode="auto">
          <a:xfrm>
            <a:off x="5900738" y="182166"/>
            <a:ext cx="514350" cy="585787"/>
            <a:chOff x="3996" y="153"/>
            <a:chExt cx="432" cy="492"/>
          </a:xfrm>
        </p:grpSpPr>
        <p:sp>
          <p:nvSpPr>
            <p:cNvPr id="18530" name="Text Box 98">
              <a:extLst>
                <a:ext uri="{FF2B5EF4-FFF2-40B4-BE49-F238E27FC236}">
                  <a16:creationId xmlns:a16="http://schemas.microsoft.com/office/drawing/2014/main" id="{1E7F68B1-6445-4F21-AD57-D232B7AEE415}"/>
                </a:ext>
              </a:extLst>
            </p:cNvPr>
            <p:cNvSpPr txBox="1">
              <a:spLocks noChangeArrowheads="1"/>
            </p:cNvSpPr>
            <p:nvPr/>
          </p:nvSpPr>
          <p:spPr bwMode="auto">
            <a:xfrm>
              <a:off x="4044" y="393"/>
              <a:ext cx="1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FF0000"/>
                  </a:solidFill>
                  <a:latin typeface="Arial" panose="020B0604020202020204" pitchFamily="34" charset="0"/>
                  <a:ea typeface="+mn-ea"/>
                  <a:cs typeface="+mn-cs"/>
                </a:rPr>
                <a:t>+</a:t>
              </a:r>
            </a:p>
          </p:txBody>
        </p:sp>
        <p:sp>
          <p:nvSpPr>
            <p:cNvPr id="18531" name="Line 99">
              <a:extLst>
                <a:ext uri="{FF2B5EF4-FFF2-40B4-BE49-F238E27FC236}">
                  <a16:creationId xmlns:a16="http://schemas.microsoft.com/office/drawing/2014/main" id="{62A77467-BB70-4B36-989D-941B29990BC7}"/>
                </a:ext>
              </a:extLst>
            </p:cNvPr>
            <p:cNvSpPr>
              <a:spLocks noChangeShapeType="1"/>
            </p:cNvSpPr>
            <p:nvPr/>
          </p:nvSpPr>
          <p:spPr bwMode="auto">
            <a:xfrm>
              <a:off x="4332" y="537"/>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8545" name="Group 113">
              <a:extLst>
                <a:ext uri="{FF2B5EF4-FFF2-40B4-BE49-F238E27FC236}">
                  <a16:creationId xmlns:a16="http://schemas.microsoft.com/office/drawing/2014/main" id="{EA5413AC-28A1-4B7B-B7A0-01045A592CE8}"/>
                </a:ext>
              </a:extLst>
            </p:cNvPr>
            <p:cNvGrpSpPr>
              <a:grpSpLocks/>
            </p:cNvGrpSpPr>
            <p:nvPr/>
          </p:nvGrpSpPr>
          <p:grpSpPr bwMode="auto">
            <a:xfrm>
              <a:off x="4236" y="297"/>
              <a:ext cx="48" cy="240"/>
              <a:chOff x="1392" y="816"/>
              <a:chExt cx="48" cy="240"/>
            </a:xfrm>
          </p:grpSpPr>
          <p:sp>
            <p:nvSpPr>
              <p:cNvPr id="18546" name="Line 114">
                <a:extLst>
                  <a:ext uri="{FF2B5EF4-FFF2-40B4-BE49-F238E27FC236}">
                    <a16:creationId xmlns:a16="http://schemas.microsoft.com/office/drawing/2014/main" id="{A26D0CDF-34D6-40E8-8B72-4EAD0EE38929}"/>
                  </a:ext>
                </a:extLst>
              </p:cNvPr>
              <p:cNvSpPr>
                <a:spLocks noChangeShapeType="1"/>
              </p:cNvSpPr>
              <p:nvPr/>
            </p:nvSpPr>
            <p:spPr bwMode="auto">
              <a:xfrm>
                <a:off x="1392" y="816"/>
                <a:ext cx="0" cy="24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47" name="Line 115">
                <a:extLst>
                  <a:ext uri="{FF2B5EF4-FFF2-40B4-BE49-F238E27FC236}">
                    <a16:creationId xmlns:a16="http://schemas.microsoft.com/office/drawing/2014/main" id="{BDF51719-BE24-4208-8AB2-4E00681885B8}"/>
                  </a:ext>
                </a:extLst>
              </p:cNvPr>
              <p:cNvSpPr>
                <a:spLocks noChangeShapeType="1"/>
              </p:cNvSpPr>
              <p:nvPr/>
            </p:nvSpPr>
            <p:spPr bwMode="auto">
              <a:xfrm>
                <a:off x="1440" y="864"/>
                <a:ext cx="0" cy="14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8567" name="Rectangle 135">
              <a:extLst>
                <a:ext uri="{FF2B5EF4-FFF2-40B4-BE49-F238E27FC236}">
                  <a16:creationId xmlns:a16="http://schemas.microsoft.com/office/drawing/2014/main" id="{02CAD336-056E-41B7-8007-1BD5CB870260}"/>
                </a:ext>
              </a:extLst>
            </p:cNvPr>
            <p:cNvSpPr>
              <a:spLocks noChangeArrowheads="1"/>
            </p:cNvSpPr>
            <p:nvPr/>
          </p:nvSpPr>
          <p:spPr bwMode="auto">
            <a:xfrm>
              <a:off x="3996" y="153"/>
              <a:ext cx="30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E</a:t>
              </a:r>
              <a:r>
                <a:rPr lang="en-US" altLang="en-US" sz="1350" b="1" kern="1200" baseline="-25000">
                  <a:solidFill>
                    <a:srgbClr val="0000FF"/>
                  </a:solidFill>
                  <a:latin typeface="Arial" panose="020B0604020202020204" pitchFamily="34" charset="0"/>
                  <a:ea typeface="+mn-ea"/>
                  <a:cs typeface="+mn-cs"/>
                </a:rPr>
                <a:t>1</a:t>
              </a:r>
            </a:p>
          </p:txBody>
        </p:sp>
      </p:grpSp>
      <p:grpSp>
        <p:nvGrpSpPr>
          <p:cNvPr id="18597" name="Group 165">
            <a:extLst>
              <a:ext uri="{FF2B5EF4-FFF2-40B4-BE49-F238E27FC236}">
                <a16:creationId xmlns:a16="http://schemas.microsoft.com/office/drawing/2014/main" id="{26920FF3-D352-482C-8341-944E5BA76B84}"/>
              </a:ext>
            </a:extLst>
          </p:cNvPr>
          <p:cNvGrpSpPr>
            <a:grpSpLocks/>
          </p:cNvGrpSpPr>
          <p:nvPr/>
        </p:nvGrpSpPr>
        <p:grpSpPr bwMode="auto">
          <a:xfrm>
            <a:off x="5913835" y="707231"/>
            <a:ext cx="501253" cy="507206"/>
            <a:chOff x="4007" y="594"/>
            <a:chExt cx="421" cy="426"/>
          </a:xfrm>
        </p:grpSpPr>
        <p:grpSp>
          <p:nvGrpSpPr>
            <p:cNvPr id="18542" name="Group 110">
              <a:extLst>
                <a:ext uri="{FF2B5EF4-FFF2-40B4-BE49-F238E27FC236}">
                  <a16:creationId xmlns:a16="http://schemas.microsoft.com/office/drawing/2014/main" id="{ED354584-BB00-4373-8B22-11F95A2BD03A}"/>
                </a:ext>
              </a:extLst>
            </p:cNvPr>
            <p:cNvGrpSpPr>
              <a:grpSpLocks/>
            </p:cNvGrpSpPr>
            <p:nvPr/>
          </p:nvGrpSpPr>
          <p:grpSpPr bwMode="auto">
            <a:xfrm>
              <a:off x="4236" y="633"/>
              <a:ext cx="48" cy="240"/>
              <a:chOff x="1392" y="816"/>
              <a:chExt cx="48" cy="240"/>
            </a:xfrm>
          </p:grpSpPr>
          <p:sp>
            <p:nvSpPr>
              <p:cNvPr id="18543" name="Line 111">
                <a:extLst>
                  <a:ext uri="{FF2B5EF4-FFF2-40B4-BE49-F238E27FC236}">
                    <a16:creationId xmlns:a16="http://schemas.microsoft.com/office/drawing/2014/main" id="{CA28C26C-0640-4AC2-84FD-C4022F483EC5}"/>
                  </a:ext>
                </a:extLst>
              </p:cNvPr>
              <p:cNvSpPr>
                <a:spLocks noChangeShapeType="1"/>
              </p:cNvSpPr>
              <p:nvPr/>
            </p:nvSpPr>
            <p:spPr bwMode="auto">
              <a:xfrm>
                <a:off x="1392" y="816"/>
                <a:ext cx="0" cy="24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44" name="Line 112">
                <a:extLst>
                  <a:ext uri="{FF2B5EF4-FFF2-40B4-BE49-F238E27FC236}">
                    <a16:creationId xmlns:a16="http://schemas.microsoft.com/office/drawing/2014/main" id="{8F58BC33-B319-4EAB-B568-93AAF9417AE0}"/>
                  </a:ext>
                </a:extLst>
              </p:cNvPr>
              <p:cNvSpPr>
                <a:spLocks noChangeShapeType="1"/>
              </p:cNvSpPr>
              <p:nvPr/>
            </p:nvSpPr>
            <p:spPr bwMode="auto">
              <a:xfrm>
                <a:off x="1440" y="864"/>
                <a:ext cx="0" cy="14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8566" name="Rectangle 134">
              <a:extLst>
                <a:ext uri="{FF2B5EF4-FFF2-40B4-BE49-F238E27FC236}">
                  <a16:creationId xmlns:a16="http://schemas.microsoft.com/office/drawing/2014/main" id="{0C8BCC08-5866-4952-8BF8-053B36A89B6F}"/>
                </a:ext>
              </a:extLst>
            </p:cNvPr>
            <p:cNvSpPr>
              <a:spLocks noChangeArrowheads="1"/>
            </p:cNvSpPr>
            <p:nvPr/>
          </p:nvSpPr>
          <p:spPr bwMode="auto">
            <a:xfrm>
              <a:off x="4007" y="768"/>
              <a:ext cx="30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E</a:t>
              </a:r>
              <a:r>
                <a:rPr lang="en-US" altLang="en-US" sz="1350" b="1" kern="1200" baseline="-25000">
                  <a:solidFill>
                    <a:srgbClr val="0000FF"/>
                  </a:solidFill>
                  <a:latin typeface="Arial" panose="020B0604020202020204" pitchFamily="34" charset="0"/>
                  <a:ea typeface="+mn-ea"/>
                  <a:cs typeface="+mn-cs"/>
                </a:rPr>
                <a:t>2</a:t>
              </a:r>
            </a:p>
          </p:txBody>
        </p:sp>
        <p:sp>
          <p:nvSpPr>
            <p:cNvPr id="18570" name="Text Box 138">
              <a:extLst>
                <a:ext uri="{FF2B5EF4-FFF2-40B4-BE49-F238E27FC236}">
                  <a16:creationId xmlns:a16="http://schemas.microsoft.com/office/drawing/2014/main" id="{44DE42E0-69E5-433F-9CBB-BAF7772A541F}"/>
                </a:ext>
              </a:extLst>
            </p:cNvPr>
            <p:cNvSpPr txBox="1">
              <a:spLocks noChangeArrowheads="1"/>
            </p:cNvSpPr>
            <p:nvPr/>
          </p:nvSpPr>
          <p:spPr bwMode="auto">
            <a:xfrm>
              <a:off x="4044" y="594"/>
              <a:ext cx="1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FF0000"/>
                  </a:solidFill>
                  <a:latin typeface="Arial" panose="020B0604020202020204" pitchFamily="34" charset="0"/>
                  <a:ea typeface="+mn-ea"/>
                  <a:cs typeface="+mn-cs"/>
                </a:rPr>
                <a:t>+</a:t>
              </a:r>
            </a:p>
          </p:txBody>
        </p:sp>
        <p:sp>
          <p:nvSpPr>
            <p:cNvPr id="18571" name="Line 139">
              <a:extLst>
                <a:ext uri="{FF2B5EF4-FFF2-40B4-BE49-F238E27FC236}">
                  <a16:creationId xmlns:a16="http://schemas.microsoft.com/office/drawing/2014/main" id="{C4AE5600-848B-4E70-AC02-EF884441C9BF}"/>
                </a:ext>
              </a:extLst>
            </p:cNvPr>
            <p:cNvSpPr>
              <a:spLocks noChangeShapeType="1"/>
            </p:cNvSpPr>
            <p:nvPr/>
          </p:nvSpPr>
          <p:spPr bwMode="auto">
            <a:xfrm>
              <a:off x="4332" y="681"/>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593" name="Group 161">
            <a:extLst>
              <a:ext uri="{FF2B5EF4-FFF2-40B4-BE49-F238E27FC236}">
                <a16:creationId xmlns:a16="http://schemas.microsoft.com/office/drawing/2014/main" id="{749F2AF0-0B94-479D-8A74-81BAFA3BA0EC}"/>
              </a:ext>
            </a:extLst>
          </p:cNvPr>
          <p:cNvGrpSpPr>
            <a:grpSpLocks/>
          </p:cNvGrpSpPr>
          <p:nvPr/>
        </p:nvGrpSpPr>
        <p:grpSpPr bwMode="auto">
          <a:xfrm>
            <a:off x="5500688" y="386954"/>
            <a:ext cx="2147888" cy="1420415"/>
            <a:chOff x="3660" y="325"/>
            <a:chExt cx="1804" cy="1193"/>
          </a:xfrm>
        </p:grpSpPr>
        <p:sp>
          <p:nvSpPr>
            <p:cNvPr id="18551" name="Oval 119">
              <a:extLst>
                <a:ext uri="{FF2B5EF4-FFF2-40B4-BE49-F238E27FC236}">
                  <a16:creationId xmlns:a16="http://schemas.microsoft.com/office/drawing/2014/main" id="{6C6C916F-7B09-420B-A83C-A3944FABCAB8}"/>
                </a:ext>
              </a:extLst>
            </p:cNvPr>
            <p:cNvSpPr>
              <a:spLocks noChangeArrowheads="1"/>
            </p:cNvSpPr>
            <p:nvPr/>
          </p:nvSpPr>
          <p:spPr bwMode="auto">
            <a:xfrm>
              <a:off x="4620" y="585"/>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52" name="Oval 120">
              <a:extLst>
                <a:ext uri="{FF2B5EF4-FFF2-40B4-BE49-F238E27FC236}">
                  <a16:creationId xmlns:a16="http://schemas.microsoft.com/office/drawing/2014/main" id="{3A103171-FC6A-4F7F-80C8-FE7BDE712E9A}"/>
                </a:ext>
              </a:extLst>
            </p:cNvPr>
            <p:cNvSpPr>
              <a:spLocks noChangeArrowheads="1"/>
            </p:cNvSpPr>
            <p:nvPr/>
          </p:nvSpPr>
          <p:spPr bwMode="auto">
            <a:xfrm>
              <a:off x="4428" y="441"/>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64" name="Text Box 132">
              <a:extLst>
                <a:ext uri="{FF2B5EF4-FFF2-40B4-BE49-F238E27FC236}">
                  <a16:creationId xmlns:a16="http://schemas.microsoft.com/office/drawing/2014/main" id="{E95AC07C-EBAD-40B6-914E-402F83EBCBB2}"/>
                </a:ext>
              </a:extLst>
            </p:cNvPr>
            <p:cNvSpPr txBox="1">
              <a:spLocks noChangeArrowheads="1"/>
            </p:cNvSpPr>
            <p:nvPr/>
          </p:nvSpPr>
          <p:spPr bwMode="auto">
            <a:xfrm>
              <a:off x="4668" y="325"/>
              <a:ext cx="336"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200" b="1" kern="1200">
                  <a:solidFill>
                    <a:srgbClr val="FF0000"/>
                  </a:solidFill>
                  <a:latin typeface="Arial" panose="020B0604020202020204" pitchFamily="34" charset="0"/>
                  <a:ea typeface="+mn-ea"/>
                  <a:cs typeface="+mn-cs"/>
                </a:rPr>
                <a:t>R.B</a:t>
              </a:r>
            </a:p>
          </p:txBody>
        </p:sp>
        <p:grpSp>
          <p:nvGrpSpPr>
            <p:cNvPr id="18592" name="Group 160">
              <a:extLst>
                <a:ext uri="{FF2B5EF4-FFF2-40B4-BE49-F238E27FC236}">
                  <a16:creationId xmlns:a16="http://schemas.microsoft.com/office/drawing/2014/main" id="{8D3D99B3-7EAE-4886-998C-670439E4FD26}"/>
                </a:ext>
              </a:extLst>
            </p:cNvPr>
            <p:cNvGrpSpPr>
              <a:grpSpLocks/>
            </p:cNvGrpSpPr>
            <p:nvPr/>
          </p:nvGrpSpPr>
          <p:grpSpPr bwMode="auto">
            <a:xfrm>
              <a:off x="3660" y="402"/>
              <a:ext cx="1804" cy="1116"/>
              <a:chOff x="3660" y="402"/>
              <a:chExt cx="1804" cy="1116"/>
            </a:xfrm>
          </p:grpSpPr>
          <p:sp>
            <p:nvSpPr>
              <p:cNvPr id="18538" name="Line 106">
                <a:extLst>
                  <a:ext uri="{FF2B5EF4-FFF2-40B4-BE49-F238E27FC236}">
                    <a16:creationId xmlns:a16="http://schemas.microsoft.com/office/drawing/2014/main" id="{44F325C1-C2DE-4898-AF53-E2B88FA96C43}"/>
                  </a:ext>
                </a:extLst>
              </p:cNvPr>
              <p:cNvSpPr>
                <a:spLocks noChangeShapeType="1"/>
              </p:cNvSpPr>
              <p:nvPr/>
            </p:nvSpPr>
            <p:spPr bwMode="auto">
              <a:xfrm flipV="1">
                <a:off x="3660" y="441"/>
                <a:ext cx="288" cy="576"/>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40" name="Line 108">
                <a:extLst>
                  <a:ext uri="{FF2B5EF4-FFF2-40B4-BE49-F238E27FC236}">
                    <a16:creationId xmlns:a16="http://schemas.microsoft.com/office/drawing/2014/main" id="{1949C725-20B6-40CD-B0D5-8D60EB11322D}"/>
                  </a:ext>
                </a:extLst>
              </p:cNvPr>
              <p:cNvSpPr>
                <a:spLocks noChangeShapeType="1"/>
              </p:cNvSpPr>
              <p:nvPr/>
            </p:nvSpPr>
            <p:spPr bwMode="auto">
              <a:xfrm>
                <a:off x="3948" y="441"/>
                <a:ext cx="288"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49" name="Line 117">
                <a:extLst>
                  <a:ext uri="{FF2B5EF4-FFF2-40B4-BE49-F238E27FC236}">
                    <a16:creationId xmlns:a16="http://schemas.microsoft.com/office/drawing/2014/main" id="{3C593BA4-D06D-4DA1-BA35-034BDE063734}"/>
                  </a:ext>
                </a:extLst>
              </p:cNvPr>
              <p:cNvSpPr>
                <a:spLocks noChangeShapeType="1"/>
              </p:cNvSpPr>
              <p:nvPr/>
            </p:nvSpPr>
            <p:spPr bwMode="auto">
              <a:xfrm>
                <a:off x="4284" y="441"/>
                <a:ext cx="192"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8553" name="Group 121">
                <a:extLst>
                  <a:ext uri="{FF2B5EF4-FFF2-40B4-BE49-F238E27FC236}">
                    <a16:creationId xmlns:a16="http://schemas.microsoft.com/office/drawing/2014/main" id="{237E418D-BB63-4472-A32C-8EA08E589466}"/>
                  </a:ext>
                </a:extLst>
              </p:cNvPr>
              <p:cNvGrpSpPr>
                <a:grpSpLocks/>
              </p:cNvGrpSpPr>
              <p:nvPr/>
            </p:nvGrpSpPr>
            <p:grpSpPr bwMode="auto">
              <a:xfrm>
                <a:off x="5052" y="489"/>
                <a:ext cx="192" cy="192"/>
                <a:chOff x="4128" y="1008"/>
                <a:chExt cx="192" cy="192"/>
              </a:xfrm>
            </p:grpSpPr>
            <p:sp>
              <p:nvSpPr>
                <p:cNvPr id="18554" name="Oval 122">
                  <a:extLst>
                    <a:ext uri="{FF2B5EF4-FFF2-40B4-BE49-F238E27FC236}">
                      <a16:creationId xmlns:a16="http://schemas.microsoft.com/office/drawing/2014/main" id="{36EBDAB8-8EC9-408B-AFB5-8A7A14E02B46}"/>
                    </a:ext>
                  </a:extLst>
                </p:cNvPr>
                <p:cNvSpPr>
                  <a:spLocks noChangeArrowheads="1"/>
                </p:cNvSpPr>
                <p:nvPr/>
              </p:nvSpPr>
              <p:spPr bwMode="auto">
                <a:xfrm>
                  <a:off x="4128" y="1008"/>
                  <a:ext cx="192" cy="192"/>
                </a:xfrm>
                <a:prstGeom prst="ellipse">
                  <a:avLst/>
                </a:prstGeom>
                <a:solidFill>
                  <a:schemeClr val="bg1"/>
                </a:solidFill>
                <a:ln w="28575">
                  <a:solidFill>
                    <a:srgbClr val="99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55" name="Line 123">
                  <a:extLst>
                    <a:ext uri="{FF2B5EF4-FFF2-40B4-BE49-F238E27FC236}">
                      <a16:creationId xmlns:a16="http://schemas.microsoft.com/office/drawing/2014/main" id="{C4E5CBD4-5BF4-4082-B88D-B9B24034A229}"/>
                    </a:ext>
                  </a:extLst>
                </p:cNvPr>
                <p:cNvSpPr>
                  <a:spLocks noChangeShapeType="1"/>
                </p:cNvSpPr>
                <p:nvPr/>
              </p:nvSpPr>
              <p:spPr bwMode="auto">
                <a:xfrm flipV="1">
                  <a:off x="4176" y="1056"/>
                  <a:ext cx="96" cy="96"/>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8560" name="Rectangle 128">
                <a:extLst>
                  <a:ext uri="{FF2B5EF4-FFF2-40B4-BE49-F238E27FC236}">
                    <a16:creationId xmlns:a16="http://schemas.microsoft.com/office/drawing/2014/main" id="{EEC3D8D5-FB2F-42F7-B49F-F1DA9C8A1B7F}"/>
                  </a:ext>
                </a:extLst>
              </p:cNvPr>
              <p:cNvSpPr>
                <a:spLocks noChangeArrowheads="1"/>
              </p:cNvSpPr>
              <p:nvPr/>
            </p:nvSpPr>
            <p:spPr bwMode="auto">
              <a:xfrm>
                <a:off x="4728" y="537"/>
                <a:ext cx="216" cy="96"/>
              </a:xfrm>
              <a:prstGeom prst="rect">
                <a:avLst/>
              </a:prstGeom>
              <a:solidFill>
                <a:srgbClr val="FF9966"/>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61" name="Line 129">
                <a:extLst>
                  <a:ext uri="{FF2B5EF4-FFF2-40B4-BE49-F238E27FC236}">
                    <a16:creationId xmlns:a16="http://schemas.microsoft.com/office/drawing/2014/main" id="{D14CA890-013D-4AE1-9918-0BDCA3531DC5}"/>
                  </a:ext>
                </a:extLst>
              </p:cNvPr>
              <p:cNvSpPr>
                <a:spLocks noChangeShapeType="1"/>
              </p:cNvSpPr>
              <p:nvPr/>
            </p:nvSpPr>
            <p:spPr bwMode="auto">
              <a:xfrm>
                <a:off x="4620" y="585"/>
                <a:ext cx="108"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62" name="Line 130">
                <a:extLst>
                  <a:ext uri="{FF2B5EF4-FFF2-40B4-BE49-F238E27FC236}">
                    <a16:creationId xmlns:a16="http://schemas.microsoft.com/office/drawing/2014/main" id="{23A507D0-DB24-46D1-B81E-69EDC9838AA5}"/>
                  </a:ext>
                </a:extLst>
              </p:cNvPr>
              <p:cNvSpPr>
                <a:spLocks noChangeShapeType="1"/>
              </p:cNvSpPr>
              <p:nvPr/>
            </p:nvSpPr>
            <p:spPr bwMode="auto">
              <a:xfrm>
                <a:off x="4944" y="585"/>
                <a:ext cx="108"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65" name="Rectangle 133">
                <a:extLst>
                  <a:ext uri="{FF2B5EF4-FFF2-40B4-BE49-F238E27FC236}">
                    <a16:creationId xmlns:a16="http://schemas.microsoft.com/office/drawing/2014/main" id="{0367C6A9-E790-4501-88A8-77866EB8884B}"/>
                  </a:ext>
                </a:extLst>
              </p:cNvPr>
              <p:cNvSpPr>
                <a:spLocks noChangeArrowheads="1"/>
              </p:cNvSpPr>
              <p:nvPr/>
            </p:nvSpPr>
            <p:spPr bwMode="auto">
              <a:xfrm>
                <a:off x="5196" y="402"/>
                <a:ext cx="26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50000"/>
                  </a:spcBef>
                  <a:spcAft>
                    <a:spcPct val="0"/>
                  </a:spcAft>
                  <a:buClrTx/>
                </a:pPr>
                <a:r>
                  <a:rPr lang="en-US" altLang="en-US" sz="1350" b="1" kern="1200">
                    <a:solidFill>
                      <a:srgbClr val="9900FF"/>
                    </a:solidFill>
                    <a:latin typeface="Arial" panose="020B0604020202020204" pitchFamily="34" charset="0"/>
                    <a:ea typeface="+mn-ea"/>
                    <a:cs typeface="+mn-cs"/>
                  </a:rPr>
                  <a:t>G</a:t>
                </a:r>
              </a:p>
            </p:txBody>
          </p:sp>
          <p:sp>
            <p:nvSpPr>
              <p:cNvPr id="18568" name="Line 136">
                <a:extLst>
                  <a:ext uri="{FF2B5EF4-FFF2-40B4-BE49-F238E27FC236}">
                    <a16:creationId xmlns:a16="http://schemas.microsoft.com/office/drawing/2014/main" id="{1988A57E-A6A1-46D5-9CEE-BAEFDC43AD0A}"/>
                  </a:ext>
                </a:extLst>
              </p:cNvPr>
              <p:cNvSpPr>
                <a:spLocks noChangeShapeType="1"/>
              </p:cNvSpPr>
              <p:nvPr/>
            </p:nvSpPr>
            <p:spPr bwMode="auto">
              <a:xfrm>
                <a:off x="4476" y="441"/>
                <a:ext cx="144" cy="144"/>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cxnSp>
            <p:nvCxnSpPr>
              <p:cNvPr id="18572" name="AutoShape 140">
                <a:extLst>
                  <a:ext uri="{FF2B5EF4-FFF2-40B4-BE49-F238E27FC236}">
                    <a16:creationId xmlns:a16="http://schemas.microsoft.com/office/drawing/2014/main" id="{87C705BE-153F-4155-A0F7-A60AA3E897A0}"/>
                  </a:ext>
                </a:extLst>
              </p:cNvPr>
              <p:cNvCxnSpPr>
                <a:cxnSpLocks noChangeShapeType="1"/>
              </p:cNvCxnSpPr>
              <p:nvPr/>
            </p:nvCxnSpPr>
            <p:spPr bwMode="auto">
              <a:xfrm rot="5400000">
                <a:off x="4620" y="681"/>
                <a:ext cx="643" cy="548"/>
              </a:xfrm>
              <a:prstGeom prst="curvedConnector3">
                <a:avLst>
                  <a:gd name="adj1" fmla="val 51477"/>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75" name="Rectangle 143">
                <a:extLst>
                  <a:ext uri="{FF2B5EF4-FFF2-40B4-BE49-F238E27FC236}">
                    <a16:creationId xmlns:a16="http://schemas.microsoft.com/office/drawing/2014/main" id="{8A525F3A-452B-4617-A4F5-1FB733337997}"/>
                  </a:ext>
                </a:extLst>
              </p:cNvPr>
              <p:cNvSpPr>
                <a:spLocks noChangeArrowheads="1"/>
              </p:cNvSpPr>
              <p:nvPr/>
            </p:nvSpPr>
            <p:spPr bwMode="auto">
              <a:xfrm>
                <a:off x="4563" y="1266"/>
                <a:ext cx="29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J</a:t>
                </a:r>
                <a:r>
                  <a:rPr lang="en-US" altLang="en-US" sz="1350" b="1" kern="1200" baseline="-25000">
                    <a:solidFill>
                      <a:srgbClr val="0000FF"/>
                    </a:solidFill>
                    <a:latin typeface="Arial" panose="020B0604020202020204" pitchFamily="34" charset="0"/>
                    <a:ea typeface="+mn-ea"/>
                    <a:cs typeface="+mn-cs"/>
                  </a:rPr>
                  <a:t>1</a:t>
                </a:r>
              </a:p>
            </p:txBody>
          </p:sp>
        </p:grpSp>
      </p:grpSp>
      <p:sp>
        <p:nvSpPr>
          <p:cNvPr id="18576" name="Text Box 144">
            <a:extLst>
              <a:ext uri="{FF2B5EF4-FFF2-40B4-BE49-F238E27FC236}">
                <a16:creationId xmlns:a16="http://schemas.microsoft.com/office/drawing/2014/main" id="{9D084039-C874-4C55-8540-A1D0C93B23AB}"/>
              </a:ext>
            </a:extLst>
          </p:cNvPr>
          <p:cNvSpPr txBox="1">
            <a:spLocks noChangeArrowheads="1"/>
          </p:cNvSpPr>
          <p:nvPr/>
        </p:nvSpPr>
        <p:spPr bwMode="auto">
          <a:xfrm>
            <a:off x="6015038" y="1496616"/>
            <a:ext cx="43338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350" b="1" kern="1200">
                <a:solidFill>
                  <a:srgbClr val="FF0000"/>
                </a:solidFill>
                <a:latin typeface="ItalicT" pitchFamily="2" charset="0"/>
                <a:ea typeface="+mn-ea"/>
                <a:cs typeface="+mn-cs"/>
              </a:rPr>
              <a:t>l</a:t>
            </a:r>
            <a:r>
              <a:rPr lang="en-US" altLang="en-US" sz="1350" b="1" kern="1200" baseline="-25000">
                <a:solidFill>
                  <a:srgbClr val="FF0000"/>
                </a:solidFill>
                <a:latin typeface="Arial" panose="020B0604020202020204" pitchFamily="34" charset="0"/>
                <a:ea typeface="+mn-ea"/>
                <a:cs typeface="+mn-cs"/>
              </a:rPr>
              <a:t>1</a:t>
            </a:r>
          </a:p>
        </p:txBody>
      </p:sp>
      <p:grpSp>
        <p:nvGrpSpPr>
          <p:cNvPr id="18598" name="Group 166">
            <a:extLst>
              <a:ext uri="{FF2B5EF4-FFF2-40B4-BE49-F238E27FC236}">
                <a16:creationId xmlns:a16="http://schemas.microsoft.com/office/drawing/2014/main" id="{12F515FF-57C6-4D66-9BCF-683C5FB7E95F}"/>
              </a:ext>
            </a:extLst>
          </p:cNvPr>
          <p:cNvGrpSpPr>
            <a:grpSpLocks/>
          </p:cNvGrpSpPr>
          <p:nvPr/>
        </p:nvGrpSpPr>
        <p:grpSpPr bwMode="auto">
          <a:xfrm>
            <a:off x="5486400" y="685800"/>
            <a:ext cx="2000250" cy="825103"/>
            <a:chOff x="3648" y="576"/>
            <a:chExt cx="1680" cy="693"/>
          </a:xfrm>
        </p:grpSpPr>
        <p:sp>
          <p:nvSpPr>
            <p:cNvPr id="18574" name="Rectangle 142">
              <a:extLst>
                <a:ext uri="{FF2B5EF4-FFF2-40B4-BE49-F238E27FC236}">
                  <a16:creationId xmlns:a16="http://schemas.microsoft.com/office/drawing/2014/main" id="{9CB899DF-F83A-4036-90A5-135A9628978C}"/>
                </a:ext>
              </a:extLst>
            </p:cNvPr>
            <p:cNvSpPr>
              <a:spLocks noChangeArrowheads="1"/>
            </p:cNvSpPr>
            <p:nvPr/>
          </p:nvSpPr>
          <p:spPr bwMode="auto">
            <a:xfrm>
              <a:off x="5004" y="1017"/>
              <a:ext cx="29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J</a:t>
              </a:r>
              <a:r>
                <a:rPr lang="en-US" altLang="en-US" sz="1350" b="1" kern="1200" baseline="-25000">
                  <a:solidFill>
                    <a:srgbClr val="0000FF"/>
                  </a:solidFill>
                  <a:latin typeface="Arial" panose="020B0604020202020204" pitchFamily="34" charset="0"/>
                  <a:ea typeface="+mn-ea"/>
                  <a:cs typeface="+mn-cs"/>
                </a:rPr>
                <a:t>2</a:t>
              </a:r>
            </a:p>
          </p:txBody>
        </p:sp>
        <p:grpSp>
          <p:nvGrpSpPr>
            <p:cNvPr id="18596" name="Group 164">
              <a:extLst>
                <a:ext uri="{FF2B5EF4-FFF2-40B4-BE49-F238E27FC236}">
                  <a16:creationId xmlns:a16="http://schemas.microsoft.com/office/drawing/2014/main" id="{4E714229-A7E2-4B20-8418-D58B3200A118}"/>
                </a:ext>
              </a:extLst>
            </p:cNvPr>
            <p:cNvGrpSpPr>
              <a:grpSpLocks/>
            </p:cNvGrpSpPr>
            <p:nvPr/>
          </p:nvGrpSpPr>
          <p:grpSpPr bwMode="auto">
            <a:xfrm>
              <a:off x="3648" y="576"/>
              <a:ext cx="1680" cy="693"/>
              <a:chOff x="3660" y="585"/>
              <a:chExt cx="1680" cy="693"/>
            </a:xfrm>
          </p:grpSpPr>
          <p:sp>
            <p:nvSpPr>
              <p:cNvPr id="18541" name="Line 109">
                <a:extLst>
                  <a:ext uri="{FF2B5EF4-FFF2-40B4-BE49-F238E27FC236}">
                    <a16:creationId xmlns:a16="http://schemas.microsoft.com/office/drawing/2014/main" id="{5E66790A-4F6F-42A8-8DC5-08BF673F7D4A}"/>
                  </a:ext>
                </a:extLst>
              </p:cNvPr>
              <p:cNvSpPr>
                <a:spLocks noChangeShapeType="1"/>
              </p:cNvSpPr>
              <p:nvPr/>
            </p:nvSpPr>
            <p:spPr bwMode="auto">
              <a:xfrm>
                <a:off x="4044" y="777"/>
                <a:ext cx="192"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8595" name="Group 163">
                <a:extLst>
                  <a:ext uri="{FF2B5EF4-FFF2-40B4-BE49-F238E27FC236}">
                    <a16:creationId xmlns:a16="http://schemas.microsoft.com/office/drawing/2014/main" id="{78AAF57A-7B2B-4BFF-984F-4F8789C33AC3}"/>
                  </a:ext>
                </a:extLst>
              </p:cNvPr>
              <p:cNvGrpSpPr>
                <a:grpSpLocks/>
              </p:cNvGrpSpPr>
              <p:nvPr/>
            </p:nvGrpSpPr>
            <p:grpSpPr bwMode="auto">
              <a:xfrm>
                <a:off x="3660" y="585"/>
                <a:ext cx="1680" cy="693"/>
                <a:chOff x="3660" y="585"/>
                <a:chExt cx="1680" cy="693"/>
              </a:xfrm>
            </p:grpSpPr>
            <p:grpSp>
              <p:nvGrpSpPr>
                <p:cNvPr id="18556" name="Group 124">
                  <a:extLst>
                    <a:ext uri="{FF2B5EF4-FFF2-40B4-BE49-F238E27FC236}">
                      <a16:creationId xmlns:a16="http://schemas.microsoft.com/office/drawing/2014/main" id="{682B55D3-4A62-4EAA-A4CC-C0C630C3343A}"/>
                    </a:ext>
                  </a:extLst>
                </p:cNvPr>
                <p:cNvGrpSpPr>
                  <a:grpSpLocks/>
                </p:cNvGrpSpPr>
                <p:nvPr/>
              </p:nvGrpSpPr>
              <p:grpSpPr bwMode="auto">
                <a:xfrm rot="2937752">
                  <a:off x="5056" y="677"/>
                  <a:ext cx="231" cy="336"/>
                  <a:chOff x="1017" y="528"/>
                  <a:chExt cx="231" cy="336"/>
                </a:xfrm>
              </p:grpSpPr>
              <p:cxnSp>
                <p:nvCxnSpPr>
                  <p:cNvPr id="18478" name="AutoShape 46">
                    <a:extLst>
                      <a:ext uri="{FF2B5EF4-FFF2-40B4-BE49-F238E27FC236}">
                        <a16:creationId xmlns:a16="http://schemas.microsoft.com/office/drawing/2014/main" id="{44BB6C50-390C-4BEE-9C3A-DB1A9D046C09}"/>
                      </a:ext>
                    </a:extLst>
                  </p:cNvPr>
                  <p:cNvCxnSpPr>
                    <a:cxnSpLocks noChangeShapeType="1"/>
                  </p:cNvCxnSpPr>
                  <p:nvPr/>
                </p:nvCxnSpPr>
                <p:spPr bwMode="auto">
                  <a:xfrm>
                    <a:off x="1017" y="528"/>
                    <a:ext cx="231" cy="240"/>
                  </a:xfrm>
                  <a:prstGeom prst="curvedConnector2">
                    <a:avLst/>
                  </a:prstGeom>
                  <a:noFill/>
                  <a:ln w="28575">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79" name="Line 47">
                    <a:extLst>
                      <a:ext uri="{FF2B5EF4-FFF2-40B4-BE49-F238E27FC236}">
                        <a16:creationId xmlns:a16="http://schemas.microsoft.com/office/drawing/2014/main" id="{D364D5B4-A69B-487B-B82E-AB94A9FB4DD6}"/>
                      </a:ext>
                    </a:extLst>
                  </p:cNvPr>
                  <p:cNvSpPr>
                    <a:spLocks noChangeShapeType="1"/>
                  </p:cNvSpPr>
                  <p:nvPr/>
                </p:nvSpPr>
                <p:spPr bwMode="auto">
                  <a:xfrm>
                    <a:off x="1248" y="768"/>
                    <a:ext cx="0" cy="96"/>
                  </a:xfrm>
                  <a:prstGeom prst="line">
                    <a:avLst/>
                  </a:prstGeom>
                  <a:noFill/>
                  <a:ln w="28575">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8539" name="Line 107">
                  <a:extLst>
                    <a:ext uri="{FF2B5EF4-FFF2-40B4-BE49-F238E27FC236}">
                      <a16:creationId xmlns:a16="http://schemas.microsoft.com/office/drawing/2014/main" id="{60CC5DC0-666D-436C-B1D6-8782F9EB04DC}"/>
                    </a:ext>
                  </a:extLst>
                </p:cNvPr>
                <p:cNvSpPr>
                  <a:spLocks noChangeShapeType="1"/>
                </p:cNvSpPr>
                <p:nvPr/>
              </p:nvSpPr>
              <p:spPr bwMode="auto">
                <a:xfrm flipV="1">
                  <a:off x="3660" y="777"/>
                  <a:ext cx="384" cy="24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48" name="Line 116">
                  <a:extLst>
                    <a:ext uri="{FF2B5EF4-FFF2-40B4-BE49-F238E27FC236}">
                      <a16:creationId xmlns:a16="http://schemas.microsoft.com/office/drawing/2014/main" id="{D57ECB94-B2CB-4CBF-BC6E-168D194058FA}"/>
                    </a:ext>
                  </a:extLst>
                </p:cNvPr>
                <p:cNvSpPr>
                  <a:spLocks noChangeShapeType="1"/>
                </p:cNvSpPr>
                <p:nvPr/>
              </p:nvSpPr>
              <p:spPr bwMode="auto">
                <a:xfrm>
                  <a:off x="4284" y="777"/>
                  <a:ext cx="192"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50" name="Oval 118">
                  <a:extLst>
                    <a:ext uri="{FF2B5EF4-FFF2-40B4-BE49-F238E27FC236}">
                      <a16:creationId xmlns:a16="http://schemas.microsoft.com/office/drawing/2014/main" id="{1ADA7883-01C0-4A78-ADCD-A47D11DFADDB}"/>
                    </a:ext>
                  </a:extLst>
                </p:cNvPr>
                <p:cNvSpPr>
                  <a:spLocks noChangeArrowheads="1"/>
                </p:cNvSpPr>
                <p:nvPr/>
              </p:nvSpPr>
              <p:spPr bwMode="auto">
                <a:xfrm>
                  <a:off x="4428" y="729"/>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69" name="Line 137">
                  <a:extLst>
                    <a:ext uri="{FF2B5EF4-FFF2-40B4-BE49-F238E27FC236}">
                      <a16:creationId xmlns:a16="http://schemas.microsoft.com/office/drawing/2014/main" id="{C793DB02-549D-4A72-AF89-D8ABDF2F284E}"/>
                    </a:ext>
                  </a:extLst>
                </p:cNvPr>
                <p:cNvSpPr>
                  <a:spLocks noChangeShapeType="1"/>
                </p:cNvSpPr>
                <p:nvPr/>
              </p:nvSpPr>
              <p:spPr bwMode="auto">
                <a:xfrm flipH="1">
                  <a:off x="4476" y="585"/>
                  <a:ext cx="144" cy="192"/>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77" name="Text Box 145">
                  <a:extLst>
                    <a:ext uri="{FF2B5EF4-FFF2-40B4-BE49-F238E27FC236}">
                      <a16:creationId xmlns:a16="http://schemas.microsoft.com/office/drawing/2014/main" id="{A30CA093-C734-4FA6-B5F4-9FF52197B07B}"/>
                    </a:ext>
                  </a:extLst>
                </p:cNvPr>
                <p:cNvSpPr txBox="1">
                  <a:spLocks noChangeArrowheads="1"/>
                </p:cNvSpPr>
                <p:nvPr/>
              </p:nvSpPr>
              <p:spPr bwMode="auto">
                <a:xfrm>
                  <a:off x="4860" y="1026"/>
                  <a:ext cx="2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FF0000"/>
                      </a:solidFill>
                      <a:latin typeface="ItalicT" pitchFamily="2" charset="0"/>
                      <a:ea typeface="+mn-ea"/>
                      <a:cs typeface="+mn-cs"/>
                    </a:rPr>
                    <a:t>l</a:t>
                  </a:r>
                  <a:r>
                    <a:rPr lang="en-US" altLang="en-US" sz="1350" b="1" kern="1200" baseline="-25000">
                      <a:solidFill>
                        <a:srgbClr val="FF0000"/>
                      </a:solidFill>
                      <a:latin typeface="Arial" panose="020B0604020202020204" pitchFamily="34" charset="0"/>
                      <a:ea typeface="+mn-ea"/>
                      <a:cs typeface="+mn-cs"/>
                    </a:rPr>
                    <a:t>2</a:t>
                  </a:r>
                </a:p>
              </p:txBody>
            </p:sp>
          </p:grpSp>
        </p:grpSp>
      </p:grpSp>
      <p:grpSp>
        <p:nvGrpSpPr>
          <p:cNvPr id="18590" name="Group 158">
            <a:extLst>
              <a:ext uri="{FF2B5EF4-FFF2-40B4-BE49-F238E27FC236}">
                <a16:creationId xmlns:a16="http://schemas.microsoft.com/office/drawing/2014/main" id="{63F3080B-26D9-44F5-BB32-9102435F771F}"/>
              </a:ext>
            </a:extLst>
          </p:cNvPr>
          <p:cNvGrpSpPr>
            <a:grpSpLocks/>
          </p:cNvGrpSpPr>
          <p:nvPr/>
        </p:nvGrpSpPr>
        <p:grpSpPr bwMode="auto">
          <a:xfrm>
            <a:off x="4295775" y="467916"/>
            <a:ext cx="3619501" cy="2357437"/>
            <a:chOff x="2648" y="393"/>
            <a:chExt cx="3040" cy="1980"/>
          </a:xfrm>
        </p:grpSpPr>
        <p:grpSp>
          <p:nvGrpSpPr>
            <p:cNvPr id="18537" name="Group 105">
              <a:extLst>
                <a:ext uri="{FF2B5EF4-FFF2-40B4-BE49-F238E27FC236}">
                  <a16:creationId xmlns:a16="http://schemas.microsoft.com/office/drawing/2014/main" id="{1E07B66C-4A04-4E20-8F21-97438871B681}"/>
                </a:ext>
              </a:extLst>
            </p:cNvPr>
            <p:cNvGrpSpPr>
              <a:grpSpLocks/>
            </p:cNvGrpSpPr>
            <p:nvPr/>
          </p:nvGrpSpPr>
          <p:grpSpPr bwMode="auto">
            <a:xfrm>
              <a:off x="2648" y="393"/>
              <a:ext cx="2692" cy="1980"/>
              <a:chOff x="2540" y="144"/>
              <a:chExt cx="2692" cy="1980"/>
            </a:xfrm>
          </p:grpSpPr>
          <p:grpSp>
            <p:nvGrpSpPr>
              <p:cNvPr id="18436" name="Group 4">
                <a:extLst>
                  <a:ext uri="{FF2B5EF4-FFF2-40B4-BE49-F238E27FC236}">
                    <a16:creationId xmlns:a16="http://schemas.microsoft.com/office/drawing/2014/main" id="{C217C651-E8D3-4D77-996D-1612ADAA9FF1}"/>
                  </a:ext>
                </a:extLst>
              </p:cNvPr>
              <p:cNvGrpSpPr>
                <a:grpSpLocks/>
              </p:cNvGrpSpPr>
              <p:nvPr/>
            </p:nvGrpSpPr>
            <p:grpSpPr bwMode="auto">
              <a:xfrm>
                <a:off x="3552" y="720"/>
                <a:ext cx="1680" cy="816"/>
                <a:chOff x="3456" y="624"/>
                <a:chExt cx="1680" cy="816"/>
              </a:xfrm>
            </p:grpSpPr>
            <p:sp>
              <p:nvSpPr>
                <p:cNvPr id="18437" name="Line 5">
                  <a:extLst>
                    <a:ext uri="{FF2B5EF4-FFF2-40B4-BE49-F238E27FC236}">
                      <a16:creationId xmlns:a16="http://schemas.microsoft.com/office/drawing/2014/main" id="{004312C8-6B44-4111-9B58-FCB35E75369E}"/>
                    </a:ext>
                  </a:extLst>
                </p:cNvPr>
                <p:cNvSpPr>
                  <a:spLocks noChangeShapeType="1"/>
                </p:cNvSpPr>
                <p:nvPr/>
              </p:nvSpPr>
              <p:spPr bwMode="auto">
                <a:xfrm>
                  <a:off x="3456" y="672"/>
                  <a:ext cx="168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38" name="Line 6">
                  <a:extLst>
                    <a:ext uri="{FF2B5EF4-FFF2-40B4-BE49-F238E27FC236}">
                      <a16:creationId xmlns:a16="http://schemas.microsoft.com/office/drawing/2014/main" id="{9AA17560-41D8-44D9-897D-8E1430B762B3}"/>
                    </a:ext>
                  </a:extLst>
                </p:cNvPr>
                <p:cNvSpPr>
                  <a:spLocks noChangeShapeType="1"/>
                </p:cNvSpPr>
                <p:nvPr/>
              </p:nvSpPr>
              <p:spPr bwMode="auto">
                <a:xfrm>
                  <a:off x="3456" y="1152"/>
                  <a:ext cx="168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39" name="Line 7">
                  <a:extLst>
                    <a:ext uri="{FF2B5EF4-FFF2-40B4-BE49-F238E27FC236}">
                      <a16:creationId xmlns:a16="http://schemas.microsoft.com/office/drawing/2014/main" id="{1C00337B-1012-4718-9FDF-36B677F45907}"/>
                    </a:ext>
                  </a:extLst>
                </p:cNvPr>
                <p:cNvSpPr>
                  <a:spLocks noChangeShapeType="1"/>
                </p:cNvSpPr>
                <p:nvPr/>
              </p:nvSpPr>
              <p:spPr bwMode="auto">
                <a:xfrm>
                  <a:off x="3456" y="912"/>
                  <a:ext cx="168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0" name="Line 8">
                  <a:extLst>
                    <a:ext uri="{FF2B5EF4-FFF2-40B4-BE49-F238E27FC236}">
                      <a16:creationId xmlns:a16="http://schemas.microsoft.com/office/drawing/2014/main" id="{0EBD527D-675D-463B-BFA5-BE4EF4819916}"/>
                    </a:ext>
                  </a:extLst>
                </p:cNvPr>
                <p:cNvSpPr>
                  <a:spLocks noChangeShapeType="1"/>
                </p:cNvSpPr>
                <p:nvPr/>
              </p:nvSpPr>
              <p:spPr bwMode="auto">
                <a:xfrm>
                  <a:off x="3456" y="1392"/>
                  <a:ext cx="168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1" name="Rectangle 9">
                  <a:extLst>
                    <a:ext uri="{FF2B5EF4-FFF2-40B4-BE49-F238E27FC236}">
                      <a16:creationId xmlns:a16="http://schemas.microsoft.com/office/drawing/2014/main" id="{34DCB41E-ADCA-41A1-BF70-FC033E2BEB29}"/>
                    </a:ext>
                  </a:extLst>
                </p:cNvPr>
                <p:cNvSpPr>
                  <a:spLocks noChangeArrowheads="1"/>
                </p:cNvSpPr>
                <p:nvPr/>
              </p:nvSpPr>
              <p:spPr bwMode="auto">
                <a:xfrm>
                  <a:off x="5088" y="624"/>
                  <a:ext cx="48" cy="336"/>
                </a:xfrm>
                <a:prstGeom prst="rect">
                  <a:avLst/>
                </a:prstGeom>
                <a:solidFill>
                  <a:srgbClr val="33CC33"/>
                </a:solidFill>
                <a:ln w="1905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2" name="Rectangle 10">
                  <a:extLst>
                    <a:ext uri="{FF2B5EF4-FFF2-40B4-BE49-F238E27FC236}">
                      <a16:creationId xmlns:a16="http://schemas.microsoft.com/office/drawing/2014/main" id="{C0605B8A-993C-4544-BE80-49C7DE9D732C}"/>
                    </a:ext>
                  </a:extLst>
                </p:cNvPr>
                <p:cNvSpPr>
                  <a:spLocks noChangeArrowheads="1"/>
                </p:cNvSpPr>
                <p:nvPr/>
              </p:nvSpPr>
              <p:spPr bwMode="auto">
                <a:xfrm>
                  <a:off x="5088" y="1104"/>
                  <a:ext cx="48" cy="336"/>
                </a:xfrm>
                <a:prstGeom prst="rect">
                  <a:avLst/>
                </a:prstGeom>
                <a:solidFill>
                  <a:srgbClr val="33CC33"/>
                </a:solidFill>
                <a:ln w="1905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3" name="Rectangle 11">
                  <a:extLst>
                    <a:ext uri="{FF2B5EF4-FFF2-40B4-BE49-F238E27FC236}">
                      <a16:creationId xmlns:a16="http://schemas.microsoft.com/office/drawing/2014/main" id="{40C74AAF-843F-477C-AFA6-07E35CB62C06}"/>
                    </a:ext>
                  </a:extLst>
                </p:cNvPr>
                <p:cNvSpPr>
                  <a:spLocks noChangeArrowheads="1"/>
                </p:cNvSpPr>
                <p:nvPr/>
              </p:nvSpPr>
              <p:spPr bwMode="auto">
                <a:xfrm>
                  <a:off x="3456" y="864"/>
                  <a:ext cx="48" cy="336"/>
                </a:xfrm>
                <a:prstGeom prst="rect">
                  <a:avLst/>
                </a:prstGeom>
                <a:solidFill>
                  <a:srgbClr val="33CC33"/>
                </a:solidFill>
                <a:ln w="1905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4" name="Oval 12">
                  <a:extLst>
                    <a:ext uri="{FF2B5EF4-FFF2-40B4-BE49-F238E27FC236}">
                      <a16:creationId xmlns:a16="http://schemas.microsoft.com/office/drawing/2014/main" id="{00F46176-00E6-41F1-B58B-8EA681F19685}"/>
                    </a:ext>
                  </a:extLst>
                </p:cNvPr>
                <p:cNvSpPr>
                  <a:spLocks noChangeArrowheads="1"/>
                </p:cNvSpPr>
                <p:nvPr/>
              </p:nvSpPr>
              <p:spPr bwMode="auto">
                <a:xfrm>
                  <a:off x="3456" y="62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5" name="Oval 13">
                  <a:extLst>
                    <a:ext uri="{FF2B5EF4-FFF2-40B4-BE49-F238E27FC236}">
                      <a16:creationId xmlns:a16="http://schemas.microsoft.com/office/drawing/2014/main" id="{5A491E22-09AD-4C53-8771-A1EFD7D9307C}"/>
                    </a:ext>
                  </a:extLst>
                </p:cNvPr>
                <p:cNvSpPr>
                  <a:spLocks noChangeArrowheads="1"/>
                </p:cNvSpPr>
                <p:nvPr/>
              </p:nvSpPr>
              <p:spPr bwMode="auto">
                <a:xfrm>
                  <a:off x="3456" y="86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6" name="Oval 14">
                  <a:extLst>
                    <a:ext uri="{FF2B5EF4-FFF2-40B4-BE49-F238E27FC236}">
                      <a16:creationId xmlns:a16="http://schemas.microsoft.com/office/drawing/2014/main" id="{4AF809D2-E7C0-4F4C-9183-C504A0F90D93}"/>
                    </a:ext>
                  </a:extLst>
                </p:cNvPr>
                <p:cNvSpPr>
                  <a:spLocks noChangeArrowheads="1"/>
                </p:cNvSpPr>
                <p:nvPr/>
              </p:nvSpPr>
              <p:spPr bwMode="auto">
                <a:xfrm>
                  <a:off x="3456" y="115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7" name="Oval 15">
                  <a:extLst>
                    <a:ext uri="{FF2B5EF4-FFF2-40B4-BE49-F238E27FC236}">
                      <a16:creationId xmlns:a16="http://schemas.microsoft.com/office/drawing/2014/main" id="{77F993F5-A960-442E-864B-66561C733680}"/>
                    </a:ext>
                  </a:extLst>
                </p:cNvPr>
                <p:cNvSpPr>
                  <a:spLocks noChangeArrowheads="1"/>
                </p:cNvSpPr>
                <p:nvPr/>
              </p:nvSpPr>
              <p:spPr bwMode="auto">
                <a:xfrm>
                  <a:off x="5088" y="91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8" name="Oval 16">
                  <a:extLst>
                    <a:ext uri="{FF2B5EF4-FFF2-40B4-BE49-F238E27FC236}">
                      <a16:creationId xmlns:a16="http://schemas.microsoft.com/office/drawing/2014/main" id="{24D1A99A-CF46-47E7-9276-6622570897AA}"/>
                    </a:ext>
                  </a:extLst>
                </p:cNvPr>
                <p:cNvSpPr>
                  <a:spLocks noChangeArrowheads="1"/>
                </p:cNvSpPr>
                <p:nvPr/>
              </p:nvSpPr>
              <p:spPr bwMode="auto">
                <a:xfrm>
                  <a:off x="5088" y="110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49" name="Oval 17">
                  <a:extLst>
                    <a:ext uri="{FF2B5EF4-FFF2-40B4-BE49-F238E27FC236}">
                      <a16:creationId xmlns:a16="http://schemas.microsoft.com/office/drawing/2014/main" id="{FCFF112E-C52F-402D-9457-5FD30A1108C0}"/>
                    </a:ext>
                  </a:extLst>
                </p:cNvPr>
                <p:cNvSpPr>
                  <a:spLocks noChangeArrowheads="1"/>
                </p:cNvSpPr>
                <p:nvPr/>
              </p:nvSpPr>
              <p:spPr bwMode="auto">
                <a:xfrm>
                  <a:off x="3456" y="139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50" name="Oval 18">
                  <a:extLst>
                    <a:ext uri="{FF2B5EF4-FFF2-40B4-BE49-F238E27FC236}">
                      <a16:creationId xmlns:a16="http://schemas.microsoft.com/office/drawing/2014/main" id="{B2C04AE4-B991-4DDB-8325-FD95058E66E4}"/>
                    </a:ext>
                  </a:extLst>
                </p:cNvPr>
                <p:cNvSpPr>
                  <a:spLocks noChangeArrowheads="1"/>
                </p:cNvSpPr>
                <p:nvPr/>
              </p:nvSpPr>
              <p:spPr bwMode="auto">
                <a:xfrm>
                  <a:off x="5088" y="139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51" name="Oval 19">
                  <a:extLst>
                    <a:ext uri="{FF2B5EF4-FFF2-40B4-BE49-F238E27FC236}">
                      <a16:creationId xmlns:a16="http://schemas.microsoft.com/office/drawing/2014/main" id="{3AB3E464-8F29-4C98-89A7-9672F42484CB}"/>
                    </a:ext>
                  </a:extLst>
                </p:cNvPr>
                <p:cNvSpPr>
                  <a:spLocks noChangeArrowheads="1"/>
                </p:cNvSpPr>
                <p:nvPr/>
              </p:nvSpPr>
              <p:spPr bwMode="auto">
                <a:xfrm>
                  <a:off x="5088" y="62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452" name="Group 20">
                <a:extLst>
                  <a:ext uri="{FF2B5EF4-FFF2-40B4-BE49-F238E27FC236}">
                    <a16:creationId xmlns:a16="http://schemas.microsoft.com/office/drawing/2014/main" id="{72863867-5881-4089-B57F-E913F4BBAC52}"/>
                  </a:ext>
                </a:extLst>
              </p:cNvPr>
              <p:cNvGrpSpPr>
                <a:grpSpLocks/>
              </p:cNvGrpSpPr>
              <p:nvPr/>
            </p:nvGrpSpPr>
            <p:grpSpPr bwMode="auto">
              <a:xfrm rot="5400000">
                <a:off x="2880" y="624"/>
                <a:ext cx="144" cy="240"/>
                <a:chOff x="1296" y="2352"/>
                <a:chExt cx="144" cy="240"/>
              </a:xfrm>
            </p:grpSpPr>
            <p:grpSp>
              <p:nvGrpSpPr>
                <p:cNvPr id="18453" name="Group 21">
                  <a:extLst>
                    <a:ext uri="{FF2B5EF4-FFF2-40B4-BE49-F238E27FC236}">
                      <a16:creationId xmlns:a16="http://schemas.microsoft.com/office/drawing/2014/main" id="{54E358F7-1AC5-4484-98F4-94171C9D11D9}"/>
                    </a:ext>
                  </a:extLst>
                </p:cNvPr>
                <p:cNvGrpSpPr>
                  <a:grpSpLocks/>
                </p:cNvGrpSpPr>
                <p:nvPr/>
              </p:nvGrpSpPr>
              <p:grpSpPr bwMode="auto">
                <a:xfrm>
                  <a:off x="1296" y="2352"/>
                  <a:ext cx="48" cy="240"/>
                  <a:chOff x="1392" y="816"/>
                  <a:chExt cx="48" cy="240"/>
                </a:xfrm>
              </p:grpSpPr>
              <p:sp>
                <p:nvSpPr>
                  <p:cNvPr id="18454" name="Line 22">
                    <a:extLst>
                      <a:ext uri="{FF2B5EF4-FFF2-40B4-BE49-F238E27FC236}">
                        <a16:creationId xmlns:a16="http://schemas.microsoft.com/office/drawing/2014/main" id="{68B6B313-FB7A-4D34-88C8-6F66901D48AE}"/>
                      </a:ext>
                    </a:extLst>
                  </p:cNvPr>
                  <p:cNvSpPr>
                    <a:spLocks noChangeShapeType="1"/>
                  </p:cNvSpPr>
                  <p:nvPr/>
                </p:nvSpPr>
                <p:spPr bwMode="auto">
                  <a:xfrm>
                    <a:off x="1392" y="816"/>
                    <a:ext cx="0" cy="24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55" name="Line 23">
                    <a:extLst>
                      <a:ext uri="{FF2B5EF4-FFF2-40B4-BE49-F238E27FC236}">
                        <a16:creationId xmlns:a16="http://schemas.microsoft.com/office/drawing/2014/main" id="{B82F74C6-A220-4C53-8FB7-689240D13CBD}"/>
                      </a:ext>
                    </a:extLst>
                  </p:cNvPr>
                  <p:cNvSpPr>
                    <a:spLocks noChangeShapeType="1"/>
                  </p:cNvSpPr>
                  <p:nvPr/>
                </p:nvSpPr>
                <p:spPr bwMode="auto">
                  <a:xfrm>
                    <a:off x="1440" y="864"/>
                    <a:ext cx="0" cy="14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456" name="Group 24">
                  <a:extLst>
                    <a:ext uri="{FF2B5EF4-FFF2-40B4-BE49-F238E27FC236}">
                      <a16:creationId xmlns:a16="http://schemas.microsoft.com/office/drawing/2014/main" id="{D20852DC-C97A-4038-9D66-EC9C1849DADF}"/>
                    </a:ext>
                  </a:extLst>
                </p:cNvPr>
                <p:cNvGrpSpPr>
                  <a:grpSpLocks/>
                </p:cNvGrpSpPr>
                <p:nvPr/>
              </p:nvGrpSpPr>
              <p:grpSpPr bwMode="auto">
                <a:xfrm>
                  <a:off x="1392" y="2352"/>
                  <a:ext cx="48" cy="240"/>
                  <a:chOff x="1392" y="816"/>
                  <a:chExt cx="48" cy="240"/>
                </a:xfrm>
              </p:grpSpPr>
              <p:sp>
                <p:nvSpPr>
                  <p:cNvPr id="18457" name="Line 25">
                    <a:extLst>
                      <a:ext uri="{FF2B5EF4-FFF2-40B4-BE49-F238E27FC236}">
                        <a16:creationId xmlns:a16="http://schemas.microsoft.com/office/drawing/2014/main" id="{7FC5F18C-4302-4AD1-BE47-585C54FBF522}"/>
                      </a:ext>
                    </a:extLst>
                  </p:cNvPr>
                  <p:cNvSpPr>
                    <a:spLocks noChangeShapeType="1"/>
                  </p:cNvSpPr>
                  <p:nvPr/>
                </p:nvSpPr>
                <p:spPr bwMode="auto">
                  <a:xfrm>
                    <a:off x="1392" y="816"/>
                    <a:ext cx="0" cy="24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58" name="Line 26">
                    <a:extLst>
                      <a:ext uri="{FF2B5EF4-FFF2-40B4-BE49-F238E27FC236}">
                        <a16:creationId xmlns:a16="http://schemas.microsoft.com/office/drawing/2014/main" id="{8BE2A71D-5380-4E5E-8B02-888F1AC52EB5}"/>
                      </a:ext>
                    </a:extLst>
                  </p:cNvPr>
                  <p:cNvSpPr>
                    <a:spLocks noChangeShapeType="1"/>
                  </p:cNvSpPr>
                  <p:nvPr/>
                </p:nvSpPr>
                <p:spPr bwMode="auto">
                  <a:xfrm>
                    <a:off x="1440" y="864"/>
                    <a:ext cx="0" cy="14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8459" name="Line 27">
                  <a:extLst>
                    <a:ext uri="{FF2B5EF4-FFF2-40B4-BE49-F238E27FC236}">
                      <a16:creationId xmlns:a16="http://schemas.microsoft.com/office/drawing/2014/main" id="{9E597DE8-A43C-4973-9580-88A0491DDD9C}"/>
                    </a:ext>
                  </a:extLst>
                </p:cNvPr>
                <p:cNvSpPr>
                  <a:spLocks noChangeShapeType="1"/>
                </p:cNvSpPr>
                <p:nvPr/>
              </p:nvSpPr>
              <p:spPr bwMode="auto">
                <a:xfrm>
                  <a:off x="1344" y="2496"/>
                  <a:ext cx="48"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460" name="Group 28">
                <a:extLst>
                  <a:ext uri="{FF2B5EF4-FFF2-40B4-BE49-F238E27FC236}">
                    <a16:creationId xmlns:a16="http://schemas.microsoft.com/office/drawing/2014/main" id="{D311976F-C225-4E95-8AC4-28E636F12D39}"/>
                  </a:ext>
                </a:extLst>
              </p:cNvPr>
              <p:cNvGrpSpPr>
                <a:grpSpLocks/>
              </p:cNvGrpSpPr>
              <p:nvPr/>
            </p:nvGrpSpPr>
            <p:grpSpPr bwMode="auto">
              <a:xfrm>
                <a:off x="2832" y="1008"/>
                <a:ext cx="192" cy="192"/>
                <a:chOff x="4128" y="1008"/>
                <a:chExt cx="192" cy="192"/>
              </a:xfrm>
            </p:grpSpPr>
            <p:sp>
              <p:nvSpPr>
                <p:cNvPr id="18461" name="Oval 29">
                  <a:extLst>
                    <a:ext uri="{FF2B5EF4-FFF2-40B4-BE49-F238E27FC236}">
                      <a16:creationId xmlns:a16="http://schemas.microsoft.com/office/drawing/2014/main" id="{7B21FD0E-AFD6-4C64-81F6-BD5DE9ACABB7}"/>
                    </a:ext>
                  </a:extLst>
                </p:cNvPr>
                <p:cNvSpPr>
                  <a:spLocks noChangeArrowheads="1"/>
                </p:cNvSpPr>
                <p:nvPr/>
              </p:nvSpPr>
              <p:spPr bwMode="auto">
                <a:xfrm>
                  <a:off x="4128" y="1008"/>
                  <a:ext cx="192" cy="192"/>
                </a:xfrm>
                <a:prstGeom prst="ellipse">
                  <a:avLst/>
                </a:prstGeom>
                <a:solidFill>
                  <a:schemeClr val="bg1"/>
                </a:solidFill>
                <a:ln w="28575">
                  <a:solidFill>
                    <a:srgbClr val="99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62" name="Line 30">
                  <a:extLst>
                    <a:ext uri="{FF2B5EF4-FFF2-40B4-BE49-F238E27FC236}">
                      <a16:creationId xmlns:a16="http://schemas.microsoft.com/office/drawing/2014/main" id="{AE1FCD83-819B-4D95-8271-0D7A4072D82F}"/>
                    </a:ext>
                  </a:extLst>
                </p:cNvPr>
                <p:cNvSpPr>
                  <a:spLocks noChangeShapeType="1"/>
                </p:cNvSpPr>
                <p:nvPr/>
              </p:nvSpPr>
              <p:spPr bwMode="auto">
                <a:xfrm flipV="1">
                  <a:off x="4176" y="1056"/>
                  <a:ext cx="96" cy="96"/>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8463" name="Oval 31">
                <a:extLst>
                  <a:ext uri="{FF2B5EF4-FFF2-40B4-BE49-F238E27FC236}">
                    <a16:creationId xmlns:a16="http://schemas.microsoft.com/office/drawing/2014/main" id="{DB552D32-126D-4657-9107-01740B1C45D9}"/>
                  </a:ext>
                </a:extLst>
              </p:cNvPr>
              <p:cNvSpPr>
                <a:spLocks noChangeArrowheads="1"/>
              </p:cNvSpPr>
              <p:nvPr/>
            </p:nvSpPr>
            <p:spPr bwMode="auto">
              <a:xfrm>
                <a:off x="3216" y="182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64" name="Oval 32">
                <a:extLst>
                  <a:ext uri="{FF2B5EF4-FFF2-40B4-BE49-F238E27FC236}">
                    <a16:creationId xmlns:a16="http://schemas.microsoft.com/office/drawing/2014/main" id="{BF89A9AE-039B-45F6-9F83-767DD3B43F14}"/>
                  </a:ext>
                </a:extLst>
              </p:cNvPr>
              <p:cNvSpPr>
                <a:spLocks noChangeArrowheads="1"/>
              </p:cNvSpPr>
              <p:nvPr/>
            </p:nvSpPr>
            <p:spPr bwMode="auto">
              <a:xfrm>
                <a:off x="3360" y="182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65" name="Line 33">
                <a:extLst>
                  <a:ext uri="{FF2B5EF4-FFF2-40B4-BE49-F238E27FC236}">
                    <a16:creationId xmlns:a16="http://schemas.microsoft.com/office/drawing/2014/main" id="{6D22EC59-B4DB-4BD0-BF98-0A862B2D5EC3}"/>
                  </a:ext>
                </a:extLst>
              </p:cNvPr>
              <p:cNvSpPr>
                <a:spLocks noChangeShapeType="1"/>
              </p:cNvSpPr>
              <p:nvPr/>
            </p:nvSpPr>
            <p:spPr bwMode="auto">
              <a:xfrm flipV="1">
                <a:off x="3600" y="432"/>
                <a:ext cx="0" cy="336"/>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66" name="Line 34">
                <a:extLst>
                  <a:ext uri="{FF2B5EF4-FFF2-40B4-BE49-F238E27FC236}">
                    <a16:creationId xmlns:a16="http://schemas.microsoft.com/office/drawing/2014/main" id="{9FD63EDE-CAC0-469D-99A3-586576A2960B}"/>
                  </a:ext>
                </a:extLst>
              </p:cNvPr>
              <p:cNvSpPr>
                <a:spLocks noChangeShapeType="1"/>
              </p:cNvSpPr>
              <p:nvPr/>
            </p:nvSpPr>
            <p:spPr bwMode="auto">
              <a:xfrm flipH="1">
                <a:off x="2928" y="432"/>
                <a:ext cx="672"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67" name="Line 35">
                <a:extLst>
                  <a:ext uri="{FF2B5EF4-FFF2-40B4-BE49-F238E27FC236}">
                    <a16:creationId xmlns:a16="http://schemas.microsoft.com/office/drawing/2014/main" id="{AF06F69C-88BA-46BB-B6F2-33C3395BF477}"/>
                  </a:ext>
                </a:extLst>
              </p:cNvPr>
              <p:cNvSpPr>
                <a:spLocks noChangeShapeType="1"/>
              </p:cNvSpPr>
              <p:nvPr/>
            </p:nvSpPr>
            <p:spPr bwMode="auto">
              <a:xfrm flipV="1">
                <a:off x="2928" y="432"/>
                <a:ext cx="0" cy="24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68" name="Line 36">
                <a:extLst>
                  <a:ext uri="{FF2B5EF4-FFF2-40B4-BE49-F238E27FC236}">
                    <a16:creationId xmlns:a16="http://schemas.microsoft.com/office/drawing/2014/main" id="{87BAEA42-C034-436F-9B6D-6689CC4C050A}"/>
                  </a:ext>
                </a:extLst>
              </p:cNvPr>
              <p:cNvSpPr>
                <a:spLocks noChangeShapeType="1"/>
              </p:cNvSpPr>
              <p:nvPr/>
            </p:nvSpPr>
            <p:spPr bwMode="auto">
              <a:xfrm flipV="1">
                <a:off x="2928" y="816"/>
                <a:ext cx="0" cy="192"/>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69" name="Line 37">
                <a:extLst>
                  <a:ext uri="{FF2B5EF4-FFF2-40B4-BE49-F238E27FC236}">
                    <a16:creationId xmlns:a16="http://schemas.microsoft.com/office/drawing/2014/main" id="{3F84AE89-50B7-4070-B4D7-7B4681B6DB42}"/>
                  </a:ext>
                </a:extLst>
              </p:cNvPr>
              <p:cNvSpPr>
                <a:spLocks noChangeShapeType="1"/>
              </p:cNvSpPr>
              <p:nvPr/>
            </p:nvSpPr>
            <p:spPr bwMode="auto">
              <a:xfrm flipH="1">
                <a:off x="2928" y="1872"/>
                <a:ext cx="336"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70" name="Line 38">
                <a:extLst>
                  <a:ext uri="{FF2B5EF4-FFF2-40B4-BE49-F238E27FC236}">
                    <a16:creationId xmlns:a16="http://schemas.microsoft.com/office/drawing/2014/main" id="{EDAC9A7D-0BD4-400A-A1CD-5DC73E6F7B91}"/>
                  </a:ext>
                </a:extLst>
              </p:cNvPr>
              <p:cNvSpPr>
                <a:spLocks noChangeShapeType="1"/>
              </p:cNvSpPr>
              <p:nvPr/>
            </p:nvSpPr>
            <p:spPr bwMode="auto">
              <a:xfrm flipV="1">
                <a:off x="3600" y="1488"/>
                <a:ext cx="0" cy="384"/>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80" name="Rectangle 48">
                <a:extLst>
                  <a:ext uri="{FF2B5EF4-FFF2-40B4-BE49-F238E27FC236}">
                    <a16:creationId xmlns:a16="http://schemas.microsoft.com/office/drawing/2014/main" id="{5C75EDBA-176F-474E-8562-B75C2F9C8069}"/>
                  </a:ext>
                </a:extLst>
              </p:cNvPr>
              <p:cNvSpPr>
                <a:spLocks noChangeArrowheads="1"/>
              </p:cNvSpPr>
              <p:nvPr/>
            </p:nvSpPr>
            <p:spPr bwMode="auto">
              <a:xfrm>
                <a:off x="2640" y="624"/>
                <a:ext cx="25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50000"/>
                  </a:spcBef>
                  <a:spcAft>
                    <a:spcPct val="0"/>
                  </a:spcAft>
                  <a:buClrTx/>
                </a:pPr>
                <a:r>
                  <a:rPr lang="en-US" altLang="en-US" sz="1350" b="1" kern="1200">
                    <a:solidFill>
                      <a:srgbClr val="0000FF"/>
                    </a:solidFill>
                    <a:latin typeface="Arial" panose="020B0604020202020204" pitchFamily="34" charset="0"/>
                    <a:ea typeface="+mn-ea"/>
                    <a:cs typeface="+mn-cs"/>
                  </a:rPr>
                  <a:t>E</a:t>
                </a:r>
              </a:p>
            </p:txBody>
          </p:sp>
          <p:sp>
            <p:nvSpPr>
              <p:cNvPr id="18481" name="Text Box 49">
                <a:extLst>
                  <a:ext uri="{FF2B5EF4-FFF2-40B4-BE49-F238E27FC236}">
                    <a16:creationId xmlns:a16="http://schemas.microsoft.com/office/drawing/2014/main" id="{62815F6A-1E6E-453D-9D74-9905209DF7B7}"/>
                  </a:ext>
                </a:extLst>
              </p:cNvPr>
              <p:cNvSpPr txBox="1">
                <a:spLocks noChangeArrowheads="1"/>
              </p:cNvSpPr>
              <p:nvPr/>
            </p:nvSpPr>
            <p:spPr bwMode="auto">
              <a:xfrm>
                <a:off x="2640" y="1008"/>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9900FF"/>
                    </a:solidFill>
                    <a:latin typeface="Arial" panose="020B0604020202020204" pitchFamily="34" charset="0"/>
                    <a:ea typeface="+mn-ea"/>
                    <a:cs typeface="+mn-cs"/>
                  </a:rPr>
                  <a:t>A</a:t>
                </a:r>
              </a:p>
            </p:txBody>
          </p:sp>
          <p:sp>
            <p:nvSpPr>
              <p:cNvPr id="18483" name="Rectangle 51">
                <a:extLst>
                  <a:ext uri="{FF2B5EF4-FFF2-40B4-BE49-F238E27FC236}">
                    <a16:creationId xmlns:a16="http://schemas.microsoft.com/office/drawing/2014/main" id="{761C6D7A-AC2D-478D-8CCD-A24FA68A538A}"/>
                  </a:ext>
                </a:extLst>
              </p:cNvPr>
              <p:cNvSpPr>
                <a:spLocks noChangeArrowheads="1"/>
              </p:cNvSpPr>
              <p:nvPr/>
            </p:nvSpPr>
            <p:spPr bwMode="auto">
              <a:xfrm>
                <a:off x="4460" y="823"/>
                <a:ext cx="15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endParaRPr lang="en-US" altLang="en-US" sz="1350" b="1" kern="1200" baseline="-25000">
                  <a:solidFill>
                    <a:srgbClr val="0000FF"/>
                  </a:solidFill>
                  <a:latin typeface="Arial" panose="020B0604020202020204" pitchFamily="34" charset="0"/>
                  <a:ea typeface="+mn-ea"/>
                  <a:cs typeface="+mn-cs"/>
                </a:endParaRPr>
              </a:p>
            </p:txBody>
          </p:sp>
          <p:sp>
            <p:nvSpPr>
              <p:cNvPr id="18484" name="Rectangle 52">
                <a:extLst>
                  <a:ext uri="{FF2B5EF4-FFF2-40B4-BE49-F238E27FC236}">
                    <a16:creationId xmlns:a16="http://schemas.microsoft.com/office/drawing/2014/main" id="{6457C43E-1510-411D-9DD7-3EECE89B928C}"/>
                  </a:ext>
                </a:extLst>
              </p:cNvPr>
              <p:cNvSpPr>
                <a:spLocks noChangeArrowheads="1"/>
              </p:cNvSpPr>
              <p:nvPr/>
            </p:nvSpPr>
            <p:spPr bwMode="auto">
              <a:xfrm>
                <a:off x="3236" y="1872"/>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FF00FF"/>
                    </a:solidFill>
                    <a:latin typeface="Arial" panose="020B0604020202020204" pitchFamily="34" charset="0"/>
                    <a:ea typeface="+mn-ea"/>
                    <a:cs typeface="+mn-cs"/>
                  </a:rPr>
                  <a:t>K</a:t>
                </a:r>
              </a:p>
            </p:txBody>
          </p:sp>
          <p:sp>
            <p:nvSpPr>
              <p:cNvPr id="18485" name="Rectangle 53">
                <a:extLst>
                  <a:ext uri="{FF2B5EF4-FFF2-40B4-BE49-F238E27FC236}">
                    <a16:creationId xmlns:a16="http://schemas.microsoft.com/office/drawing/2014/main" id="{A6EA1206-E917-43CB-97F6-EA07C6A834F1}"/>
                  </a:ext>
                </a:extLst>
              </p:cNvPr>
              <p:cNvSpPr>
                <a:spLocks noChangeArrowheads="1"/>
              </p:cNvSpPr>
              <p:nvPr/>
            </p:nvSpPr>
            <p:spPr bwMode="auto">
              <a:xfrm>
                <a:off x="3360" y="624"/>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A</a:t>
                </a:r>
              </a:p>
            </p:txBody>
          </p:sp>
          <p:sp>
            <p:nvSpPr>
              <p:cNvPr id="18486" name="Rectangle 54">
                <a:extLst>
                  <a:ext uri="{FF2B5EF4-FFF2-40B4-BE49-F238E27FC236}">
                    <a16:creationId xmlns:a16="http://schemas.microsoft.com/office/drawing/2014/main" id="{D87D41A5-12E6-4C3F-921C-415B0B1D43DB}"/>
                  </a:ext>
                </a:extLst>
              </p:cNvPr>
              <p:cNvSpPr>
                <a:spLocks noChangeArrowheads="1"/>
              </p:cNvSpPr>
              <p:nvPr/>
            </p:nvSpPr>
            <p:spPr bwMode="auto">
              <a:xfrm>
                <a:off x="3360" y="1401"/>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B</a:t>
                </a:r>
              </a:p>
            </p:txBody>
          </p:sp>
          <p:grpSp>
            <p:nvGrpSpPr>
              <p:cNvPr id="18487" name="Group 55">
                <a:extLst>
                  <a:ext uri="{FF2B5EF4-FFF2-40B4-BE49-F238E27FC236}">
                    <a16:creationId xmlns:a16="http://schemas.microsoft.com/office/drawing/2014/main" id="{485097B6-9565-4B2F-AC3B-18026423F7F1}"/>
                  </a:ext>
                </a:extLst>
              </p:cNvPr>
              <p:cNvGrpSpPr>
                <a:grpSpLocks/>
              </p:cNvGrpSpPr>
              <p:nvPr/>
            </p:nvGrpSpPr>
            <p:grpSpPr bwMode="auto">
              <a:xfrm>
                <a:off x="2880" y="1200"/>
                <a:ext cx="192" cy="480"/>
                <a:chOff x="2784" y="1104"/>
                <a:chExt cx="192" cy="480"/>
              </a:xfrm>
            </p:grpSpPr>
            <p:sp>
              <p:nvSpPr>
                <p:cNvPr id="18488" name="Line 56">
                  <a:extLst>
                    <a:ext uri="{FF2B5EF4-FFF2-40B4-BE49-F238E27FC236}">
                      <a16:creationId xmlns:a16="http://schemas.microsoft.com/office/drawing/2014/main" id="{0FB1E1BA-4EB4-4D4B-AFA8-04EDBBB38EAE}"/>
                    </a:ext>
                  </a:extLst>
                </p:cNvPr>
                <p:cNvSpPr>
                  <a:spLocks noChangeShapeType="1"/>
                </p:cNvSpPr>
                <p:nvPr/>
              </p:nvSpPr>
              <p:spPr bwMode="auto">
                <a:xfrm rot="5400000" flipV="1">
                  <a:off x="2928" y="1392"/>
                  <a:ext cx="0" cy="96"/>
                </a:xfrm>
                <a:prstGeom prst="line">
                  <a:avLst/>
                </a:prstGeom>
                <a:noFill/>
                <a:ln w="190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489" name="Line 57">
                  <a:extLst>
                    <a:ext uri="{FF2B5EF4-FFF2-40B4-BE49-F238E27FC236}">
                      <a16:creationId xmlns:a16="http://schemas.microsoft.com/office/drawing/2014/main" id="{FCE42E84-219B-4194-BE87-52DEE8CA7B1A}"/>
                    </a:ext>
                  </a:extLst>
                </p:cNvPr>
                <p:cNvSpPr>
                  <a:spLocks noChangeShapeType="1"/>
                </p:cNvSpPr>
                <p:nvPr/>
              </p:nvSpPr>
              <p:spPr bwMode="auto">
                <a:xfrm flipV="1">
                  <a:off x="2976" y="1440"/>
                  <a:ext cx="0" cy="14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8490" name="Group 58">
                  <a:extLst>
                    <a:ext uri="{FF2B5EF4-FFF2-40B4-BE49-F238E27FC236}">
                      <a16:creationId xmlns:a16="http://schemas.microsoft.com/office/drawing/2014/main" id="{74D93915-9FEF-4892-AC4C-3DE0DF7CACA4}"/>
                    </a:ext>
                  </a:extLst>
                </p:cNvPr>
                <p:cNvGrpSpPr>
                  <a:grpSpLocks/>
                </p:cNvGrpSpPr>
                <p:nvPr/>
              </p:nvGrpSpPr>
              <p:grpSpPr bwMode="auto">
                <a:xfrm rot="5400000">
                  <a:off x="2616" y="1272"/>
                  <a:ext cx="432" cy="96"/>
                  <a:chOff x="2256" y="1440"/>
                  <a:chExt cx="622" cy="96"/>
                </a:xfrm>
              </p:grpSpPr>
              <p:sp>
                <p:nvSpPr>
                  <p:cNvPr id="18491" name="Line 59">
                    <a:extLst>
                      <a:ext uri="{FF2B5EF4-FFF2-40B4-BE49-F238E27FC236}">
                        <a16:creationId xmlns:a16="http://schemas.microsoft.com/office/drawing/2014/main" id="{6A33A024-C26D-4BA8-8ACC-73A3945D2D4D}"/>
                      </a:ext>
                    </a:extLst>
                  </p:cNvPr>
                  <p:cNvSpPr>
                    <a:spLocks noChangeShapeType="1"/>
                  </p:cNvSpPr>
                  <p:nvPr/>
                </p:nvSpPr>
                <p:spPr bwMode="auto">
                  <a:xfrm>
                    <a:off x="2831" y="1440"/>
                    <a:ext cx="24"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8492" name="Group 60">
                    <a:extLst>
                      <a:ext uri="{FF2B5EF4-FFF2-40B4-BE49-F238E27FC236}">
                        <a16:creationId xmlns:a16="http://schemas.microsoft.com/office/drawing/2014/main" id="{B79401BC-C35D-4A76-B4DE-5D99DCA1ED63}"/>
                      </a:ext>
                    </a:extLst>
                  </p:cNvPr>
                  <p:cNvGrpSpPr>
                    <a:grpSpLocks/>
                  </p:cNvGrpSpPr>
                  <p:nvPr/>
                </p:nvGrpSpPr>
                <p:grpSpPr bwMode="auto">
                  <a:xfrm>
                    <a:off x="2256" y="1440"/>
                    <a:ext cx="622" cy="96"/>
                    <a:chOff x="2256" y="1440"/>
                    <a:chExt cx="622" cy="96"/>
                  </a:xfrm>
                </p:grpSpPr>
                <p:sp>
                  <p:nvSpPr>
                    <p:cNvPr id="18493" name="Line 61">
                      <a:extLst>
                        <a:ext uri="{FF2B5EF4-FFF2-40B4-BE49-F238E27FC236}">
                          <a16:creationId xmlns:a16="http://schemas.microsoft.com/office/drawing/2014/main" id="{9F2A2614-A90B-43CD-8879-62A1BB81A00C}"/>
                        </a:ext>
                      </a:extLst>
                    </p:cNvPr>
                    <p:cNvSpPr>
                      <a:spLocks noChangeShapeType="1"/>
                    </p:cNvSpPr>
                    <p:nvPr/>
                  </p:nvSpPr>
                  <p:spPr bwMode="auto">
                    <a:xfrm flipV="1">
                      <a:off x="2855" y="1472"/>
                      <a:ext cx="23" cy="6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8494" name="Group 62">
                      <a:extLst>
                        <a:ext uri="{FF2B5EF4-FFF2-40B4-BE49-F238E27FC236}">
                          <a16:creationId xmlns:a16="http://schemas.microsoft.com/office/drawing/2014/main" id="{612704B8-F2E4-4D89-8BA3-2AF3FBBFBD30}"/>
                        </a:ext>
                      </a:extLst>
                    </p:cNvPr>
                    <p:cNvGrpSpPr>
                      <a:grpSpLocks/>
                    </p:cNvGrpSpPr>
                    <p:nvPr/>
                  </p:nvGrpSpPr>
                  <p:grpSpPr bwMode="auto">
                    <a:xfrm>
                      <a:off x="2256" y="1440"/>
                      <a:ext cx="575" cy="96"/>
                      <a:chOff x="2256" y="1440"/>
                      <a:chExt cx="575" cy="96"/>
                    </a:xfrm>
                  </p:grpSpPr>
                  <p:sp>
                    <p:nvSpPr>
                      <p:cNvPr id="18495" name="Line 63">
                        <a:extLst>
                          <a:ext uri="{FF2B5EF4-FFF2-40B4-BE49-F238E27FC236}">
                            <a16:creationId xmlns:a16="http://schemas.microsoft.com/office/drawing/2014/main" id="{F7498A76-9331-4047-8975-A53EDA0D310D}"/>
                          </a:ext>
                        </a:extLst>
                      </p:cNvPr>
                      <p:cNvSpPr>
                        <a:spLocks noChangeShapeType="1"/>
                      </p:cNvSpPr>
                      <p:nvPr/>
                    </p:nvSpPr>
                    <p:spPr bwMode="auto">
                      <a:xfrm>
                        <a:off x="2450" y="1472"/>
                        <a:ext cx="23" cy="6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8496" name="Group 64">
                        <a:extLst>
                          <a:ext uri="{FF2B5EF4-FFF2-40B4-BE49-F238E27FC236}">
                            <a16:creationId xmlns:a16="http://schemas.microsoft.com/office/drawing/2014/main" id="{DB21B2FB-EB90-43BD-82C8-380E226640A9}"/>
                          </a:ext>
                        </a:extLst>
                      </p:cNvPr>
                      <p:cNvGrpSpPr>
                        <a:grpSpLocks/>
                      </p:cNvGrpSpPr>
                      <p:nvPr/>
                    </p:nvGrpSpPr>
                    <p:grpSpPr bwMode="auto">
                      <a:xfrm>
                        <a:off x="2256" y="1440"/>
                        <a:ext cx="575" cy="96"/>
                        <a:chOff x="2364" y="1440"/>
                        <a:chExt cx="575" cy="96"/>
                      </a:xfrm>
                    </p:grpSpPr>
                    <p:sp>
                      <p:nvSpPr>
                        <p:cNvPr id="18497" name="Line 65">
                          <a:extLst>
                            <a:ext uri="{FF2B5EF4-FFF2-40B4-BE49-F238E27FC236}">
                              <a16:creationId xmlns:a16="http://schemas.microsoft.com/office/drawing/2014/main" id="{47AA31EB-371F-472C-B832-34826B19ED90}"/>
                            </a:ext>
                          </a:extLst>
                        </p:cNvPr>
                        <p:cNvSpPr>
                          <a:spLocks noChangeShapeType="1"/>
                        </p:cNvSpPr>
                        <p:nvPr/>
                      </p:nvSpPr>
                      <p:spPr bwMode="auto">
                        <a:xfrm flipV="1">
                          <a:off x="2581" y="1440"/>
                          <a:ext cx="24"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8498" name="Group 66">
                          <a:extLst>
                            <a:ext uri="{FF2B5EF4-FFF2-40B4-BE49-F238E27FC236}">
                              <a16:creationId xmlns:a16="http://schemas.microsoft.com/office/drawing/2014/main" id="{9B95A449-44B8-48BC-A231-9268343F4D33}"/>
                            </a:ext>
                          </a:extLst>
                        </p:cNvPr>
                        <p:cNvGrpSpPr>
                          <a:grpSpLocks/>
                        </p:cNvGrpSpPr>
                        <p:nvPr/>
                      </p:nvGrpSpPr>
                      <p:grpSpPr bwMode="auto">
                        <a:xfrm>
                          <a:off x="2605" y="1440"/>
                          <a:ext cx="48" cy="96"/>
                          <a:chOff x="1872" y="1008"/>
                          <a:chExt cx="96" cy="144"/>
                        </a:xfrm>
                      </p:grpSpPr>
                      <p:sp>
                        <p:nvSpPr>
                          <p:cNvPr id="18499" name="Line 67">
                            <a:extLst>
                              <a:ext uri="{FF2B5EF4-FFF2-40B4-BE49-F238E27FC236}">
                                <a16:creationId xmlns:a16="http://schemas.microsoft.com/office/drawing/2014/main" id="{78514E49-32F1-4F4C-98FD-C0B21BBD7A24}"/>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00" name="Line 68">
                            <a:extLst>
                              <a:ext uri="{FF2B5EF4-FFF2-40B4-BE49-F238E27FC236}">
                                <a16:creationId xmlns:a16="http://schemas.microsoft.com/office/drawing/2014/main" id="{EBC60C64-237C-4268-B9D5-0C9556BF9C83}"/>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501" name="Group 69">
                          <a:extLst>
                            <a:ext uri="{FF2B5EF4-FFF2-40B4-BE49-F238E27FC236}">
                              <a16:creationId xmlns:a16="http://schemas.microsoft.com/office/drawing/2014/main" id="{85745E1B-95FB-43C6-A57A-B45134E4D509}"/>
                            </a:ext>
                          </a:extLst>
                        </p:cNvPr>
                        <p:cNvGrpSpPr>
                          <a:grpSpLocks/>
                        </p:cNvGrpSpPr>
                        <p:nvPr/>
                      </p:nvGrpSpPr>
                      <p:grpSpPr bwMode="auto">
                        <a:xfrm>
                          <a:off x="2653" y="1440"/>
                          <a:ext cx="47" cy="96"/>
                          <a:chOff x="1872" y="1008"/>
                          <a:chExt cx="96" cy="144"/>
                        </a:xfrm>
                      </p:grpSpPr>
                      <p:sp>
                        <p:nvSpPr>
                          <p:cNvPr id="18502" name="Line 70">
                            <a:extLst>
                              <a:ext uri="{FF2B5EF4-FFF2-40B4-BE49-F238E27FC236}">
                                <a16:creationId xmlns:a16="http://schemas.microsoft.com/office/drawing/2014/main" id="{DFEB6B5E-D681-4B3A-B1F9-2F0BA8CDD422}"/>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03" name="Line 71">
                            <a:extLst>
                              <a:ext uri="{FF2B5EF4-FFF2-40B4-BE49-F238E27FC236}">
                                <a16:creationId xmlns:a16="http://schemas.microsoft.com/office/drawing/2014/main" id="{F0D4E65C-85C3-49D3-97EE-20F04ABE9D19}"/>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504" name="Group 72">
                          <a:extLst>
                            <a:ext uri="{FF2B5EF4-FFF2-40B4-BE49-F238E27FC236}">
                              <a16:creationId xmlns:a16="http://schemas.microsoft.com/office/drawing/2014/main" id="{31BE1F9C-AB74-4AB9-8E4B-A5795216A32D}"/>
                            </a:ext>
                          </a:extLst>
                        </p:cNvPr>
                        <p:cNvGrpSpPr>
                          <a:grpSpLocks/>
                        </p:cNvGrpSpPr>
                        <p:nvPr/>
                      </p:nvGrpSpPr>
                      <p:grpSpPr bwMode="auto">
                        <a:xfrm>
                          <a:off x="2700" y="1440"/>
                          <a:ext cx="48" cy="96"/>
                          <a:chOff x="1872" y="1008"/>
                          <a:chExt cx="96" cy="144"/>
                        </a:xfrm>
                      </p:grpSpPr>
                      <p:sp>
                        <p:nvSpPr>
                          <p:cNvPr id="18505" name="Line 73">
                            <a:extLst>
                              <a:ext uri="{FF2B5EF4-FFF2-40B4-BE49-F238E27FC236}">
                                <a16:creationId xmlns:a16="http://schemas.microsoft.com/office/drawing/2014/main" id="{AE76062B-70CE-410B-90CD-B4DB41A92C6A}"/>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06" name="Line 74">
                            <a:extLst>
                              <a:ext uri="{FF2B5EF4-FFF2-40B4-BE49-F238E27FC236}">
                                <a16:creationId xmlns:a16="http://schemas.microsoft.com/office/drawing/2014/main" id="{69262AD6-FE3B-492C-B766-0448709EE61B}"/>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507" name="Group 75">
                          <a:extLst>
                            <a:ext uri="{FF2B5EF4-FFF2-40B4-BE49-F238E27FC236}">
                              <a16:creationId xmlns:a16="http://schemas.microsoft.com/office/drawing/2014/main" id="{2DF8D38A-A83F-4568-9D81-7A42A420E1C6}"/>
                            </a:ext>
                          </a:extLst>
                        </p:cNvPr>
                        <p:cNvGrpSpPr>
                          <a:grpSpLocks/>
                        </p:cNvGrpSpPr>
                        <p:nvPr/>
                      </p:nvGrpSpPr>
                      <p:grpSpPr bwMode="auto">
                        <a:xfrm>
                          <a:off x="2748" y="1440"/>
                          <a:ext cx="48" cy="96"/>
                          <a:chOff x="1872" y="1008"/>
                          <a:chExt cx="96" cy="144"/>
                        </a:xfrm>
                      </p:grpSpPr>
                      <p:sp>
                        <p:nvSpPr>
                          <p:cNvPr id="18508" name="Line 76">
                            <a:extLst>
                              <a:ext uri="{FF2B5EF4-FFF2-40B4-BE49-F238E27FC236}">
                                <a16:creationId xmlns:a16="http://schemas.microsoft.com/office/drawing/2014/main" id="{14FB708E-D6F0-4F34-A20B-898533754E80}"/>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09" name="Line 77">
                            <a:extLst>
                              <a:ext uri="{FF2B5EF4-FFF2-40B4-BE49-F238E27FC236}">
                                <a16:creationId xmlns:a16="http://schemas.microsoft.com/office/drawing/2014/main" id="{40FBD7EF-87BA-45E6-B1F2-FB92A0A201DC}"/>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510" name="Group 78">
                          <a:extLst>
                            <a:ext uri="{FF2B5EF4-FFF2-40B4-BE49-F238E27FC236}">
                              <a16:creationId xmlns:a16="http://schemas.microsoft.com/office/drawing/2014/main" id="{3426055D-F63A-4C5A-8F8B-571EE399FB38}"/>
                            </a:ext>
                          </a:extLst>
                        </p:cNvPr>
                        <p:cNvGrpSpPr>
                          <a:grpSpLocks/>
                        </p:cNvGrpSpPr>
                        <p:nvPr/>
                      </p:nvGrpSpPr>
                      <p:grpSpPr bwMode="auto">
                        <a:xfrm>
                          <a:off x="2796" y="1440"/>
                          <a:ext cx="48" cy="96"/>
                          <a:chOff x="1872" y="1008"/>
                          <a:chExt cx="96" cy="144"/>
                        </a:xfrm>
                      </p:grpSpPr>
                      <p:sp>
                        <p:nvSpPr>
                          <p:cNvPr id="18511" name="Line 79">
                            <a:extLst>
                              <a:ext uri="{FF2B5EF4-FFF2-40B4-BE49-F238E27FC236}">
                                <a16:creationId xmlns:a16="http://schemas.microsoft.com/office/drawing/2014/main" id="{C8B70635-B548-4484-BDED-40511732FA9F}"/>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12" name="Line 80">
                            <a:extLst>
                              <a:ext uri="{FF2B5EF4-FFF2-40B4-BE49-F238E27FC236}">
                                <a16:creationId xmlns:a16="http://schemas.microsoft.com/office/drawing/2014/main" id="{F0616B55-8072-42D9-8913-485941509C99}"/>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513" name="Group 81">
                          <a:extLst>
                            <a:ext uri="{FF2B5EF4-FFF2-40B4-BE49-F238E27FC236}">
                              <a16:creationId xmlns:a16="http://schemas.microsoft.com/office/drawing/2014/main" id="{50FA93A1-EFCF-42A7-9153-23249F00757D}"/>
                            </a:ext>
                          </a:extLst>
                        </p:cNvPr>
                        <p:cNvGrpSpPr>
                          <a:grpSpLocks/>
                        </p:cNvGrpSpPr>
                        <p:nvPr/>
                      </p:nvGrpSpPr>
                      <p:grpSpPr bwMode="auto">
                        <a:xfrm>
                          <a:off x="2844" y="1440"/>
                          <a:ext cx="47" cy="96"/>
                          <a:chOff x="1872" y="1008"/>
                          <a:chExt cx="96" cy="144"/>
                        </a:xfrm>
                      </p:grpSpPr>
                      <p:sp>
                        <p:nvSpPr>
                          <p:cNvPr id="18514" name="Line 82">
                            <a:extLst>
                              <a:ext uri="{FF2B5EF4-FFF2-40B4-BE49-F238E27FC236}">
                                <a16:creationId xmlns:a16="http://schemas.microsoft.com/office/drawing/2014/main" id="{1827A4BB-DB96-460C-B329-CF228AAF042A}"/>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15" name="Line 83">
                            <a:extLst>
                              <a:ext uri="{FF2B5EF4-FFF2-40B4-BE49-F238E27FC236}">
                                <a16:creationId xmlns:a16="http://schemas.microsoft.com/office/drawing/2014/main" id="{DAFD6AF9-A22F-4E80-9576-C3690E1732C0}"/>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8516" name="Group 84">
                          <a:extLst>
                            <a:ext uri="{FF2B5EF4-FFF2-40B4-BE49-F238E27FC236}">
                              <a16:creationId xmlns:a16="http://schemas.microsoft.com/office/drawing/2014/main" id="{8E6ABDAB-DC45-4B02-A13A-2CDBC27F95E9}"/>
                            </a:ext>
                          </a:extLst>
                        </p:cNvPr>
                        <p:cNvGrpSpPr>
                          <a:grpSpLocks/>
                        </p:cNvGrpSpPr>
                        <p:nvPr/>
                      </p:nvGrpSpPr>
                      <p:grpSpPr bwMode="auto">
                        <a:xfrm>
                          <a:off x="2891" y="1440"/>
                          <a:ext cx="48" cy="96"/>
                          <a:chOff x="1872" y="1008"/>
                          <a:chExt cx="96" cy="144"/>
                        </a:xfrm>
                      </p:grpSpPr>
                      <p:sp>
                        <p:nvSpPr>
                          <p:cNvPr id="18517" name="Line 85">
                            <a:extLst>
                              <a:ext uri="{FF2B5EF4-FFF2-40B4-BE49-F238E27FC236}">
                                <a16:creationId xmlns:a16="http://schemas.microsoft.com/office/drawing/2014/main" id="{D6FD8FDB-1F12-4D0F-9443-A49DF83E070B}"/>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18" name="Line 86">
                            <a:extLst>
                              <a:ext uri="{FF2B5EF4-FFF2-40B4-BE49-F238E27FC236}">
                                <a16:creationId xmlns:a16="http://schemas.microsoft.com/office/drawing/2014/main" id="{2C6F2CF9-ABD9-4064-A6FE-302238A4A398}"/>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8519" name="Line 87">
                          <a:extLst>
                            <a:ext uri="{FF2B5EF4-FFF2-40B4-BE49-F238E27FC236}">
                              <a16:creationId xmlns:a16="http://schemas.microsoft.com/office/drawing/2014/main" id="{9550C27E-3848-4E5C-9572-28D6CBC18423}"/>
                            </a:ext>
                          </a:extLst>
                        </p:cNvPr>
                        <p:cNvSpPr>
                          <a:spLocks noChangeShapeType="1"/>
                        </p:cNvSpPr>
                        <p:nvPr/>
                      </p:nvSpPr>
                      <p:spPr bwMode="auto">
                        <a:xfrm>
                          <a:off x="2364" y="1488"/>
                          <a:ext cx="204"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grpSp>
            </p:grpSp>
            <p:sp>
              <p:nvSpPr>
                <p:cNvPr id="18520" name="Line 88">
                  <a:extLst>
                    <a:ext uri="{FF2B5EF4-FFF2-40B4-BE49-F238E27FC236}">
                      <a16:creationId xmlns:a16="http://schemas.microsoft.com/office/drawing/2014/main" id="{A0F5F767-181B-45FE-B398-41453BFA78CD}"/>
                    </a:ext>
                  </a:extLst>
                </p:cNvPr>
                <p:cNvSpPr>
                  <a:spLocks noChangeShapeType="1"/>
                </p:cNvSpPr>
                <p:nvPr/>
              </p:nvSpPr>
              <p:spPr bwMode="auto">
                <a:xfrm rot="16200000" flipV="1">
                  <a:off x="2904" y="1512"/>
                  <a:ext cx="0" cy="14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8521" name="Line 89">
                <a:extLst>
                  <a:ext uri="{FF2B5EF4-FFF2-40B4-BE49-F238E27FC236}">
                    <a16:creationId xmlns:a16="http://schemas.microsoft.com/office/drawing/2014/main" id="{A970E1D2-9443-48C0-82D2-4ED3CC41F3B7}"/>
                  </a:ext>
                </a:extLst>
              </p:cNvPr>
              <p:cNvSpPr>
                <a:spLocks noChangeShapeType="1"/>
              </p:cNvSpPr>
              <p:nvPr/>
            </p:nvSpPr>
            <p:spPr bwMode="auto">
              <a:xfrm flipV="1">
                <a:off x="2928" y="1680"/>
                <a:ext cx="0" cy="19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22" name="Line 90">
                <a:extLst>
                  <a:ext uri="{FF2B5EF4-FFF2-40B4-BE49-F238E27FC236}">
                    <a16:creationId xmlns:a16="http://schemas.microsoft.com/office/drawing/2014/main" id="{5813BCD6-71EC-41B0-AA5C-53B74DA7DC6D}"/>
                  </a:ext>
                </a:extLst>
              </p:cNvPr>
              <p:cNvSpPr>
                <a:spLocks noChangeShapeType="1"/>
              </p:cNvSpPr>
              <p:nvPr/>
            </p:nvSpPr>
            <p:spPr bwMode="auto">
              <a:xfrm flipH="1">
                <a:off x="3360" y="1872"/>
                <a:ext cx="240"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23" name="Text Box 91">
                <a:extLst>
                  <a:ext uri="{FF2B5EF4-FFF2-40B4-BE49-F238E27FC236}">
                    <a16:creationId xmlns:a16="http://schemas.microsoft.com/office/drawing/2014/main" id="{C52A6728-772B-4FA2-B4FF-20C04067ADDF}"/>
                  </a:ext>
                </a:extLst>
              </p:cNvPr>
              <p:cNvSpPr txBox="1">
                <a:spLocks noChangeArrowheads="1"/>
              </p:cNvSpPr>
              <p:nvPr/>
            </p:nvSpPr>
            <p:spPr bwMode="auto">
              <a:xfrm>
                <a:off x="2540" y="1344"/>
                <a:ext cx="3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350" b="1" kern="1200">
                    <a:solidFill>
                      <a:srgbClr val="FF0000"/>
                    </a:solidFill>
                    <a:latin typeface="Arial" panose="020B0604020202020204" pitchFamily="34" charset="0"/>
                    <a:ea typeface="+mn-ea"/>
                    <a:cs typeface="+mn-cs"/>
                  </a:rPr>
                  <a:t>Rh</a:t>
                </a:r>
              </a:p>
            </p:txBody>
          </p:sp>
          <p:sp>
            <p:nvSpPr>
              <p:cNvPr id="18524" name="AutoShape 92">
                <a:extLst>
                  <a:ext uri="{FF2B5EF4-FFF2-40B4-BE49-F238E27FC236}">
                    <a16:creationId xmlns:a16="http://schemas.microsoft.com/office/drawing/2014/main" id="{5276E257-E355-4408-900E-463BF38EAAE2}"/>
                  </a:ext>
                </a:extLst>
              </p:cNvPr>
              <p:cNvSpPr>
                <a:spLocks noChangeArrowheads="1"/>
              </p:cNvSpPr>
              <p:nvPr/>
            </p:nvSpPr>
            <p:spPr bwMode="auto">
              <a:xfrm rot="10800000">
                <a:off x="3168" y="336"/>
                <a:ext cx="240" cy="48"/>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25" name="AutoShape 93">
                <a:extLst>
                  <a:ext uri="{FF2B5EF4-FFF2-40B4-BE49-F238E27FC236}">
                    <a16:creationId xmlns:a16="http://schemas.microsoft.com/office/drawing/2014/main" id="{46A28285-AF5C-4113-AE45-289E29DDA9B9}"/>
                  </a:ext>
                </a:extLst>
              </p:cNvPr>
              <p:cNvSpPr>
                <a:spLocks noChangeArrowheads="1"/>
              </p:cNvSpPr>
              <p:nvPr/>
            </p:nvSpPr>
            <p:spPr bwMode="auto">
              <a:xfrm rot="10800000" flipH="1">
                <a:off x="4800" y="1056"/>
                <a:ext cx="240" cy="48"/>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26" name="AutoShape 94">
                <a:extLst>
                  <a:ext uri="{FF2B5EF4-FFF2-40B4-BE49-F238E27FC236}">
                    <a16:creationId xmlns:a16="http://schemas.microsoft.com/office/drawing/2014/main" id="{B999F2C5-4A98-4BFD-BE6D-E419EC8D2DEA}"/>
                  </a:ext>
                </a:extLst>
              </p:cNvPr>
              <p:cNvSpPr>
                <a:spLocks noChangeArrowheads="1"/>
              </p:cNvSpPr>
              <p:nvPr/>
            </p:nvSpPr>
            <p:spPr bwMode="auto">
              <a:xfrm rot="10800000" flipH="1" flipV="1">
                <a:off x="4800" y="1536"/>
                <a:ext cx="240" cy="48"/>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27" name="AutoShape 95">
                <a:extLst>
                  <a:ext uri="{FF2B5EF4-FFF2-40B4-BE49-F238E27FC236}">
                    <a16:creationId xmlns:a16="http://schemas.microsoft.com/office/drawing/2014/main" id="{A2A3E335-5EBF-42C2-BEC3-B098C278AF01}"/>
                  </a:ext>
                </a:extLst>
              </p:cNvPr>
              <p:cNvSpPr>
                <a:spLocks noChangeArrowheads="1"/>
              </p:cNvSpPr>
              <p:nvPr/>
            </p:nvSpPr>
            <p:spPr bwMode="auto">
              <a:xfrm rot="10800000">
                <a:off x="3744" y="1296"/>
                <a:ext cx="240" cy="48"/>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28" name="AutoShape 96">
                <a:extLst>
                  <a:ext uri="{FF2B5EF4-FFF2-40B4-BE49-F238E27FC236}">
                    <a16:creationId xmlns:a16="http://schemas.microsoft.com/office/drawing/2014/main" id="{23EC96D1-3961-459A-80CB-FB86C82657EB}"/>
                  </a:ext>
                </a:extLst>
              </p:cNvPr>
              <p:cNvSpPr>
                <a:spLocks noChangeArrowheads="1"/>
              </p:cNvSpPr>
              <p:nvPr/>
            </p:nvSpPr>
            <p:spPr bwMode="auto">
              <a:xfrm rot="10800000">
                <a:off x="3744" y="816"/>
                <a:ext cx="240" cy="48"/>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29" name="Line 97">
                <a:extLst>
                  <a:ext uri="{FF2B5EF4-FFF2-40B4-BE49-F238E27FC236}">
                    <a16:creationId xmlns:a16="http://schemas.microsoft.com/office/drawing/2014/main" id="{A50754E5-553B-4B7A-A641-9C634A1E4107}"/>
                  </a:ext>
                </a:extLst>
              </p:cNvPr>
              <p:cNvSpPr>
                <a:spLocks noChangeShapeType="1"/>
              </p:cNvSpPr>
              <p:nvPr/>
            </p:nvSpPr>
            <p:spPr bwMode="auto">
              <a:xfrm>
                <a:off x="3312" y="1728"/>
                <a:ext cx="0" cy="144"/>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32" name="AutoShape 100">
                <a:extLst>
                  <a:ext uri="{FF2B5EF4-FFF2-40B4-BE49-F238E27FC236}">
                    <a16:creationId xmlns:a16="http://schemas.microsoft.com/office/drawing/2014/main" id="{D9AB7109-3146-46EF-9CCE-B81D76BE62FD}"/>
                  </a:ext>
                </a:extLst>
              </p:cNvPr>
              <p:cNvSpPr>
                <a:spLocks noChangeArrowheads="1"/>
              </p:cNvSpPr>
              <p:nvPr/>
            </p:nvSpPr>
            <p:spPr bwMode="auto">
              <a:xfrm rot="10800000" flipH="1" flipV="1">
                <a:off x="2976" y="1920"/>
                <a:ext cx="240" cy="48"/>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33" name="Line 101">
                <a:extLst>
                  <a:ext uri="{FF2B5EF4-FFF2-40B4-BE49-F238E27FC236}">
                    <a16:creationId xmlns:a16="http://schemas.microsoft.com/office/drawing/2014/main" id="{86E08AC6-25CF-4127-B30A-577D1F6276EC}"/>
                  </a:ext>
                </a:extLst>
              </p:cNvPr>
              <p:cNvSpPr>
                <a:spLocks noChangeShapeType="1"/>
              </p:cNvSpPr>
              <p:nvPr/>
            </p:nvSpPr>
            <p:spPr bwMode="auto">
              <a:xfrm>
                <a:off x="2976" y="960"/>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8534" name="Rectangle 102">
                <a:extLst>
                  <a:ext uri="{FF2B5EF4-FFF2-40B4-BE49-F238E27FC236}">
                    <a16:creationId xmlns:a16="http://schemas.microsoft.com/office/drawing/2014/main" id="{5BD243B8-D3D4-452C-8A44-0A63FB7D9A43}"/>
                  </a:ext>
                </a:extLst>
              </p:cNvPr>
              <p:cNvSpPr>
                <a:spLocks noChangeArrowheads="1"/>
              </p:cNvSpPr>
              <p:nvPr/>
            </p:nvSpPr>
            <p:spPr bwMode="auto">
              <a:xfrm>
                <a:off x="2920" y="115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FF0000"/>
                    </a:solidFill>
                    <a:latin typeface="Arial" panose="020B0604020202020204" pitchFamily="34" charset="0"/>
                    <a:ea typeface="+mn-ea"/>
                    <a:cs typeface="+mn-cs"/>
                  </a:rPr>
                  <a:t>+</a:t>
                </a:r>
              </a:p>
            </p:txBody>
          </p:sp>
          <p:sp>
            <p:nvSpPr>
              <p:cNvPr id="18535" name="Rectangle 103">
                <a:extLst>
                  <a:ext uri="{FF2B5EF4-FFF2-40B4-BE49-F238E27FC236}">
                    <a16:creationId xmlns:a16="http://schemas.microsoft.com/office/drawing/2014/main" id="{19DAE5D3-5C88-4F7D-979F-10C83D1C8D2D}"/>
                  </a:ext>
                </a:extLst>
              </p:cNvPr>
              <p:cNvSpPr>
                <a:spLocks noChangeArrowheads="1"/>
              </p:cNvSpPr>
              <p:nvPr/>
            </p:nvSpPr>
            <p:spPr bwMode="auto">
              <a:xfrm>
                <a:off x="4012" y="784"/>
                <a:ext cx="22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50000"/>
                  </a:spcBef>
                  <a:spcAft>
                    <a:spcPct val="0"/>
                  </a:spcAft>
                  <a:buClrTx/>
                </a:pPr>
                <a:r>
                  <a:rPr lang="en-US" altLang="en-US" sz="1350" b="1" i="1" kern="1200">
                    <a:solidFill>
                      <a:srgbClr val="FF0000"/>
                    </a:solidFill>
                    <a:latin typeface="ItalicT" pitchFamily="2" charset="0"/>
                    <a:ea typeface="+mn-ea"/>
                    <a:cs typeface="+mn-cs"/>
                  </a:rPr>
                  <a:t>  </a:t>
                </a:r>
                <a:endParaRPr lang="en-US" altLang="en-US" sz="1350" b="1" i="1" kern="1200" baseline="-25000">
                  <a:solidFill>
                    <a:srgbClr val="FF0000"/>
                  </a:solidFill>
                  <a:latin typeface="Arial" panose="020B0604020202020204" pitchFamily="34" charset="0"/>
                  <a:ea typeface="+mn-ea"/>
                  <a:cs typeface="+mn-cs"/>
                </a:endParaRPr>
              </a:p>
            </p:txBody>
          </p:sp>
          <p:sp>
            <p:nvSpPr>
              <p:cNvPr id="18536" name="Rectangle 104">
                <a:extLst>
                  <a:ext uri="{FF2B5EF4-FFF2-40B4-BE49-F238E27FC236}">
                    <a16:creationId xmlns:a16="http://schemas.microsoft.com/office/drawing/2014/main" id="{8ADD86C1-3941-4AC1-ACDD-CA402A7C7115}"/>
                  </a:ext>
                </a:extLst>
              </p:cNvPr>
              <p:cNvSpPr>
                <a:spLocks noChangeArrowheads="1"/>
              </p:cNvSpPr>
              <p:nvPr/>
            </p:nvSpPr>
            <p:spPr bwMode="auto">
              <a:xfrm>
                <a:off x="3204" y="144"/>
                <a:ext cx="19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50000"/>
                  </a:spcBef>
                  <a:spcAft>
                    <a:spcPct val="0"/>
                  </a:spcAft>
                  <a:buClrTx/>
                </a:pPr>
                <a:r>
                  <a:rPr lang="en-US" altLang="en-US" sz="1350" b="1" kern="1200">
                    <a:solidFill>
                      <a:srgbClr val="009900"/>
                    </a:solidFill>
                    <a:latin typeface="Arial" panose="020B0604020202020204" pitchFamily="34" charset="0"/>
                    <a:ea typeface="+mn-ea"/>
                    <a:cs typeface="+mn-cs"/>
                  </a:rPr>
                  <a:t>I</a:t>
                </a:r>
              </a:p>
            </p:txBody>
          </p:sp>
        </p:grpSp>
        <p:grpSp>
          <p:nvGrpSpPr>
            <p:cNvPr id="18589" name="Group 157">
              <a:extLst>
                <a:ext uri="{FF2B5EF4-FFF2-40B4-BE49-F238E27FC236}">
                  <a16:creationId xmlns:a16="http://schemas.microsoft.com/office/drawing/2014/main" id="{DBA87149-6B03-4234-AE12-BC2CE4FFB48E}"/>
                </a:ext>
              </a:extLst>
            </p:cNvPr>
            <p:cNvGrpSpPr>
              <a:grpSpLocks/>
            </p:cNvGrpSpPr>
            <p:nvPr/>
          </p:nvGrpSpPr>
          <p:grpSpPr bwMode="auto">
            <a:xfrm>
              <a:off x="3355" y="1008"/>
              <a:ext cx="2333" cy="933"/>
              <a:chOff x="3355" y="1008"/>
              <a:chExt cx="2333" cy="933"/>
            </a:xfrm>
          </p:grpSpPr>
          <p:sp>
            <p:nvSpPr>
              <p:cNvPr id="18579" name="Text Box 147">
                <a:extLst>
                  <a:ext uri="{FF2B5EF4-FFF2-40B4-BE49-F238E27FC236}">
                    <a16:creationId xmlns:a16="http://schemas.microsoft.com/office/drawing/2014/main" id="{989CDDA8-1704-4D5B-BAB5-5A77CB7380D1}"/>
                  </a:ext>
                </a:extLst>
              </p:cNvPr>
              <p:cNvSpPr txBox="1">
                <a:spLocks noChangeArrowheads="1"/>
              </p:cNvSpPr>
              <p:nvPr/>
            </p:nvSpPr>
            <p:spPr bwMode="auto">
              <a:xfrm>
                <a:off x="5280" y="1056"/>
                <a:ext cx="38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050" b="1" kern="1200" dirty="0">
                    <a:solidFill>
                      <a:srgbClr val="FF0000"/>
                    </a:solidFill>
                    <a:latin typeface="Arial" panose="020B0604020202020204" pitchFamily="34" charset="0"/>
                    <a:ea typeface="+mn-ea"/>
                    <a:cs typeface="+mn-cs"/>
                  </a:rPr>
                  <a:t>100</a:t>
                </a:r>
              </a:p>
            </p:txBody>
          </p:sp>
          <p:sp>
            <p:nvSpPr>
              <p:cNvPr id="18580" name="Text Box 148">
                <a:extLst>
                  <a:ext uri="{FF2B5EF4-FFF2-40B4-BE49-F238E27FC236}">
                    <a16:creationId xmlns:a16="http://schemas.microsoft.com/office/drawing/2014/main" id="{758053EB-3584-4AB4-A743-09A749EB4AEB}"/>
                  </a:ext>
                </a:extLst>
              </p:cNvPr>
              <p:cNvSpPr txBox="1">
                <a:spLocks noChangeArrowheads="1"/>
              </p:cNvSpPr>
              <p:nvPr/>
            </p:nvSpPr>
            <p:spPr bwMode="auto">
              <a:xfrm>
                <a:off x="3355" y="1296"/>
                <a:ext cx="38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050" b="1" kern="1200" dirty="0">
                    <a:solidFill>
                      <a:srgbClr val="FF0000"/>
                    </a:solidFill>
                    <a:latin typeface="Arial" panose="020B0604020202020204" pitchFamily="34" charset="0"/>
                    <a:ea typeface="+mn-ea"/>
                    <a:cs typeface="+mn-cs"/>
                  </a:rPr>
                  <a:t>200</a:t>
                </a:r>
              </a:p>
            </p:txBody>
          </p:sp>
          <p:sp>
            <p:nvSpPr>
              <p:cNvPr id="18581" name="Text Box 149">
                <a:extLst>
                  <a:ext uri="{FF2B5EF4-FFF2-40B4-BE49-F238E27FC236}">
                    <a16:creationId xmlns:a16="http://schemas.microsoft.com/office/drawing/2014/main" id="{EB5E273A-798F-46CF-AD76-B62B19600E25}"/>
                  </a:ext>
                </a:extLst>
              </p:cNvPr>
              <p:cNvSpPr txBox="1">
                <a:spLocks noChangeArrowheads="1"/>
              </p:cNvSpPr>
              <p:nvPr/>
            </p:nvSpPr>
            <p:spPr bwMode="auto">
              <a:xfrm>
                <a:off x="5280" y="1536"/>
                <a:ext cx="40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050" b="1" kern="1200" dirty="0">
                    <a:solidFill>
                      <a:srgbClr val="FF0000"/>
                    </a:solidFill>
                    <a:latin typeface="Arial" panose="020B0604020202020204" pitchFamily="34" charset="0"/>
                    <a:ea typeface="+mn-ea"/>
                    <a:cs typeface="+mn-cs"/>
                  </a:rPr>
                  <a:t>300</a:t>
                </a:r>
              </a:p>
            </p:txBody>
          </p:sp>
          <p:sp>
            <p:nvSpPr>
              <p:cNvPr id="18582" name="Text Box 150">
                <a:extLst>
                  <a:ext uri="{FF2B5EF4-FFF2-40B4-BE49-F238E27FC236}">
                    <a16:creationId xmlns:a16="http://schemas.microsoft.com/office/drawing/2014/main" id="{C1A5BD53-7A30-4F59-B885-9B04A1413DB1}"/>
                  </a:ext>
                </a:extLst>
              </p:cNvPr>
              <p:cNvSpPr txBox="1">
                <a:spLocks noChangeArrowheads="1"/>
              </p:cNvSpPr>
              <p:nvPr/>
            </p:nvSpPr>
            <p:spPr bwMode="auto">
              <a:xfrm>
                <a:off x="3648" y="1728"/>
                <a:ext cx="40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050" b="1" kern="1200">
                    <a:solidFill>
                      <a:srgbClr val="FF0000"/>
                    </a:solidFill>
                    <a:latin typeface="Arial" panose="020B0604020202020204" pitchFamily="34" charset="0"/>
                    <a:ea typeface="+mn-ea"/>
                    <a:cs typeface="+mn-cs"/>
                  </a:rPr>
                  <a:t>400</a:t>
                </a:r>
              </a:p>
            </p:txBody>
          </p:sp>
          <p:sp>
            <p:nvSpPr>
              <p:cNvPr id="18583" name="Text Box 151">
                <a:extLst>
                  <a:ext uri="{FF2B5EF4-FFF2-40B4-BE49-F238E27FC236}">
                    <a16:creationId xmlns:a16="http://schemas.microsoft.com/office/drawing/2014/main" id="{AE1BDB06-2379-457E-8BB0-7FB7C940A9ED}"/>
                  </a:ext>
                </a:extLst>
              </p:cNvPr>
              <p:cNvSpPr txBox="1">
                <a:spLocks noChangeArrowheads="1"/>
              </p:cNvSpPr>
              <p:nvPr/>
            </p:nvSpPr>
            <p:spPr bwMode="auto">
              <a:xfrm>
                <a:off x="3600" y="1008"/>
                <a:ext cx="14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050" b="1" kern="1200">
                    <a:solidFill>
                      <a:srgbClr val="FF0000"/>
                    </a:solidFill>
                    <a:latin typeface="Arial" panose="020B0604020202020204" pitchFamily="34" charset="0"/>
                    <a:ea typeface="+mn-ea"/>
                    <a:cs typeface="+mn-cs"/>
                  </a:rPr>
                  <a:t>0</a:t>
                </a:r>
              </a:p>
            </p:txBody>
          </p:sp>
        </p:grpSp>
      </p:grpSp>
      <p:sp>
        <p:nvSpPr>
          <p:cNvPr id="18584" name="Text Box 152">
            <a:extLst>
              <a:ext uri="{FF2B5EF4-FFF2-40B4-BE49-F238E27FC236}">
                <a16:creationId xmlns:a16="http://schemas.microsoft.com/office/drawing/2014/main" id="{5846A000-CB50-4248-A47A-BA8B94F38ADF}"/>
              </a:ext>
            </a:extLst>
          </p:cNvPr>
          <p:cNvSpPr txBox="1">
            <a:spLocks noChangeArrowheads="1"/>
          </p:cNvSpPr>
          <p:nvPr/>
        </p:nvSpPr>
        <p:spPr bwMode="auto">
          <a:xfrm>
            <a:off x="54768" y="63789"/>
            <a:ext cx="447198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500" b="1" kern="1200">
                <a:solidFill>
                  <a:srgbClr val="FF6600"/>
                </a:solidFill>
                <a:latin typeface="Arial" panose="020B0604020202020204" pitchFamily="34" charset="0"/>
                <a:ea typeface="+mn-ea"/>
                <a:cs typeface="+mn-cs"/>
              </a:rPr>
              <a:t>Comparison of emf’s using Potentiometer: </a:t>
            </a:r>
          </a:p>
        </p:txBody>
      </p:sp>
      <p:sp>
        <p:nvSpPr>
          <p:cNvPr id="18585" name="Text Box 153">
            <a:extLst>
              <a:ext uri="{FF2B5EF4-FFF2-40B4-BE49-F238E27FC236}">
                <a16:creationId xmlns:a16="http://schemas.microsoft.com/office/drawing/2014/main" id="{5CB67A26-F7BF-4CE9-A131-559AEF6FD05A}"/>
              </a:ext>
            </a:extLst>
          </p:cNvPr>
          <p:cNvSpPr txBox="1">
            <a:spLocks noChangeArrowheads="1"/>
          </p:cNvSpPr>
          <p:nvPr/>
        </p:nvSpPr>
        <p:spPr bwMode="auto">
          <a:xfrm>
            <a:off x="1314450" y="628651"/>
            <a:ext cx="2286000" cy="154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0099FF"/>
                </a:solidFill>
                <a:latin typeface="Arial" panose="020B0604020202020204" pitchFamily="34" charset="0"/>
                <a:ea typeface="+mn-ea"/>
                <a:cs typeface="+mn-cs"/>
              </a:rPr>
              <a:t>The balance point is obtained for the cell when the potential at a point on the potentiometer wire is equal and opposite to the emf of the cell.</a:t>
            </a:r>
          </a:p>
        </p:txBody>
      </p:sp>
      <p:sp>
        <p:nvSpPr>
          <p:cNvPr id="18586" name="Text Box 154">
            <a:extLst>
              <a:ext uri="{FF2B5EF4-FFF2-40B4-BE49-F238E27FC236}">
                <a16:creationId xmlns:a16="http://schemas.microsoft.com/office/drawing/2014/main" id="{3193AF23-7684-4E86-8B00-4AA2E2A44426}"/>
              </a:ext>
            </a:extLst>
          </p:cNvPr>
          <p:cNvSpPr txBox="1">
            <a:spLocks noChangeArrowheads="1"/>
          </p:cNvSpPr>
          <p:nvPr/>
        </p:nvSpPr>
        <p:spPr bwMode="auto">
          <a:xfrm>
            <a:off x="2171700" y="2000250"/>
            <a:ext cx="1714500"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800080"/>
                </a:solidFill>
                <a:latin typeface="Arial" panose="020B0604020202020204" pitchFamily="34" charset="0"/>
                <a:ea typeface="+mn-ea"/>
                <a:cs typeface="+mn-cs"/>
              </a:rPr>
              <a:t>E</a:t>
            </a:r>
            <a:r>
              <a:rPr lang="en-US" altLang="en-US" sz="1350" b="1" kern="1200" baseline="-25000">
                <a:solidFill>
                  <a:srgbClr val="800080"/>
                </a:solidFill>
                <a:latin typeface="Arial" panose="020B0604020202020204" pitchFamily="34" charset="0"/>
                <a:ea typeface="+mn-ea"/>
                <a:cs typeface="+mn-cs"/>
              </a:rPr>
              <a:t>1</a:t>
            </a:r>
            <a:r>
              <a:rPr lang="en-US" altLang="en-US" sz="1350" b="1" kern="1200">
                <a:solidFill>
                  <a:srgbClr val="800080"/>
                </a:solidFill>
                <a:latin typeface="Arial" panose="020B0604020202020204" pitchFamily="34" charset="0"/>
                <a:ea typeface="+mn-ea"/>
                <a:cs typeface="+mn-cs"/>
              </a:rPr>
              <a:t> = V</a:t>
            </a:r>
            <a:r>
              <a:rPr lang="en-US" altLang="en-US" sz="1350" b="1" kern="1200" baseline="-25000">
                <a:solidFill>
                  <a:srgbClr val="800080"/>
                </a:solidFill>
                <a:latin typeface="Arial" panose="020B0604020202020204" pitchFamily="34" charset="0"/>
                <a:ea typeface="+mn-ea"/>
                <a:cs typeface="+mn-cs"/>
              </a:rPr>
              <a:t>AJ</a:t>
            </a:r>
            <a:r>
              <a:rPr lang="en-US" altLang="en-US" sz="1350" b="1" kern="1200" baseline="-46000">
                <a:solidFill>
                  <a:srgbClr val="800080"/>
                </a:solidFill>
                <a:latin typeface="Arial" panose="020B0604020202020204" pitchFamily="34" charset="0"/>
                <a:ea typeface="+mn-ea"/>
                <a:cs typeface="+mn-cs"/>
              </a:rPr>
              <a:t>1 </a:t>
            </a:r>
            <a:r>
              <a:rPr lang="en-US" altLang="en-US" sz="1350" b="1" kern="1200">
                <a:solidFill>
                  <a:srgbClr val="800080"/>
                </a:solidFill>
                <a:latin typeface="Arial" panose="020B0604020202020204" pitchFamily="34" charset="0"/>
                <a:ea typeface="+mn-ea"/>
                <a:cs typeface="+mn-cs"/>
              </a:rPr>
              <a:t>= </a:t>
            </a:r>
            <a:r>
              <a:rPr lang="en-US" altLang="en-US" sz="1350" b="1" kern="1200">
                <a:solidFill>
                  <a:srgbClr val="FF00FF"/>
                </a:solidFill>
                <a:latin typeface="Arial" panose="020B0604020202020204" pitchFamily="34" charset="0"/>
                <a:ea typeface="+mn-ea"/>
                <a:cs typeface="+mn-cs"/>
              </a:rPr>
              <a:t>I </a:t>
            </a:r>
            <a:r>
              <a:rPr lang="el-GR" altLang="en-US" sz="1350" b="1" kern="1200">
                <a:solidFill>
                  <a:srgbClr val="FF00FF"/>
                </a:solidFill>
                <a:latin typeface="Arial" panose="020B0604020202020204" pitchFamily="34" charset="0"/>
                <a:ea typeface="+mn-ea"/>
                <a:cs typeface="+mn-cs"/>
              </a:rPr>
              <a:t>ρ</a:t>
            </a:r>
            <a:r>
              <a:rPr lang="en-US" altLang="en-US" sz="1350" b="1" kern="1200">
                <a:solidFill>
                  <a:srgbClr val="FF00FF"/>
                </a:solidFill>
                <a:latin typeface="ItalicT" pitchFamily="2" charset="0"/>
                <a:ea typeface="+mn-ea"/>
                <a:cs typeface="+mn-cs"/>
              </a:rPr>
              <a:t>l</a:t>
            </a:r>
            <a:r>
              <a:rPr lang="en-US" altLang="en-US" sz="1350" b="1" kern="1200" baseline="-25000">
                <a:solidFill>
                  <a:srgbClr val="FF00FF"/>
                </a:solidFill>
                <a:latin typeface="Arial" panose="020B0604020202020204" pitchFamily="34" charset="0"/>
                <a:ea typeface="+mn-ea"/>
                <a:cs typeface="+mn-cs"/>
              </a:rPr>
              <a:t>1 </a:t>
            </a:r>
            <a:r>
              <a:rPr lang="en-US" altLang="en-US" sz="1350" b="1" kern="1200">
                <a:solidFill>
                  <a:srgbClr val="FF00FF"/>
                </a:solidFill>
                <a:latin typeface="ItalicT" pitchFamily="2" charset="0"/>
                <a:ea typeface="+mn-ea"/>
                <a:cs typeface="+mn-cs"/>
              </a:rPr>
              <a:t>/</a:t>
            </a:r>
            <a:r>
              <a:rPr lang="en-US" altLang="en-US" sz="1350" b="1" kern="1200">
                <a:solidFill>
                  <a:srgbClr val="FF00FF"/>
                </a:solidFill>
                <a:latin typeface="Arial" panose="020B0604020202020204" pitchFamily="34" charset="0"/>
                <a:ea typeface="+mn-ea"/>
                <a:cs typeface="+mn-cs"/>
              </a:rPr>
              <a:t>A</a:t>
            </a:r>
            <a:r>
              <a:rPr lang="en-US" altLang="en-US" sz="1350" kern="1200">
                <a:latin typeface="Arial" panose="020B0604020202020204" pitchFamily="34" charset="0"/>
                <a:ea typeface="+mn-ea"/>
                <a:cs typeface="+mn-cs"/>
              </a:rPr>
              <a:t> </a:t>
            </a:r>
            <a:endParaRPr lang="en-US" altLang="en-US" sz="1350" b="1" kern="1200">
              <a:solidFill>
                <a:srgbClr val="800080"/>
              </a:solidFill>
              <a:latin typeface="Arial" panose="020B0604020202020204" pitchFamily="34" charset="0"/>
              <a:ea typeface="+mn-ea"/>
              <a:cs typeface="+mn-cs"/>
            </a:endParaRPr>
          </a:p>
          <a:p>
            <a:pPr defTabSz="685800" fontAlgn="base">
              <a:spcBef>
                <a:spcPct val="50000"/>
              </a:spcBef>
              <a:spcAft>
                <a:spcPct val="0"/>
              </a:spcAft>
              <a:buClrTx/>
            </a:pPr>
            <a:r>
              <a:rPr lang="en-US" altLang="en-US" sz="1350" b="1" kern="1200">
                <a:solidFill>
                  <a:srgbClr val="800080"/>
                </a:solidFill>
                <a:latin typeface="Arial" panose="020B0604020202020204" pitchFamily="34" charset="0"/>
                <a:ea typeface="+mn-ea"/>
                <a:cs typeface="+mn-cs"/>
              </a:rPr>
              <a:t>E</a:t>
            </a:r>
            <a:r>
              <a:rPr lang="en-US" altLang="en-US" sz="1350" b="1" kern="1200" baseline="-25000">
                <a:solidFill>
                  <a:srgbClr val="800080"/>
                </a:solidFill>
                <a:latin typeface="Arial" panose="020B0604020202020204" pitchFamily="34" charset="0"/>
                <a:ea typeface="+mn-ea"/>
                <a:cs typeface="+mn-cs"/>
              </a:rPr>
              <a:t>2</a:t>
            </a:r>
            <a:r>
              <a:rPr lang="en-US" altLang="en-US" sz="1350" b="1" kern="1200">
                <a:solidFill>
                  <a:srgbClr val="800080"/>
                </a:solidFill>
                <a:latin typeface="Arial" panose="020B0604020202020204" pitchFamily="34" charset="0"/>
                <a:ea typeface="+mn-ea"/>
                <a:cs typeface="+mn-cs"/>
              </a:rPr>
              <a:t> = V</a:t>
            </a:r>
            <a:r>
              <a:rPr lang="en-US" altLang="en-US" sz="1350" b="1" kern="1200" baseline="-25000">
                <a:solidFill>
                  <a:srgbClr val="800080"/>
                </a:solidFill>
                <a:latin typeface="Arial" panose="020B0604020202020204" pitchFamily="34" charset="0"/>
                <a:ea typeface="+mn-ea"/>
                <a:cs typeface="+mn-cs"/>
              </a:rPr>
              <a:t>AJ</a:t>
            </a:r>
            <a:r>
              <a:rPr lang="en-US" altLang="en-US" sz="1350" b="1" kern="1200" baseline="-46000">
                <a:solidFill>
                  <a:srgbClr val="800080"/>
                </a:solidFill>
                <a:latin typeface="Arial" panose="020B0604020202020204" pitchFamily="34" charset="0"/>
                <a:ea typeface="+mn-ea"/>
                <a:cs typeface="+mn-cs"/>
              </a:rPr>
              <a:t>2 </a:t>
            </a:r>
            <a:r>
              <a:rPr lang="en-US" altLang="en-US" sz="1350" b="1" kern="1200">
                <a:solidFill>
                  <a:srgbClr val="800080"/>
                </a:solidFill>
                <a:latin typeface="Arial" panose="020B0604020202020204" pitchFamily="34" charset="0"/>
                <a:ea typeface="+mn-ea"/>
                <a:cs typeface="+mn-cs"/>
              </a:rPr>
              <a:t>= </a:t>
            </a:r>
            <a:r>
              <a:rPr lang="en-US" altLang="en-US" sz="1350" b="1" kern="1200">
                <a:solidFill>
                  <a:srgbClr val="FF00FF"/>
                </a:solidFill>
                <a:latin typeface="Arial" panose="020B0604020202020204" pitchFamily="34" charset="0"/>
                <a:ea typeface="+mn-ea"/>
                <a:cs typeface="+mn-cs"/>
              </a:rPr>
              <a:t>I </a:t>
            </a:r>
            <a:r>
              <a:rPr lang="el-GR" altLang="en-US" sz="1350" b="1" kern="1200">
                <a:solidFill>
                  <a:srgbClr val="FF00FF"/>
                </a:solidFill>
                <a:latin typeface="Arial" panose="020B0604020202020204" pitchFamily="34" charset="0"/>
                <a:ea typeface="+mn-ea"/>
                <a:cs typeface="+mn-cs"/>
              </a:rPr>
              <a:t>ρ</a:t>
            </a:r>
            <a:r>
              <a:rPr lang="en-US" altLang="en-US" sz="1350" b="1" kern="1200">
                <a:solidFill>
                  <a:srgbClr val="FF00FF"/>
                </a:solidFill>
                <a:latin typeface="ItalicT" pitchFamily="2" charset="0"/>
                <a:ea typeface="+mn-ea"/>
                <a:cs typeface="+mn-cs"/>
              </a:rPr>
              <a:t>l</a:t>
            </a:r>
            <a:r>
              <a:rPr lang="en-US" altLang="en-US" sz="1350" b="1" kern="1200" baseline="-25000">
                <a:solidFill>
                  <a:srgbClr val="FF00FF"/>
                </a:solidFill>
                <a:latin typeface="Arial" panose="020B0604020202020204" pitchFamily="34" charset="0"/>
                <a:ea typeface="+mn-ea"/>
                <a:cs typeface="+mn-cs"/>
              </a:rPr>
              <a:t>2 </a:t>
            </a:r>
            <a:r>
              <a:rPr lang="en-US" altLang="en-US" sz="1350" b="1" kern="1200">
                <a:solidFill>
                  <a:srgbClr val="FF00FF"/>
                </a:solidFill>
                <a:latin typeface="ItalicT" pitchFamily="2" charset="0"/>
                <a:ea typeface="+mn-ea"/>
                <a:cs typeface="+mn-cs"/>
              </a:rPr>
              <a:t>/</a:t>
            </a:r>
            <a:r>
              <a:rPr lang="en-US" altLang="en-US" sz="1350" b="1" kern="1200">
                <a:solidFill>
                  <a:srgbClr val="FF00FF"/>
                </a:solidFill>
                <a:latin typeface="Arial" panose="020B0604020202020204" pitchFamily="34" charset="0"/>
                <a:ea typeface="+mn-ea"/>
                <a:cs typeface="+mn-cs"/>
              </a:rPr>
              <a:t>A</a:t>
            </a:r>
            <a:endParaRPr lang="en-US" altLang="en-US" sz="1350" kern="1200">
              <a:latin typeface="Arial" panose="020B0604020202020204" pitchFamily="34" charset="0"/>
              <a:ea typeface="+mn-ea"/>
              <a:cs typeface="+mn-cs"/>
            </a:endParaRPr>
          </a:p>
        </p:txBody>
      </p:sp>
      <p:sp>
        <p:nvSpPr>
          <p:cNvPr id="18587" name="Text Box 155">
            <a:extLst>
              <a:ext uri="{FF2B5EF4-FFF2-40B4-BE49-F238E27FC236}">
                <a16:creationId xmlns:a16="http://schemas.microsoft.com/office/drawing/2014/main" id="{787227DD-F929-420B-A606-D978930E57E8}"/>
              </a:ext>
            </a:extLst>
          </p:cNvPr>
          <p:cNvSpPr txBox="1">
            <a:spLocks noChangeArrowheads="1"/>
          </p:cNvSpPr>
          <p:nvPr/>
        </p:nvSpPr>
        <p:spPr bwMode="auto">
          <a:xfrm>
            <a:off x="2171700" y="2686050"/>
            <a:ext cx="1600200" cy="300082"/>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9900FF"/>
                </a:solidFill>
                <a:latin typeface="Arial" panose="020B0604020202020204" pitchFamily="34" charset="0"/>
                <a:ea typeface="+mn-ea"/>
                <a:cs typeface="+mn-cs"/>
              </a:rPr>
              <a:t>E</a:t>
            </a:r>
            <a:r>
              <a:rPr lang="en-US" altLang="en-US" sz="1350" b="1" kern="1200" baseline="-25000">
                <a:solidFill>
                  <a:srgbClr val="9900FF"/>
                </a:solidFill>
                <a:latin typeface="Arial" panose="020B0604020202020204" pitchFamily="34" charset="0"/>
                <a:ea typeface="+mn-ea"/>
                <a:cs typeface="+mn-cs"/>
              </a:rPr>
              <a:t>1</a:t>
            </a:r>
            <a:r>
              <a:rPr lang="en-US" altLang="en-US" sz="1350" b="1" kern="1200">
                <a:solidFill>
                  <a:srgbClr val="9900FF"/>
                </a:solidFill>
                <a:latin typeface="Arial" panose="020B0604020202020204" pitchFamily="34" charset="0"/>
                <a:ea typeface="+mn-ea"/>
                <a:cs typeface="+mn-cs"/>
              </a:rPr>
              <a:t> </a:t>
            </a:r>
            <a:r>
              <a:rPr lang="en-US" altLang="en-US" sz="1350" b="1" kern="1200">
                <a:solidFill>
                  <a:srgbClr val="9900FF"/>
                </a:solidFill>
                <a:latin typeface="ItalicT" pitchFamily="2" charset="0"/>
                <a:ea typeface="+mn-ea"/>
                <a:cs typeface="+mn-cs"/>
              </a:rPr>
              <a:t>/</a:t>
            </a:r>
            <a:r>
              <a:rPr lang="en-US" altLang="en-US" sz="1350" b="1" kern="1200">
                <a:solidFill>
                  <a:srgbClr val="9900FF"/>
                </a:solidFill>
                <a:latin typeface="Arial" panose="020B0604020202020204" pitchFamily="34" charset="0"/>
                <a:ea typeface="+mn-ea"/>
                <a:cs typeface="+mn-cs"/>
              </a:rPr>
              <a:t> E</a:t>
            </a:r>
            <a:r>
              <a:rPr lang="en-US" altLang="en-US" sz="1350" b="1" kern="1200" baseline="-25000">
                <a:solidFill>
                  <a:srgbClr val="9900FF"/>
                </a:solidFill>
                <a:latin typeface="Arial" panose="020B0604020202020204" pitchFamily="34" charset="0"/>
                <a:ea typeface="+mn-ea"/>
                <a:cs typeface="+mn-cs"/>
              </a:rPr>
              <a:t>2</a:t>
            </a:r>
            <a:r>
              <a:rPr lang="en-US" altLang="en-US" sz="1350" b="1" kern="1200">
                <a:solidFill>
                  <a:srgbClr val="9900FF"/>
                </a:solidFill>
                <a:latin typeface="Arial" panose="020B0604020202020204" pitchFamily="34" charset="0"/>
                <a:ea typeface="+mn-ea"/>
                <a:cs typeface="+mn-cs"/>
              </a:rPr>
              <a:t>  = </a:t>
            </a:r>
            <a:r>
              <a:rPr lang="en-US" altLang="en-US" sz="1350" b="1" kern="1200">
                <a:solidFill>
                  <a:srgbClr val="9900FF"/>
                </a:solidFill>
                <a:latin typeface="ItalicT" pitchFamily="2" charset="0"/>
                <a:ea typeface="+mn-ea"/>
                <a:cs typeface="+mn-cs"/>
              </a:rPr>
              <a:t> l</a:t>
            </a:r>
            <a:r>
              <a:rPr lang="en-US" altLang="en-US" sz="1350" b="1" kern="1200" baseline="-25000">
                <a:solidFill>
                  <a:srgbClr val="9900FF"/>
                </a:solidFill>
                <a:latin typeface="Arial" panose="020B0604020202020204" pitchFamily="34" charset="0"/>
                <a:ea typeface="+mn-ea"/>
                <a:cs typeface="+mn-cs"/>
              </a:rPr>
              <a:t>1</a:t>
            </a:r>
            <a:r>
              <a:rPr lang="en-US" altLang="en-US" sz="1350" b="1" kern="1200">
                <a:solidFill>
                  <a:srgbClr val="9900FF"/>
                </a:solidFill>
                <a:latin typeface="Arial" panose="020B0604020202020204" pitchFamily="34" charset="0"/>
                <a:ea typeface="+mn-ea"/>
                <a:cs typeface="+mn-cs"/>
              </a:rPr>
              <a:t> </a:t>
            </a:r>
            <a:r>
              <a:rPr lang="en-US" altLang="en-US" sz="1350" b="1" kern="1200">
                <a:solidFill>
                  <a:srgbClr val="9900FF"/>
                </a:solidFill>
                <a:latin typeface="ItalicT" pitchFamily="2" charset="0"/>
                <a:ea typeface="+mn-ea"/>
                <a:cs typeface="+mn-cs"/>
              </a:rPr>
              <a:t>/l</a:t>
            </a:r>
            <a:r>
              <a:rPr lang="en-US" altLang="en-US" sz="1350" b="1" kern="1200" baseline="-25000">
                <a:solidFill>
                  <a:srgbClr val="9900FF"/>
                </a:solidFill>
                <a:latin typeface="Arial" panose="020B0604020202020204" pitchFamily="34" charset="0"/>
                <a:ea typeface="+mn-ea"/>
                <a:cs typeface="+mn-cs"/>
              </a:rPr>
              <a:t>2</a:t>
            </a:r>
            <a:endParaRPr lang="en-US" altLang="en-US" sz="1350" kern="1200">
              <a:latin typeface="Arial" panose="020B0604020202020204" pitchFamily="34" charset="0"/>
              <a:ea typeface="+mn-ea"/>
              <a:cs typeface="+mn-cs"/>
            </a:endParaRPr>
          </a:p>
        </p:txBody>
      </p:sp>
      <p:sp>
        <p:nvSpPr>
          <p:cNvPr id="18588" name="Text Box 156">
            <a:extLst>
              <a:ext uri="{FF2B5EF4-FFF2-40B4-BE49-F238E27FC236}">
                <a16:creationId xmlns:a16="http://schemas.microsoft.com/office/drawing/2014/main" id="{6464448A-58D4-42FB-AD9A-2A75D596A0B4}"/>
              </a:ext>
            </a:extLst>
          </p:cNvPr>
          <p:cNvSpPr txBox="1">
            <a:spLocks noChangeArrowheads="1"/>
          </p:cNvSpPr>
          <p:nvPr/>
        </p:nvSpPr>
        <p:spPr bwMode="auto">
          <a:xfrm>
            <a:off x="1371600" y="2914650"/>
            <a:ext cx="6172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dirty="0">
                <a:solidFill>
                  <a:srgbClr val="FF0000"/>
                </a:solidFill>
                <a:latin typeface="Arial" panose="020B0604020202020204" pitchFamily="34" charset="0"/>
                <a:ea typeface="+mn-ea"/>
                <a:cs typeface="+mn-cs"/>
              </a:rPr>
              <a:t>Note:</a:t>
            </a:r>
          </a:p>
          <a:p>
            <a:pPr defTabSz="685800" fontAlgn="base">
              <a:spcBef>
                <a:spcPct val="50000"/>
              </a:spcBef>
              <a:spcAft>
                <a:spcPct val="0"/>
              </a:spcAft>
              <a:buClrTx/>
            </a:pPr>
            <a:r>
              <a:rPr lang="en-US" altLang="en-US" sz="1350" b="1" kern="1200" dirty="0">
                <a:solidFill>
                  <a:srgbClr val="9900FF"/>
                </a:solidFill>
                <a:latin typeface="Arial" panose="020B0604020202020204" pitchFamily="34" charset="0"/>
                <a:ea typeface="+mn-ea"/>
                <a:cs typeface="+mn-cs"/>
              </a:rPr>
              <a:t>The balance point will not be obtained on the potentiometer wire if the fall of potential along the potentiometer wire is less than the emf of the cell to be measured.</a:t>
            </a:r>
          </a:p>
          <a:p>
            <a:pPr defTabSz="685800" fontAlgn="base">
              <a:spcBef>
                <a:spcPct val="50000"/>
              </a:spcBef>
              <a:spcAft>
                <a:spcPct val="0"/>
              </a:spcAft>
              <a:buClrTx/>
            </a:pPr>
            <a:r>
              <a:rPr lang="en-US" altLang="en-US" sz="1350" b="1" kern="1200" dirty="0">
                <a:solidFill>
                  <a:srgbClr val="0000FF"/>
                </a:solidFill>
                <a:latin typeface="Arial" panose="020B0604020202020204" pitchFamily="34" charset="0"/>
                <a:ea typeface="+mn-ea"/>
                <a:cs typeface="+mn-cs"/>
              </a:rPr>
              <a:t>The working of the potentiometer is based on null deflection method.  So the resistance of the wire becomes infinite.  Thus potentiometer can be regarded as an ideal voltmeter.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584"/>
                                        </p:tgtEl>
                                        <p:attrNameLst>
                                          <p:attrName>style.visibility</p:attrName>
                                        </p:attrNameLst>
                                      </p:cBhvr>
                                      <p:to>
                                        <p:strVal val="visible"/>
                                      </p:to>
                                    </p:set>
                                    <p:animEffect transition="in" filter="slide(fromTop)">
                                      <p:cBhvr>
                                        <p:cTn id="7" dur="500"/>
                                        <p:tgtEl>
                                          <p:spTgt spid="185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590"/>
                                        </p:tgtEl>
                                        <p:attrNameLst>
                                          <p:attrName>style.visibility</p:attrName>
                                        </p:attrNameLst>
                                      </p:cBhvr>
                                      <p:to>
                                        <p:strVal val="visible"/>
                                      </p:to>
                                    </p:set>
                                    <p:animEffect transition="in" filter="dissolve">
                                      <p:cBhvr>
                                        <p:cTn id="12" dur="500"/>
                                        <p:tgtEl>
                                          <p:spTgt spid="185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childTnLst>
                                    <p:set>
                                      <p:cBhvr>
                                        <p:cTn id="16" dur="1" fill="hold">
                                          <p:stCondLst>
                                            <p:cond delay="0"/>
                                          </p:stCondLst>
                                        </p:cTn>
                                        <p:tgtEl>
                                          <p:spTgt spid="18591"/>
                                        </p:tgtEl>
                                        <p:attrNameLst>
                                          <p:attrName>style.visibility</p:attrName>
                                        </p:attrNameLst>
                                      </p:cBhvr>
                                      <p:to>
                                        <p:strVal val="visible"/>
                                      </p:to>
                                    </p:set>
                                    <p:animEffect transition="in" filter="slide(fromTop)">
                                      <p:cBhvr>
                                        <p:cTn id="17" dur="500"/>
                                        <p:tgtEl>
                                          <p:spTgt spid="185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8593"/>
                                        </p:tgtEl>
                                        <p:attrNameLst>
                                          <p:attrName>style.visibility</p:attrName>
                                        </p:attrNameLst>
                                      </p:cBhvr>
                                      <p:to>
                                        <p:strVal val="visible"/>
                                      </p:to>
                                    </p:set>
                                    <p:animEffect transition="in" filter="dissolve">
                                      <p:cBhvr>
                                        <p:cTn id="22" dur="500"/>
                                        <p:tgtEl>
                                          <p:spTgt spid="185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8576"/>
                                        </p:tgtEl>
                                        <p:attrNameLst>
                                          <p:attrName>style.visibility</p:attrName>
                                        </p:attrNameLst>
                                      </p:cBhvr>
                                      <p:to>
                                        <p:strVal val="visible"/>
                                      </p:to>
                                    </p:set>
                                    <p:animEffect transition="in" filter="slide(fromLeft)">
                                      <p:cBhvr>
                                        <p:cTn id="27" dur="500"/>
                                        <p:tgtEl>
                                          <p:spTgt spid="185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18597"/>
                                        </p:tgtEl>
                                        <p:attrNameLst>
                                          <p:attrName>style.visibility</p:attrName>
                                        </p:attrNameLst>
                                      </p:cBhvr>
                                      <p:to>
                                        <p:strVal val="visible"/>
                                      </p:to>
                                    </p:set>
                                    <p:animEffect transition="in" filter="slide(fromBottom)">
                                      <p:cBhvr>
                                        <p:cTn id="32" dur="500"/>
                                        <p:tgtEl>
                                          <p:spTgt spid="185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8598"/>
                                        </p:tgtEl>
                                        <p:attrNameLst>
                                          <p:attrName>style.visibility</p:attrName>
                                        </p:attrNameLst>
                                      </p:cBhvr>
                                      <p:to>
                                        <p:strVal val="visible"/>
                                      </p:to>
                                    </p:set>
                                    <p:animEffect transition="in" filter="dissolve">
                                      <p:cBhvr>
                                        <p:cTn id="37" dur="500"/>
                                        <p:tgtEl>
                                          <p:spTgt spid="185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8585">
                                            <p:txEl>
                                              <p:pRg st="0" end="0"/>
                                            </p:txEl>
                                          </p:spTgt>
                                        </p:tgtEl>
                                        <p:attrNameLst>
                                          <p:attrName>style.visibility</p:attrName>
                                        </p:attrNameLst>
                                      </p:cBhvr>
                                      <p:to>
                                        <p:strVal val="visible"/>
                                      </p:to>
                                    </p:set>
                                    <p:animEffect transition="in" filter="wipe(up)">
                                      <p:cBhvr>
                                        <p:cTn id="42" dur="500"/>
                                        <p:tgtEl>
                                          <p:spTgt spid="18585">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18586">
                                            <p:txEl>
                                              <p:pRg st="0" end="0"/>
                                            </p:txEl>
                                          </p:spTgt>
                                        </p:tgtEl>
                                        <p:attrNameLst>
                                          <p:attrName>style.visibility</p:attrName>
                                        </p:attrNameLst>
                                      </p:cBhvr>
                                      <p:to>
                                        <p:strVal val="visible"/>
                                      </p:to>
                                    </p:set>
                                    <p:anim calcmode="lin" valueType="num">
                                      <p:cBhvr>
                                        <p:cTn id="47" dur="500" fill="hold"/>
                                        <p:tgtEl>
                                          <p:spTgt spid="18586">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8586">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8586">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18586">
                                            <p:txEl>
                                              <p:pRg st="1" end="1"/>
                                            </p:txEl>
                                          </p:spTgt>
                                        </p:tgtEl>
                                        <p:attrNameLst>
                                          <p:attrName>style.visibility</p:attrName>
                                        </p:attrNameLst>
                                      </p:cBhvr>
                                      <p:to>
                                        <p:strVal val="visible"/>
                                      </p:to>
                                    </p:set>
                                    <p:anim calcmode="lin" valueType="num">
                                      <p:cBhvr>
                                        <p:cTn id="54" dur="500" fill="hold"/>
                                        <p:tgtEl>
                                          <p:spTgt spid="18586">
                                            <p:txEl>
                                              <p:pRg st="1" end="1"/>
                                            </p:txEl>
                                          </p:spTgt>
                                        </p:tgtEl>
                                        <p:attrNameLst>
                                          <p:attrName>ppt_w</p:attrName>
                                        </p:attrNameLst>
                                      </p:cBhvr>
                                      <p:tavLst>
                                        <p:tav tm="0">
                                          <p:val>
                                            <p:fltVal val="0"/>
                                          </p:val>
                                        </p:tav>
                                        <p:tav tm="100000">
                                          <p:val>
                                            <p:strVal val="#ppt_w"/>
                                          </p:val>
                                        </p:tav>
                                      </p:tavLst>
                                    </p:anim>
                                    <p:anim calcmode="lin" valueType="num">
                                      <p:cBhvr>
                                        <p:cTn id="55" dur="500" fill="hold"/>
                                        <p:tgtEl>
                                          <p:spTgt spid="18586">
                                            <p:txEl>
                                              <p:pRg st="1" end="1"/>
                                            </p:txEl>
                                          </p:spTgt>
                                        </p:tgtEl>
                                        <p:attrNameLst>
                                          <p:attrName>ppt_h</p:attrName>
                                        </p:attrNameLst>
                                      </p:cBhvr>
                                      <p:tavLst>
                                        <p:tav tm="0">
                                          <p:val>
                                            <p:fltVal val="0"/>
                                          </p:val>
                                        </p:tav>
                                        <p:tav tm="100000">
                                          <p:val>
                                            <p:strVal val="#ppt_h"/>
                                          </p:val>
                                        </p:tav>
                                      </p:tavLst>
                                    </p:anim>
                                    <p:animEffect transition="in" filter="fade">
                                      <p:cBhvr>
                                        <p:cTn id="56" dur="500"/>
                                        <p:tgtEl>
                                          <p:spTgt spid="18586">
                                            <p:txEl>
                                              <p:pRg st="1" end="1"/>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18587"/>
                                        </p:tgtEl>
                                        <p:attrNameLst>
                                          <p:attrName>style.visibility</p:attrName>
                                        </p:attrNameLst>
                                      </p:cBhvr>
                                      <p:to>
                                        <p:strVal val="visible"/>
                                      </p:to>
                                    </p:set>
                                    <p:animEffect transition="in" filter="slide(fromTop)">
                                      <p:cBhvr>
                                        <p:cTn id="61" dur="500"/>
                                        <p:tgtEl>
                                          <p:spTgt spid="1858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nodeType="clickEffect">
                                  <p:stCondLst>
                                    <p:cond delay="0"/>
                                  </p:stCondLst>
                                  <p:childTnLst>
                                    <p:set>
                                      <p:cBhvr>
                                        <p:cTn id="65" dur="1" fill="hold">
                                          <p:stCondLst>
                                            <p:cond delay="0"/>
                                          </p:stCondLst>
                                        </p:cTn>
                                        <p:tgtEl>
                                          <p:spTgt spid="18588">
                                            <p:txEl>
                                              <p:pRg st="0" end="0"/>
                                            </p:txEl>
                                          </p:spTgt>
                                        </p:tgtEl>
                                        <p:attrNameLst>
                                          <p:attrName>style.visibility</p:attrName>
                                        </p:attrNameLst>
                                      </p:cBhvr>
                                      <p:to>
                                        <p:strVal val="visible"/>
                                      </p:to>
                                    </p:set>
                                    <p:animEffect transition="in" filter="dissolve">
                                      <p:cBhvr>
                                        <p:cTn id="66" dur="500"/>
                                        <p:tgtEl>
                                          <p:spTgt spid="18588">
                                            <p:txEl>
                                              <p:pRg st="0" end="0"/>
                                            </p:txEl>
                                          </p:spTgt>
                                        </p:tgtEl>
                                      </p:cBhvr>
                                    </p:animEffect>
                                  </p:childTnLst>
                                </p:cTn>
                              </p:par>
                              <p:par>
                                <p:cTn id="67" presetID="9" presetClass="entr" presetSubtype="0" fill="hold" nodeType="withEffect">
                                  <p:stCondLst>
                                    <p:cond delay="0"/>
                                  </p:stCondLst>
                                  <p:childTnLst>
                                    <p:set>
                                      <p:cBhvr>
                                        <p:cTn id="68" dur="1" fill="hold">
                                          <p:stCondLst>
                                            <p:cond delay="0"/>
                                          </p:stCondLst>
                                        </p:cTn>
                                        <p:tgtEl>
                                          <p:spTgt spid="18588">
                                            <p:txEl>
                                              <p:pRg st="1" end="1"/>
                                            </p:txEl>
                                          </p:spTgt>
                                        </p:tgtEl>
                                        <p:attrNameLst>
                                          <p:attrName>style.visibility</p:attrName>
                                        </p:attrNameLst>
                                      </p:cBhvr>
                                      <p:to>
                                        <p:strVal val="visible"/>
                                      </p:to>
                                    </p:set>
                                    <p:animEffect transition="in" filter="dissolve">
                                      <p:cBhvr>
                                        <p:cTn id="69" dur="500"/>
                                        <p:tgtEl>
                                          <p:spTgt spid="18588">
                                            <p:txEl>
                                              <p:pRg st="1" end="1"/>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2" presetClass="entr" presetSubtype="4" fill="hold" nodeType="clickEffect">
                                  <p:stCondLst>
                                    <p:cond delay="0"/>
                                  </p:stCondLst>
                                  <p:childTnLst>
                                    <p:set>
                                      <p:cBhvr>
                                        <p:cTn id="73" dur="1" fill="hold">
                                          <p:stCondLst>
                                            <p:cond delay="0"/>
                                          </p:stCondLst>
                                        </p:cTn>
                                        <p:tgtEl>
                                          <p:spTgt spid="18588">
                                            <p:txEl>
                                              <p:pRg st="2" end="2"/>
                                            </p:txEl>
                                          </p:spTgt>
                                        </p:tgtEl>
                                        <p:attrNameLst>
                                          <p:attrName>style.visibility</p:attrName>
                                        </p:attrNameLst>
                                      </p:cBhvr>
                                      <p:to>
                                        <p:strVal val="visible"/>
                                      </p:to>
                                    </p:set>
                                    <p:animEffect transition="in" filter="slide(fromBottom)">
                                      <p:cBhvr>
                                        <p:cTn id="74" dur="500"/>
                                        <p:tgtEl>
                                          <p:spTgt spid="185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76" grpId="0"/>
      <p:bldP spid="18584" grpId="0"/>
      <p:bldP spid="185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48491" y="15223"/>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US" altLang="en-US" sz="2000" b="1" dirty="0">
                <a:solidFill>
                  <a:srgbClr val="FF0000"/>
                </a:solidFill>
              </a:rPr>
              <a:t>Determination of internal resistance of a cell </a:t>
            </a:r>
          </a:p>
        </p:txBody>
      </p:sp>
      <p:pic>
        <p:nvPicPr>
          <p:cNvPr id="15" name="Picture 14">
            <a:extLst>
              <a:ext uri="{FF2B5EF4-FFF2-40B4-BE49-F238E27FC236}">
                <a16:creationId xmlns:a16="http://schemas.microsoft.com/office/drawing/2014/main" id="{8CA4A8E4-6C18-4E4D-86DB-DB9A1513D470}"/>
              </a:ext>
            </a:extLst>
          </p:cNvPr>
          <p:cNvPicPr>
            <a:picLocks noChangeAspect="1"/>
          </p:cNvPicPr>
          <p:nvPr/>
        </p:nvPicPr>
        <p:blipFill rotWithShape="1">
          <a:blip r:embed="rId3"/>
          <a:srcRect l="1907" t="7835" b="1814"/>
          <a:stretch/>
        </p:blipFill>
        <p:spPr>
          <a:xfrm>
            <a:off x="6047509" y="783891"/>
            <a:ext cx="2689201" cy="2070145"/>
          </a:xfrm>
          <a:prstGeom prst="rect">
            <a:avLst/>
          </a:prstGeom>
        </p:spPr>
      </p:pic>
    </p:spTree>
    <p:extLst>
      <p:ext uri="{BB962C8B-B14F-4D97-AF65-F5344CB8AC3E}">
        <p14:creationId xmlns:p14="http://schemas.microsoft.com/office/powerpoint/2010/main" val="3328880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48491" y="15223"/>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US" altLang="en-US" sz="2000" b="1" dirty="0">
                <a:solidFill>
                  <a:srgbClr val="FF0000"/>
                </a:solidFill>
              </a:rPr>
              <a:t>Determination of internal resistance of a cell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A2F4C96-D4F5-4CBB-AAF7-A19584FA39CC}"/>
                  </a:ext>
                </a:extLst>
              </p:cNvPr>
              <p:cNvSpPr txBox="1"/>
              <p:nvPr/>
            </p:nvSpPr>
            <p:spPr>
              <a:xfrm>
                <a:off x="0" y="374874"/>
                <a:ext cx="9144000" cy="651460"/>
              </a:xfrm>
              <a:prstGeom prst="rect">
                <a:avLst/>
              </a:prstGeom>
              <a:noFill/>
            </p:spPr>
            <p:txBody>
              <a:bodyPr wrap="square">
                <a:spAutoFit/>
              </a:bodyPr>
              <a:lstStyle/>
              <a:p>
                <a:pPr algn="just">
                  <a:spcAft>
                    <a:spcPts val="1000"/>
                  </a:spcAft>
                  <a:tabLst>
                    <a:tab pos="179705" algn="l"/>
                  </a:tabLst>
                </a:pPr>
                <a:r>
                  <a:rPr lang="en-IN" sz="1400" u="sng" dirty="0">
                    <a:effectLst/>
                    <a:latin typeface="Cambria" panose="02040503050406030204" pitchFamily="18" charset="0"/>
                    <a:ea typeface="Times New Roman" panose="02020603050405020304" pitchFamily="18" charset="0"/>
                    <a:cs typeface="Times New Roman" panose="02020603050405020304" pitchFamily="18" charset="0"/>
                  </a:rPr>
                  <a:t>When switch K2 is open</a:t>
                </a: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there is no current in the second circuit at the null point position.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If null point length at this condition is </a:t>
                </a:r>
                <a14:m>
                  <m:oMath xmlns:m="http://schemas.openxmlformats.org/officeDocument/2006/math">
                    <m:sSub>
                      <m:sSubPr>
                        <m:ctrlPr>
                          <a:rPr lang="en-IN"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A2F4C96-D4F5-4CBB-AAF7-A19584FA39CC}"/>
                  </a:ext>
                </a:extLst>
              </p:cNvPr>
              <p:cNvSpPr txBox="1">
                <a:spLocks noRot="1" noChangeAspect="1" noMove="1" noResize="1" noEditPoints="1" noAdjustHandles="1" noChangeArrowheads="1" noChangeShapeType="1" noTextEdit="1"/>
              </p:cNvSpPr>
              <p:nvPr/>
            </p:nvSpPr>
            <p:spPr>
              <a:xfrm>
                <a:off x="0" y="374874"/>
                <a:ext cx="9144000" cy="651460"/>
              </a:xfrm>
              <a:prstGeom prst="rect">
                <a:avLst/>
              </a:prstGeom>
              <a:blipFill>
                <a:blip r:embed="rId3"/>
                <a:stretch>
                  <a:fillRect l="-200" t="-1869" b="-7477"/>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8F60D30-A2CC-4D30-8B3F-162BC2E02800}"/>
                  </a:ext>
                </a:extLst>
              </p:cNvPr>
              <p:cNvSpPr txBox="1"/>
              <p:nvPr/>
            </p:nvSpPr>
            <p:spPr>
              <a:xfrm>
                <a:off x="76201" y="966019"/>
                <a:ext cx="4582390" cy="380682"/>
              </a:xfrm>
              <a:prstGeom prst="rect">
                <a:avLst/>
              </a:prstGeom>
              <a:noFill/>
            </p:spPr>
            <p:txBody>
              <a:bodyPr wrap="square">
                <a:spAutoFit/>
              </a:bodyPr>
              <a:lstStyle/>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then </a:t>
                </a:r>
                <a14:m>
                  <m:oMath xmlns:m="http://schemas.openxmlformats.org/officeDocument/2006/math">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𝜉</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t>𝐾</m:t>
                    </m:r>
                    <m:sSub>
                      <m:sSubPr>
                        <m:ctrlPr>
                          <a:rPr lang="en-IN"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a:t>
                </a:r>
                <a:r>
                  <a:rPr lang="en-IN" sz="1400" dirty="0" err="1">
                    <a:effectLst/>
                    <a:latin typeface="Cambria" panose="02040503050406030204" pitchFamily="18" charset="0"/>
                    <a:ea typeface="Times New Roman" panose="02020603050405020304" pitchFamily="18" charset="0"/>
                    <a:cs typeface="Times New Roman" panose="02020603050405020304" pitchFamily="18" charset="0"/>
                  </a:rPr>
                  <a:t>i</a:t>
                </a: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A8F60D30-A2CC-4D30-8B3F-162BC2E02800}"/>
                  </a:ext>
                </a:extLst>
              </p:cNvPr>
              <p:cNvSpPr txBox="1">
                <a:spLocks noRot="1" noChangeAspect="1" noMove="1" noResize="1" noEditPoints="1" noAdjustHandles="1" noChangeArrowheads="1" noChangeShapeType="1" noTextEdit="1"/>
              </p:cNvSpPr>
              <p:nvPr/>
            </p:nvSpPr>
            <p:spPr>
              <a:xfrm>
                <a:off x="76201" y="966019"/>
                <a:ext cx="4582390" cy="380682"/>
              </a:xfrm>
              <a:prstGeom prst="rect">
                <a:avLst/>
              </a:prstGeom>
              <a:blipFill>
                <a:blip r:embed="rId4"/>
                <a:stretch>
                  <a:fillRect l="-399" b="-12698"/>
                </a:stretch>
              </a:blipFill>
            </p:spPr>
            <p:txBody>
              <a:bodyPr/>
              <a:lstStyle/>
              <a:p>
                <a:r>
                  <a:rPr lang="en-IN">
                    <a:noFill/>
                  </a:rPr>
                  <a:t> </a:t>
                </a:r>
              </a:p>
            </p:txBody>
          </p:sp>
        </mc:Fallback>
      </mc:AlternateContent>
      <p:sp>
        <p:nvSpPr>
          <p:cNvPr id="12" name="TextBox 11">
            <a:extLst>
              <a:ext uri="{FF2B5EF4-FFF2-40B4-BE49-F238E27FC236}">
                <a16:creationId xmlns:a16="http://schemas.microsoft.com/office/drawing/2014/main" id="{CBD8A388-8246-4760-8B5E-02EB6E9BA619}"/>
              </a:ext>
            </a:extLst>
          </p:cNvPr>
          <p:cNvSpPr txBox="1"/>
          <p:nvPr/>
        </p:nvSpPr>
        <p:spPr>
          <a:xfrm>
            <a:off x="13855" y="1257387"/>
            <a:ext cx="8846126" cy="651460"/>
          </a:xfrm>
          <a:prstGeom prst="rect">
            <a:avLst/>
          </a:prstGeom>
          <a:noFill/>
        </p:spPr>
        <p:txBody>
          <a:bodyPr wrap="square">
            <a:spAutoFit/>
          </a:bodyPr>
          <a:lstStyle/>
          <a:p>
            <a:pPr algn="just">
              <a:spcAft>
                <a:spcPts val="1000"/>
              </a:spcAft>
              <a:tabLst>
                <a:tab pos="179705" algn="l"/>
              </a:tabLst>
            </a:pPr>
            <a:r>
              <a:rPr lang="en-IN" sz="1400" u="sng" dirty="0">
                <a:effectLst/>
                <a:latin typeface="Cambria" panose="02040503050406030204" pitchFamily="18" charset="0"/>
                <a:ea typeface="Times New Roman" panose="02020603050405020304" pitchFamily="18" charset="0"/>
                <a:cs typeface="Times New Roman" panose="02020603050405020304" pitchFamily="18" charset="0"/>
              </a:rPr>
              <a:t>When switch K2 is closed</a:t>
            </a: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there is a current I through the second circuit.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So potential difference across the cell is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AA55BDE-C5DE-46A5-AC51-9075A03CF697}"/>
                  </a:ext>
                </a:extLst>
              </p:cNvPr>
              <p:cNvSpPr txBox="1"/>
              <p:nvPr/>
            </p:nvSpPr>
            <p:spPr>
              <a:xfrm>
                <a:off x="76201" y="1887546"/>
                <a:ext cx="4582390" cy="380682"/>
              </a:xfrm>
              <a:prstGeom prst="rect">
                <a:avLst/>
              </a:prstGeom>
              <a:noFill/>
            </p:spPr>
            <p:txBody>
              <a:bodyPr wrap="square">
                <a:spAutoFit/>
              </a:bodyPr>
              <a:lstStyle/>
              <a:p>
                <a:pPr algn="just">
                  <a:lnSpc>
                    <a:spcPct val="150000"/>
                  </a:lnSpc>
                  <a:spcAft>
                    <a:spcPts val="1000"/>
                  </a:spcAft>
                  <a:tabLst>
                    <a:tab pos="179705" algn="l"/>
                  </a:tabLst>
                </a:pPr>
                <a14:m>
                  <m:oMath xmlns:m="http://schemas.openxmlformats.org/officeDocument/2006/math">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𝑉</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𝐼𝑅</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𝜉</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𝐼𝑟</m:t>
                    </m:r>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.......(ii)</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2AA55BDE-C5DE-46A5-AC51-9075A03CF697}"/>
                  </a:ext>
                </a:extLst>
              </p:cNvPr>
              <p:cNvSpPr txBox="1">
                <a:spLocks noRot="1" noChangeAspect="1" noMove="1" noResize="1" noEditPoints="1" noAdjustHandles="1" noChangeArrowheads="1" noChangeShapeType="1" noTextEdit="1"/>
              </p:cNvSpPr>
              <p:nvPr/>
            </p:nvSpPr>
            <p:spPr>
              <a:xfrm>
                <a:off x="76201" y="1887546"/>
                <a:ext cx="4582390" cy="380682"/>
              </a:xfrm>
              <a:prstGeom prst="rect">
                <a:avLst/>
              </a:prstGeom>
              <a:blipFill>
                <a:blip r:embed="rId5"/>
                <a:stretch>
                  <a:fillRect b="-1290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2EEF29-A7AA-4297-84BA-0FED3B9DBA7B}"/>
                  </a:ext>
                </a:extLst>
              </p:cNvPr>
              <p:cNvSpPr txBox="1"/>
              <p:nvPr/>
            </p:nvSpPr>
            <p:spPr>
              <a:xfrm>
                <a:off x="76201" y="2199141"/>
                <a:ext cx="4582390" cy="380682"/>
              </a:xfrm>
              <a:prstGeom prst="rect">
                <a:avLst/>
              </a:prstGeom>
              <a:noFill/>
            </p:spPr>
            <p:txBody>
              <a:bodyPr wrap="square">
                <a:spAutoFit/>
              </a:bodyPr>
              <a:lstStyle/>
              <a:p>
                <a:pPr algn="just">
                  <a:lnSpc>
                    <a:spcPct val="150000"/>
                  </a:lnSpc>
                  <a:spcAft>
                    <a:spcPts val="1000"/>
                  </a:spcAft>
                  <a:tabLst>
                    <a:tab pos="179705" algn="l"/>
                  </a:tabLst>
                </a:pPr>
                <a14:m>
                  <m:oMath xmlns:m="http://schemas.openxmlformats.org/officeDocument/2006/math">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𝜉</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𝐼</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𝑟</m:t>
                    </m:r>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.........(iii)</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2A2EEF29-A7AA-4297-84BA-0FED3B9DBA7B}"/>
                  </a:ext>
                </a:extLst>
              </p:cNvPr>
              <p:cNvSpPr txBox="1">
                <a:spLocks noRot="1" noChangeAspect="1" noMove="1" noResize="1" noEditPoints="1" noAdjustHandles="1" noChangeArrowheads="1" noChangeShapeType="1" noTextEdit="1"/>
              </p:cNvSpPr>
              <p:nvPr/>
            </p:nvSpPr>
            <p:spPr>
              <a:xfrm>
                <a:off x="76201" y="2199141"/>
                <a:ext cx="4582390" cy="380682"/>
              </a:xfrm>
              <a:prstGeom prst="rect">
                <a:avLst/>
              </a:prstGeom>
              <a:blipFill>
                <a:blip r:embed="rId6"/>
                <a:stretch>
                  <a:fillRect b="-12903"/>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67782ABF-FFC7-4596-BF9E-618E3327EFD1}"/>
                  </a:ext>
                </a:extLst>
              </p:cNvPr>
              <p:cNvSpPr txBox="1"/>
              <p:nvPr/>
            </p:nvSpPr>
            <p:spPr>
              <a:xfrm>
                <a:off x="13855" y="2601683"/>
                <a:ext cx="4582390" cy="307777"/>
              </a:xfrm>
              <a:prstGeom prst="rect">
                <a:avLst/>
              </a:prstGeom>
              <a:noFill/>
            </p:spPr>
            <p:txBody>
              <a:bodyPr wrap="square">
                <a:spAutoFit/>
              </a:bodyPr>
              <a:lstStyle/>
              <a:p>
                <a:r>
                  <a:rPr lang="en-IN" sz="1400" dirty="0">
                    <a:effectLst/>
                    <a:latin typeface="Cambria" panose="02040503050406030204" pitchFamily="18" charset="0"/>
                    <a:ea typeface="Times New Roman" panose="02020603050405020304" pitchFamily="18" charset="0"/>
                    <a:cs typeface="Times New Roman" panose="02020603050405020304" pitchFamily="18" charset="0"/>
                  </a:rPr>
                  <a:t>Now null point distance is </a:t>
                </a:r>
                <a14:m>
                  <m:oMath xmlns:m="http://schemas.openxmlformats.org/officeDocument/2006/math">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So 	</a:t>
                </a:r>
                <a14:m>
                  <m:oMath xmlns:m="http://schemas.openxmlformats.org/officeDocument/2006/math">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𝑉</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t>𝐾</m:t>
                    </m:r>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endParaRPr lang="en-IN" dirty="0"/>
              </a:p>
            </p:txBody>
          </p:sp>
        </mc:Choice>
        <mc:Fallback>
          <p:sp>
            <p:nvSpPr>
              <p:cNvPr id="24" name="TextBox 23">
                <a:extLst>
                  <a:ext uri="{FF2B5EF4-FFF2-40B4-BE49-F238E27FC236}">
                    <a16:creationId xmlns:a16="http://schemas.microsoft.com/office/drawing/2014/main" id="{67782ABF-FFC7-4596-BF9E-618E3327EFD1}"/>
                  </a:ext>
                </a:extLst>
              </p:cNvPr>
              <p:cNvSpPr txBox="1">
                <a:spLocks noRot="1" noChangeAspect="1" noMove="1" noResize="1" noEditPoints="1" noAdjustHandles="1" noChangeArrowheads="1" noChangeShapeType="1" noTextEdit="1"/>
              </p:cNvSpPr>
              <p:nvPr/>
            </p:nvSpPr>
            <p:spPr>
              <a:xfrm>
                <a:off x="13855" y="2601683"/>
                <a:ext cx="4582390" cy="307777"/>
              </a:xfrm>
              <a:prstGeom prst="rect">
                <a:avLst/>
              </a:prstGeom>
              <a:blipFill>
                <a:blip r:embed="rId7"/>
                <a:stretch>
                  <a:fillRect l="-399" t="-6000" b="-18000"/>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C9E428B5-8598-4B28-8B30-0EDBAF5CEBCA}"/>
                  </a:ext>
                </a:extLst>
              </p:cNvPr>
              <p:cNvSpPr txBox="1"/>
              <p:nvPr/>
            </p:nvSpPr>
            <p:spPr>
              <a:xfrm>
                <a:off x="0" y="2757108"/>
                <a:ext cx="4582390" cy="971613"/>
              </a:xfrm>
              <a:prstGeom prst="rect">
                <a:avLst/>
              </a:prstGeom>
              <a:noFill/>
            </p:spPr>
            <p:txBody>
              <a:bodyPr wrap="square">
                <a:spAutoFit/>
              </a:bodyPr>
              <a:lstStyle/>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Dividing equation(</a:t>
                </a:r>
                <a:r>
                  <a:rPr lang="en-IN" sz="1400" dirty="0" err="1">
                    <a:effectLst/>
                    <a:latin typeface="Cambria" panose="02040503050406030204" pitchFamily="18" charset="0"/>
                    <a:ea typeface="Times New Roman" panose="02020603050405020304" pitchFamily="18" charset="0"/>
                    <a:cs typeface="Times New Roman" panose="02020603050405020304" pitchFamily="18" charset="0"/>
                  </a:rPr>
                  <a:t>i</a:t>
                </a: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by equation (iv) we get </a:t>
                </a:r>
                <a14:m>
                  <m:oMath xmlns:m="http://schemas.openxmlformats.org/officeDocument/2006/math">
                    <m:f>
                      <m:f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𝜉</m:t>
                        </m:r>
                      </m:num>
                      <m:den>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𝑉</m:t>
                        </m:r>
                      </m:den>
                    </m:f>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𝐾</m:t>
                        </m:r>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𝐾</m:t>
                        </m:r>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IN"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26" name="TextBox 25">
                <a:extLst>
                  <a:ext uri="{FF2B5EF4-FFF2-40B4-BE49-F238E27FC236}">
                    <a16:creationId xmlns:a16="http://schemas.microsoft.com/office/drawing/2014/main" id="{C9E428B5-8598-4B28-8B30-0EDBAF5CEBCA}"/>
                  </a:ext>
                </a:extLst>
              </p:cNvPr>
              <p:cNvSpPr txBox="1">
                <a:spLocks noRot="1" noChangeAspect="1" noMove="1" noResize="1" noEditPoints="1" noAdjustHandles="1" noChangeArrowheads="1" noChangeShapeType="1" noTextEdit="1"/>
              </p:cNvSpPr>
              <p:nvPr/>
            </p:nvSpPr>
            <p:spPr>
              <a:xfrm>
                <a:off x="0" y="2757108"/>
                <a:ext cx="4582390" cy="971613"/>
              </a:xfrm>
              <a:prstGeom prst="rect">
                <a:avLst/>
              </a:prstGeom>
              <a:blipFill>
                <a:blip r:embed="rId8"/>
                <a:stretch>
                  <a:fillRect l="-399"/>
                </a:stretch>
              </a:blipFill>
            </p:spPr>
            <p:txBody>
              <a:bodyPr/>
              <a:lstStyle/>
              <a:p>
                <a:r>
                  <a:rPr lang="en-IN">
                    <a:noFill/>
                  </a:rPr>
                  <a:t> </a:t>
                </a:r>
              </a:p>
            </p:txBody>
          </p:sp>
        </mc:Fallback>
      </mc:AlternateContent>
      <p:sp>
        <p:nvSpPr>
          <p:cNvPr id="31" name="TextBox 30">
            <a:extLst>
              <a:ext uri="{FF2B5EF4-FFF2-40B4-BE49-F238E27FC236}">
                <a16:creationId xmlns:a16="http://schemas.microsoft.com/office/drawing/2014/main" id="{A018113A-F77D-4E1D-92DE-AF9BBD275875}"/>
              </a:ext>
            </a:extLst>
          </p:cNvPr>
          <p:cNvSpPr txBox="1"/>
          <p:nvPr/>
        </p:nvSpPr>
        <p:spPr>
          <a:xfrm>
            <a:off x="-10390" y="3340941"/>
            <a:ext cx="4582390" cy="307777"/>
          </a:xfrm>
          <a:prstGeom prst="rect">
            <a:avLst/>
          </a:prstGeom>
          <a:noFill/>
        </p:spPr>
        <p:txBody>
          <a:bodyPr wrap="square">
            <a:spAutoFit/>
          </a:bodyPr>
          <a:lstStyle/>
          <a:p>
            <a:r>
              <a:rPr lang="en-IN" sz="1400" dirty="0">
                <a:effectLst/>
                <a:latin typeface="Cambria" panose="02040503050406030204" pitchFamily="18" charset="0"/>
                <a:ea typeface="Times New Roman" panose="02020603050405020304" pitchFamily="18" charset="0"/>
                <a:cs typeface="Times New Roman" panose="02020603050405020304" pitchFamily="18" charset="0"/>
              </a:rPr>
              <a:t>Now using equations (ii) and (iii) </a:t>
            </a:r>
            <a:endParaRPr lang="en-IN" dirty="0"/>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95D88BF-86B1-4F44-A819-DB42072CB4B1}"/>
                  </a:ext>
                </a:extLst>
              </p:cNvPr>
              <p:cNvSpPr txBox="1"/>
              <p:nvPr/>
            </p:nvSpPr>
            <p:spPr>
              <a:xfrm>
                <a:off x="164523" y="3678211"/>
                <a:ext cx="4582390" cy="481991"/>
              </a:xfrm>
              <a:prstGeom prst="rect">
                <a:avLst/>
              </a:prstGeom>
              <a:noFill/>
            </p:spPr>
            <p:txBody>
              <a:bodyPr wrap="square">
                <a:spAutoFit/>
              </a:bodyPr>
              <a:lstStyle/>
              <a:p>
                <a14:m>
                  <m:oMath xmlns:m="http://schemas.openxmlformats.org/officeDocument/2006/math">
                    <m:f>
                      <m:fPr>
                        <m:ctrlPr>
                          <a:rPr lang="en-IN" sz="1600" i="1" smtClean="0">
                            <a:effectLst/>
                            <a:latin typeface="Cambria Math" panose="02040503050406030204" pitchFamily="18" charset="0"/>
                          </a:rPr>
                        </m:ctrlPr>
                      </m:fPr>
                      <m:num>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𝐼</m:t>
                        </m:r>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𝐼𝑅</m:t>
                        </m:r>
                      </m:den>
                    </m:f>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600" i="1">
                            <a:effectLst/>
                            <a:latin typeface="Cambria Math" panose="02040503050406030204" pitchFamily="18" charset="0"/>
                          </a:rPr>
                        </m:ctrlPr>
                      </m:fPr>
                      <m:num>
                        <m:sSub>
                          <m:sSubPr>
                            <m:ctrlPr>
                              <a:rPr lang="en-IN" sz="1600" i="1">
                                <a:effectLst/>
                                <a:latin typeface="Cambria Math" panose="020405030504060302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IN" sz="1600" i="1">
                                <a:effectLst/>
                                <a:latin typeface="Cambria Math" panose="02040503050406030204" pitchFamily="18" charset="0"/>
                              </a:rPr>
                            </m:ctrlPr>
                          </m:sSubPr>
                          <m:e>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6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oMath>
                </a14:m>
                <a:r>
                  <a:rPr lang="en-IN" sz="16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IN" sz="1600" dirty="0"/>
              </a:p>
            </p:txBody>
          </p:sp>
        </mc:Choice>
        <mc:Fallback xmlns="">
          <p:sp>
            <p:nvSpPr>
              <p:cNvPr id="33" name="TextBox 32">
                <a:extLst>
                  <a:ext uri="{FF2B5EF4-FFF2-40B4-BE49-F238E27FC236}">
                    <a16:creationId xmlns:a16="http://schemas.microsoft.com/office/drawing/2014/main" id="{A95D88BF-86B1-4F44-A819-DB42072CB4B1}"/>
                  </a:ext>
                </a:extLst>
              </p:cNvPr>
              <p:cNvSpPr txBox="1">
                <a:spLocks noRot="1" noChangeAspect="1" noMove="1" noResize="1" noEditPoints="1" noAdjustHandles="1" noChangeArrowheads="1" noChangeShapeType="1" noTextEdit="1"/>
              </p:cNvSpPr>
              <p:nvPr/>
            </p:nvSpPr>
            <p:spPr>
              <a:xfrm>
                <a:off x="164523" y="3678211"/>
                <a:ext cx="4582390" cy="481991"/>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92B195F-1171-4F76-AD35-681C3A83378D}"/>
                  </a:ext>
                </a:extLst>
              </p:cNvPr>
              <p:cNvSpPr txBox="1"/>
              <p:nvPr/>
            </p:nvSpPr>
            <p:spPr>
              <a:xfrm>
                <a:off x="119494" y="4160202"/>
                <a:ext cx="9024505" cy="650371"/>
              </a:xfrm>
              <a:prstGeom prst="rect">
                <a:avLst/>
              </a:prstGeom>
              <a:noFill/>
            </p:spPr>
            <p:txBody>
              <a:bodyPr wrap="square">
                <a:spAutoFit/>
              </a:bodyPr>
              <a:lstStyle/>
              <a:p>
                <a14:m>
                  <m:oMath xmlns:m="http://schemas.openxmlformats.org/officeDocument/2006/math">
                    <m:r>
                      <a:rPr lang="en-IN" sz="14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400" i="1">
                            <a:effectLst/>
                            <a:latin typeface="Cambria Math" panose="02040503050406030204" pitchFamily="18" charset="0"/>
                          </a:rPr>
                        </m:ctrlPr>
                      </m:fPr>
                      <m:num>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𝑟</m:t>
                        </m:r>
                      </m:num>
                      <m:den>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den>
                    </m:f>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400" i="1">
                            <a:effectLst/>
                            <a:latin typeface="Cambria Math" panose="02040503050406030204" pitchFamily="18" charset="0"/>
                          </a:rPr>
                        </m:ctrlPr>
                      </m:fPr>
                      <m:num>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400" i="1">
                            <a:effectLst/>
                            <a:latin typeface="Cambria Math" panose="02040503050406030204" pitchFamily="18" charset="0"/>
                          </a:rPr>
                        </m:ctrlPr>
                      </m:fPr>
                      <m:num>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400" i="1">
                            <a:effectLst/>
                            <a:latin typeface="Cambria Math" panose="02040503050406030204" pitchFamily="18" charset="0"/>
                          </a:rPr>
                        </m:ctrlPr>
                      </m:fPr>
                      <m:num>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d>
                      <m:dPr>
                        <m:ctrlPr>
                          <a:rPr lang="en-IN" sz="1400" i="1">
                            <a:effectLst/>
                            <a:latin typeface="Cambria Math" panose="02040503050406030204" pitchFamily="18" charset="0"/>
                          </a:rPr>
                        </m:ctrlPr>
                      </m:dPr>
                      <m:e>
                        <m:f>
                          <m:fPr>
                            <m:ctrlPr>
                              <a:rPr lang="en-IN" sz="1400" i="1">
                                <a:effectLst/>
                                <a:latin typeface="Cambria Math" panose="02040503050406030204" pitchFamily="18" charset="0"/>
                              </a:rPr>
                            </m:ctrlPr>
                          </m:fPr>
                          <m:num>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−1</m:t>
                        </m:r>
                      </m:e>
                    </m:d>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r is the internal resistance of the cell and R is the resistance connected across the cell</a:t>
                </a:r>
                <a:endParaRPr lang="en-IN" dirty="0"/>
              </a:p>
            </p:txBody>
          </p:sp>
        </mc:Choice>
        <mc:Fallback xmlns="">
          <p:sp>
            <p:nvSpPr>
              <p:cNvPr id="35" name="TextBox 34">
                <a:extLst>
                  <a:ext uri="{FF2B5EF4-FFF2-40B4-BE49-F238E27FC236}">
                    <a16:creationId xmlns:a16="http://schemas.microsoft.com/office/drawing/2014/main" id="{492B195F-1171-4F76-AD35-681C3A83378D}"/>
                  </a:ext>
                </a:extLst>
              </p:cNvPr>
              <p:cNvSpPr txBox="1">
                <a:spLocks noRot="1" noChangeAspect="1" noMove="1" noResize="1" noEditPoints="1" noAdjustHandles="1" noChangeArrowheads="1" noChangeShapeType="1" noTextEdit="1"/>
              </p:cNvSpPr>
              <p:nvPr/>
            </p:nvSpPr>
            <p:spPr>
              <a:xfrm>
                <a:off x="119494" y="4160202"/>
                <a:ext cx="9024505" cy="650371"/>
              </a:xfrm>
              <a:prstGeom prst="rect">
                <a:avLst/>
              </a:prstGeom>
              <a:blipFill>
                <a:blip r:embed="rId10"/>
                <a:stretch>
                  <a:fillRect l="-203" b="-8411"/>
                </a:stretch>
              </a:blipFill>
            </p:spPr>
            <p:txBody>
              <a:bodyPr/>
              <a:lstStyle/>
              <a:p>
                <a:r>
                  <a:rPr lang="en-IN">
                    <a:noFill/>
                  </a:rPr>
                  <a:t> </a:t>
                </a:r>
              </a:p>
            </p:txBody>
          </p:sp>
        </mc:Fallback>
      </mc:AlternateContent>
      <p:pic>
        <p:nvPicPr>
          <p:cNvPr id="4" name="Picture 3">
            <a:extLst>
              <a:ext uri="{FF2B5EF4-FFF2-40B4-BE49-F238E27FC236}">
                <a16:creationId xmlns:a16="http://schemas.microsoft.com/office/drawing/2014/main" id="{273CE066-9E18-4102-9157-B5BF7C6608A7}"/>
              </a:ext>
            </a:extLst>
          </p:cNvPr>
          <p:cNvPicPr>
            <a:picLocks noChangeAspect="1"/>
          </p:cNvPicPr>
          <p:nvPr/>
        </p:nvPicPr>
        <p:blipFill rotWithShape="1">
          <a:blip r:embed="rId11"/>
          <a:srcRect l="1907" t="7835" b="1814"/>
          <a:stretch/>
        </p:blipFill>
        <p:spPr>
          <a:xfrm>
            <a:off x="6047509" y="783891"/>
            <a:ext cx="2689201" cy="2070145"/>
          </a:xfrm>
          <a:prstGeom prst="rect">
            <a:avLst/>
          </a:prstGeom>
        </p:spPr>
      </p:pic>
    </p:spTree>
    <p:extLst>
      <p:ext uri="{BB962C8B-B14F-4D97-AF65-F5344CB8AC3E}">
        <p14:creationId xmlns:p14="http://schemas.microsoft.com/office/powerpoint/2010/main" val="2130458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oogle Shape;76;p16">
            <a:extLst>
              <a:ext uri="{FF2B5EF4-FFF2-40B4-BE49-F238E27FC236}">
                <a16:creationId xmlns:a16="http://schemas.microsoft.com/office/drawing/2014/main" id="{488A9A50-C2CB-4C09-8874-71F13E43A32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4200525"/>
            <a:ext cx="925116" cy="92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Google Shape;77;p16">
            <a:extLst>
              <a:ext uri="{FF2B5EF4-FFF2-40B4-BE49-F238E27FC236}">
                <a16:creationId xmlns:a16="http://schemas.microsoft.com/office/drawing/2014/main" id="{7E93326D-AC06-4F0B-82DC-A6E62409431E}"/>
              </a:ext>
            </a:extLst>
          </p:cNvPr>
          <p:cNvSpPr txBox="1"/>
          <p:nvPr/>
        </p:nvSpPr>
        <p:spPr>
          <a:xfrm>
            <a:off x="621506" y="742950"/>
            <a:ext cx="7800975" cy="3562350"/>
          </a:xfrm>
          <a:prstGeom prst="rect">
            <a:avLst/>
          </a:prstGeom>
          <a:noFill/>
          <a:ln>
            <a:noFill/>
          </a:ln>
        </p:spPr>
        <p:txBody>
          <a:bodyPr spcFirstLastPara="1" lIns="91425" tIns="91425" rIns="91425" bIns="91425" anchor="ctr"/>
          <a:lstStyle/>
          <a:p>
            <a:pPr marL="457189" algn="ctr">
              <a:lnSpc>
                <a:spcPct val="115000"/>
              </a:lnSpc>
              <a:buSzPts val="4000"/>
              <a:defRPr/>
            </a:pPr>
            <a:r>
              <a:rPr lang="en" sz="4000" b="1"/>
              <a:t>THANKING YOU</a:t>
            </a:r>
            <a:endParaRPr sz="4000" b="1"/>
          </a:p>
          <a:p>
            <a:pPr marL="457189" algn="ctr">
              <a:lnSpc>
                <a:spcPct val="115000"/>
              </a:lnSpc>
              <a:buSzPts val="4000"/>
              <a:defRPr/>
            </a:pPr>
            <a:r>
              <a:rPr lang="en" sz="4000" b="1">
                <a:solidFill>
                  <a:srgbClr val="FF0000"/>
                </a:solidFill>
              </a:rPr>
              <a:t>ODM EDUCATIONAL GROUP</a:t>
            </a:r>
            <a:endParaRPr sz="4000" b="1">
              <a:solidFill>
                <a:srgbClr val="FF0000"/>
              </a:solidFill>
            </a:endParaRPr>
          </a:p>
          <a:p>
            <a:pPr>
              <a:buSzPts val="1400"/>
              <a:defRPr/>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a:extLst>
              <a:ext uri="{FF2B5EF4-FFF2-40B4-BE49-F238E27FC236}">
                <a16:creationId xmlns:a16="http://schemas.microsoft.com/office/drawing/2014/main" id="{88522539-4B67-4EB5-BA89-7F4BB4C657AE}"/>
              </a:ext>
            </a:extLst>
          </p:cNvPr>
          <p:cNvSpPr txBox="1">
            <a:spLocks noChangeArrowheads="1"/>
          </p:cNvSpPr>
          <p:nvPr/>
        </p:nvSpPr>
        <p:spPr bwMode="auto">
          <a:xfrm>
            <a:off x="345834" y="86753"/>
            <a:ext cx="330883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500" b="1" kern="1200">
                <a:solidFill>
                  <a:srgbClr val="9900FF"/>
                </a:solidFill>
                <a:latin typeface="Arial" panose="020B0604020202020204" pitchFamily="34" charset="0"/>
                <a:ea typeface="+mn-ea"/>
                <a:cs typeface="+mn-cs"/>
              </a:rPr>
              <a:t>Metre Bridge:</a:t>
            </a:r>
          </a:p>
        </p:txBody>
      </p:sp>
      <p:grpSp>
        <p:nvGrpSpPr>
          <p:cNvPr id="12480" name="Group 192">
            <a:extLst>
              <a:ext uri="{FF2B5EF4-FFF2-40B4-BE49-F238E27FC236}">
                <a16:creationId xmlns:a16="http://schemas.microsoft.com/office/drawing/2014/main" id="{E117A129-7F63-4625-8119-029F6AE048A9}"/>
              </a:ext>
            </a:extLst>
          </p:cNvPr>
          <p:cNvGrpSpPr>
            <a:grpSpLocks/>
          </p:cNvGrpSpPr>
          <p:nvPr/>
        </p:nvGrpSpPr>
        <p:grpSpPr bwMode="auto">
          <a:xfrm>
            <a:off x="4000500" y="800100"/>
            <a:ext cx="3429000" cy="1085850"/>
            <a:chOff x="2400" y="672"/>
            <a:chExt cx="2880" cy="912"/>
          </a:xfrm>
        </p:grpSpPr>
        <p:grpSp>
          <p:nvGrpSpPr>
            <p:cNvPr id="12319" name="Group 31">
              <a:extLst>
                <a:ext uri="{FF2B5EF4-FFF2-40B4-BE49-F238E27FC236}">
                  <a16:creationId xmlns:a16="http://schemas.microsoft.com/office/drawing/2014/main" id="{C7ED8082-DD89-4291-A99C-A1D65E3B4EBC}"/>
                </a:ext>
              </a:extLst>
            </p:cNvPr>
            <p:cNvGrpSpPr>
              <a:grpSpLocks/>
            </p:cNvGrpSpPr>
            <p:nvPr/>
          </p:nvGrpSpPr>
          <p:grpSpPr bwMode="auto">
            <a:xfrm>
              <a:off x="3408" y="672"/>
              <a:ext cx="864" cy="144"/>
              <a:chOff x="3360" y="672"/>
              <a:chExt cx="864" cy="144"/>
            </a:xfrm>
          </p:grpSpPr>
          <p:sp>
            <p:nvSpPr>
              <p:cNvPr id="12315" name="Line 27">
                <a:extLst>
                  <a:ext uri="{FF2B5EF4-FFF2-40B4-BE49-F238E27FC236}">
                    <a16:creationId xmlns:a16="http://schemas.microsoft.com/office/drawing/2014/main" id="{A90C0831-8805-4DCA-AB4F-17699AA0D061}"/>
                  </a:ext>
                </a:extLst>
              </p:cNvPr>
              <p:cNvSpPr>
                <a:spLocks noChangeShapeType="1"/>
              </p:cNvSpPr>
              <p:nvPr/>
            </p:nvSpPr>
            <p:spPr bwMode="auto">
              <a:xfrm>
                <a:off x="3360" y="816"/>
                <a:ext cx="864" cy="0"/>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2318" name="Group 30">
                <a:extLst>
                  <a:ext uri="{FF2B5EF4-FFF2-40B4-BE49-F238E27FC236}">
                    <a16:creationId xmlns:a16="http://schemas.microsoft.com/office/drawing/2014/main" id="{00F7C96F-B914-4620-9E28-DBE0B90C6DB1}"/>
                  </a:ext>
                </a:extLst>
              </p:cNvPr>
              <p:cNvGrpSpPr>
                <a:grpSpLocks/>
              </p:cNvGrpSpPr>
              <p:nvPr/>
            </p:nvGrpSpPr>
            <p:grpSpPr bwMode="auto">
              <a:xfrm>
                <a:off x="3360" y="672"/>
                <a:ext cx="864" cy="144"/>
                <a:chOff x="3360" y="672"/>
                <a:chExt cx="864" cy="144"/>
              </a:xfrm>
            </p:grpSpPr>
            <p:sp>
              <p:nvSpPr>
                <p:cNvPr id="12296" name="Line 8">
                  <a:extLst>
                    <a:ext uri="{FF2B5EF4-FFF2-40B4-BE49-F238E27FC236}">
                      <a16:creationId xmlns:a16="http://schemas.microsoft.com/office/drawing/2014/main" id="{18E0E0C4-212C-43DB-81E3-D8A05D9A09F1}"/>
                    </a:ext>
                  </a:extLst>
                </p:cNvPr>
                <p:cNvSpPr>
                  <a:spLocks noChangeShapeType="1"/>
                </p:cNvSpPr>
                <p:nvPr/>
              </p:nvSpPr>
              <p:spPr bwMode="auto">
                <a:xfrm>
                  <a:off x="3360" y="672"/>
                  <a:ext cx="864" cy="0"/>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16" name="Line 28">
                  <a:extLst>
                    <a:ext uri="{FF2B5EF4-FFF2-40B4-BE49-F238E27FC236}">
                      <a16:creationId xmlns:a16="http://schemas.microsoft.com/office/drawing/2014/main" id="{7FBF79C5-90E2-4131-A2A4-AD4BF4A7981B}"/>
                    </a:ext>
                  </a:extLst>
                </p:cNvPr>
                <p:cNvSpPr>
                  <a:spLocks noChangeShapeType="1"/>
                </p:cNvSpPr>
                <p:nvPr/>
              </p:nvSpPr>
              <p:spPr bwMode="auto">
                <a:xfrm>
                  <a:off x="3360" y="672"/>
                  <a:ext cx="0" cy="144"/>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17" name="Line 29">
                  <a:extLst>
                    <a:ext uri="{FF2B5EF4-FFF2-40B4-BE49-F238E27FC236}">
                      <a16:creationId xmlns:a16="http://schemas.microsoft.com/office/drawing/2014/main" id="{CA7BC62E-0AC4-4BF7-96BB-55691D512B52}"/>
                    </a:ext>
                  </a:extLst>
                </p:cNvPr>
                <p:cNvSpPr>
                  <a:spLocks noChangeShapeType="1"/>
                </p:cNvSpPr>
                <p:nvPr/>
              </p:nvSpPr>
              <p:spPr bwMode="auto">
                <a:xfrm>
                  <a:off x="4224" y="672"/>
                  <a:ext cx="0" cy="144"/>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sp>
          <p:nvSpPr>
            <p:cNvPr id="12320" name="Line 32">
              <a:extLst>
                <a:ext uri="{FF2B5EF4-FFF2-40B4-BE49-F238E27FC236}">
                  <a16:creationId xmlns:a16="http://schemas.microsoft.com/office/drawing/2014/main" id="{72A4FD2B-4011-4F1A-9096-4C7FB3C25637}"/>
                </a:ext>
              </a:extLst>
            </p:cNvPr>
            <p:cNvSpPr>
              <a:spLocks noChangeShapeType="1"/>
            </p:cNvSpPr>
            <p:nvPr/>
          </p:nvSpPr>
          <p:spPr bwMode="auto">
            <a:xfrm>
              <a:off x="2496" y="1488"/>
              <a:ext cx="2688" cy="0"/>
            </a:xfrm>
            <a:prstGeom prst="line">
              <a:avLst/>
            </a:prstGeom>
            <a:noFill/>
            <a:ln w="190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2323" name="Group 35">
              <a:extLst>
                <a:ext uri="{FF2B5EF4-FFF2-40B4-BE49-F238E27FC236}">
                  <a16:creationId xmlns:a16="http://schemas.microsoft.com/office/drawing/2014/main" id="{42CD4D2C-35E0-4639-A777-B19DAA195D35}"/>
                </a:ext>
              </a:extLst>
            </p:cNvPr>
            <p:cNvGrpSpPr>
              <a:grpSpLocks/>
            </p:cNvGrpSpPr>
            <p:nvPr/>
          </p:nvGrpSpPr>
          <p:grpSpPr bwMode="auto">
            <a:xfrm>
              <a:off x="2448" y="672"/>
              <a:ext cx="480" cy="912"/>
              <a:chOff x="2448" y="672"/>
              <a:chExt cx="480" cy="912"/>
            </a:xfrm>
          </p:grpSpPr>
          <p:grpSp>
            <p:nvGrpSpPr>
              <p:cNvPr id="12301" name="Group 13">
                <a:extLst>
                  <a:ext uri="{FF2B5EF4-FFF2-40B4-BE49-F238E27FC236}">
                    <a16:creationId xmlns:a16="http://schemas.microsoft.com/office/drawing/2014/main" id="{32B267FD-C172-4295-AD71-81ED34775212}"/>
                  </a:ext>
                </a:extLst>
              </p:cNvPr>
              <p:cNvGrpSpPr>
                <a:grpSpLocks/>
              </p:cNvGrpSpPr>
              <p:nvPr/>
            </p:nvGrpSpPr>
            <p:grpSpPr bwMode="auto">
              <a:xfrm>
                <a:off x="2448" y="672"/>
                <a:ext cx="480" cy="912"/>
                <a:chOff x="2448" y="672"/>
                <a:chExt cx="480" cy="912"/>
              </a:xfrm>
            </p:grpSpPr>
            <p:sp>
              <p:nvSpPr>
                <p:cNvPr id="12294" name="Line 6">
                  <a:extLst>
                    <a:ext uri="{FF2B5EF4-FFF2-40B4-BE49-F238E27FC236}">
                      <a16:creationId xmlns:a16="http://schemas.microsoft.com/office/drawing/2014/main" id="{65EDF767-2F6C-4390-8C1A-3A9540CB0EC3}"/>
                    </a:ext>
                  </a:extLst>
                </p:cNvPr>
                <p:cNvSpPr>
                  <a:spLocks noChangeShapeType="1"/>
                </p:cNvSpPr>
                <p:nvPr/>
              </p:nvSpPr>
              <p:spPr bwMode="auto">
                <a:xfrm>
                  <a:off x="2448" y="672"/>
                  <a:ext cx="480" cy="0"/>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297" name="Line 9">
                  <a:extLst>
                    <a:ext uri="{FF2B5EF4-FFF2-40B4-BE49-F238E27FC236}">
                      <a16:creationId xmlns:a16="http://schemas.microsoft.com/office/drawing/2014/main" id="{5022E2C1-173E-4324-822D-DEB52C9D7239}"/>
                    </a:ext>
                  </a:extLst>
                </p:cNvPr>
                <p:cNvSpPr>
                  <a:spLocks noChangeShapeType="1"/>
                </p:cNvSpPr>
                <p:nvPr/>
              </p:nvSpPr>
              <p:spPr bwMode="auto">
                <a:xfrm>
                  <a:off x="2448" y="672"/>
                  <a:ext cx="0" cy="912"/>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298" name="Line 10">
                  <a:extLst>
                    <a:ext uri="{FF2B5EF4-FFF2-40B4-BE49-F238E27FC236}">
                      <a16:creationId xmlns:a16="http://schemas.microsoft.com/office/drawing/2014/main" id="{EEC51EB8-0F06-4453-BDA7-2E17014CAC5D}"/>
                    </a:ext>
                  </a:extLst>
                </p:cNvPr>
                <p:cNvSpPr>
                  <a:spLocks noChangeShapeType="1"/>
                </p:cNvSpPr>
                <p:nvPr/>
              </p:nvSpPr>
              <p:spPr bwMode="auto">
                <a:xfrm>
                  <a:off x="2592" y="816"/>
                  <a:ext cx="336" cy="0"/>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299" name="Line 11">
                  <a:extLst>
                    <a:ext uri="{FF2B5EF4-FFF2-40B4-BE49-F238E27FC236}">
                      <a16:creationId xmlns:a16="http://schemas.microsoft.com/office/drawing/2014/main" id="{3C9E96B3-668F-4F69-B4E1-5EA4481CDB62}"/>
                    </a:ext>
                  </a:extLst>
                </p:cNvPr>
                <p:cNvSpPr>
                  <a:spLocks noChangeShapeType="1"/>
                </p:cNvSpPr>
                <p:nvPr/>
              </p:nvSpPr>
              <p:spPr bwMode="auto">
                <a:xfrm>
                  <a:off x="2592" y="816"/>
                  <a:ext cx="0" cy="768"/>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00" name="Line 12">
                  <a:extLst>
                    <a:ext uri="{FF2B5EF4-FFF2-40B4-BE49-F238E27FC236}">
                      <a16:creationId xmlns:a16="http://schemas.microsoft.com/office/drawing/2014/main" id="{88E1AC66-44F7-4E35-A657-62C55C2766F4}"/>
                    </a:ext>
                  </a:extLst>
                </p:cNvPr>
                <p:cNvSpPr>
                  <a:spLocks noChangeShapeType="1"/>
                </p:cNvSpPr>
                <p:nvPr/>
              </p:nvSpPr>
              <p:spPr bwMode="auto">
                <a:xfrm>
                  <a:off x="2928" y="672"/>
                  <a:ext cx="0" cy="144"/>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2321" name="Line 33">
                <a:extLst>
                  <a:ext uri="{FF2B5EF4-FFF2-40B4-BE49-F238E27FC236}">
                    <a16:creationId xmlns:a16="http://schemas.microsoft.com/office/drawing/2014/main" id="{8F15383F-F69D-43F9-BB86-63DBC6137147}"/>
                  </a:ext>
                </a:extLst>
              </p:cNvPr>
              <p:cNvSpPr>
                <a:spLocks noChangeShapeType="1"/>
              </p:cNvSpPr>
              <p:nvPr/>
            </p:nvSpPr>
            <p:spPr bwMode="auto">
              <a:xfrm>
                <a:off x="2448" y="1584"/>
                <a:ext cx="144" cy="0"/>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2324" name="Group 36">
              <a:extLst>
                <a:ext uri="{FF2B5EF4-FFF2-40B4-BE49-F238E27FC236}">
                  <a16:creationId xmlns:a16="http://schemas.microsoft.com/office/drawing/2014/main" id="{A1B2EC8C-D2A7-42EF-B612-060163D50CF9}"/>
                </a:ext>
              </a:extLst>
            </p:cNvPr>
            <p:cNvGrpSpPr>
              <a:grpSpLocks/>
            </p:cNvGrpSpPr>
            <p:nvPr/>
          </p:nvGrpSpPr>
          <p:grpSpPr bwMode="auto">
            <a:xfrm>
              <a:off x="4752" y="672"/>
              <a:ext cx="480" cy="912"/>
              <a:chOff x="4752" y="672"/>
              <a:chExt cx="480" cy="912"/>
            </a:xfrm>
          </p:grpSpPr>
          <p:grpSp>
            <p:nvGrpSpPr>
              <p:cNvPr id="12302" name="Group 14">
                <a:extLst>
                  <a:ext uri="{FF2B5EF4-FFF2-40B4-BE49-F238E27FC236}">
                    <a16:creationId xmlns:a16="http://schemas.microsoft.com/office/drawing/2014/main" id="{CD7B48C4-F514-4FF3-8B1B-2F3AE9DC2F87}"/>
                  </a:ext>
                </a:extLst>
              </p:cNvPr>
              <p:cNvGrpSpPr>
                <a:grpSpLocks/>
              </p:cNvGrpSpPr>
              <p:nvPr/>
            </p:nvGrpSpPr>
            <p:grpSpPr bwMode="auto">
              <a:xfrm flipH="1">
                <a:off x="4752" y="672"/>
                <a:ext cx="480" cy="912"/>
                <a:chOff x="2448" y="672"/>
                <a:chExt cx="480" cy="912"/>
              </a:xfrm>
            </p:grpSpPr>
            <p:sp>
              <p:nvSpPr>
                <p:cNvPr id="12303" name="Line 15">
                  <a:extLst>
                    <a:ext uri="{FF2B5EF4-FFF2-40B4-BE49-F238E27FC236}">
                      <a16:creationId xmlns:a16="http://schemas.microsoft.com/office/drawing/2014/main" id="{CE5A3E04-2D84-444A-8D6A-3EF4C89F022C}"/>
                    </a:ext>
                  </a:extLst>
                </p:cNvPr>
                <p:cNvSpPr>
                  <a:spLocks noChangeShapeType="1"/>
                </p:cNvSpPr>
                <p:nvPr/>
              </p:nvSpPr>
              <p:spPr bwMode="auto">
                <a:xfrm>
                  <a:off x="2448" y="672"/>
                  <a:ext cx="480" cy="0"/>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04" name="Line 16">
                  <a:extLst>
                    <a:ext uri="{FF2B5EF4-FFF2-40B4-BE49-F238E27FC236}">
                      <a16:creationId xmlns:a16="http://schemas.microsoft.com/office/drawing/2014/main" id="{25ED1BA4-7CCD-4C0E-8F80-6549F1F2BC03}"/>
                    </a:ext>
                  </a:extLst>
                </p:cNvPr>
                <p:cNvSpPr>
                  <a:spLocks noChangeShapeType="1"/>
                </p:cNvSpPr>
                <p:nvPr/>
              </p:nvSpPr>
              <p:spPr bwMode="auto">
                <a:xfrm>
                  <a:off x="2448" y="672"/>
                  <a:ext cx="0" cy="912"/>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05" name="Line 17">
                  <a:extLst>
                    <a:ext uri="{FF2B5EF4-FFF2-40B4-BE49-F238E27FC236}">
                      <a16:creationId xmlns:a16="http://schemas.microsoft.com/office/drawing/2014/main" id="{5EB34792-E4D2-4066-AD13-2F40207EAD20}"/>
                    </a:ext>
                  </a:extLst>
                </p:cNvPr>
                <p:cNvSpPr>
                  <a:spLocks noChangeShapeType="1"/>
                </p:cNvSpPr>
                <p:nvPr/>
              </p:nvSpPr>
              <p:spPr bwMode="auto">
                <a:xfrm>
                  <a:off x="2592" y="816"/>
                  <a:ext cx="336" cy="0"/>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06" name="Line 18">
                  <a:extLst>
                    <a:ext uri="{FF2B5EF4-FFF2-40B4-BE49-F238E27FC236}">
                      <a16:creationId xmlns:a16="http://schemas.microsoft.com/office/drawing/2014/main" id="{603D1DFC-0C5F-4D79-AFAC-3D8920B32837}"/>
                    </a:ext>
                  </a:extLst>
                </p:cNvPr>
                <p:cNvSpPr>
                  <a:spLocks noChangeShapeType="1"/>
                </p:cNvSpPr>
                <p:nvPr/>
              </p:nvSpPr>
              <p:spPr bwMode="auto">
                <a:xfrm>
                  <a:off x="2592" y="816"/>
                  <a:ext cx="0" cy="768"/>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07" name="Line 19">
                  <a:extLst>
                    <a:ext uri="{FF2B5EF4-FFF2-40B4-BE49-F238E27FC236}">
                      <a16:creationId xmlns:a16="http://schemas.microsoft.com/office/drawing/2014/main" id="{5AE8BFF7-9332-40B3-A60C-8608DD299401}"/>
                    </a:ext>
                  </a:extLst>
                </p:cNvPr>
                <p:cNvSpPr>
                  <a:spLocks noChangeShapeType="1"/>
                </p:cNvSpPr>
                <p:nvPr/>
              </p:nvSpPr>
              <p:spPr bwMode="auto">
                <a:xfrm>
                  <a:off x="2928" y="672"/>
                  <a:ext cx="0" cy="144"/>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2322" name="Line 34">
                <a:extLst>
                  <a:ext uri="{FF2B5EF4-FFF2-40B4-BE49-F238E27FC236}">
                    <a16:creationId xmlns:a16="http://schemas.microsoft.com/office/drawing/2014/main" id="{2EA37014-9737-488A-93CC-014E2669C989}"/>
                  </a:ext>
                </a:extLst>
              </p:cNvPr>
              <p:cNvSpPr>
                <a:spLocks noChangeShapeType="1"/>
              </p:cNvSpPr>
              <p:nvPr/>
            </p:nvSpPr>
            <p:spPr bwMode="auto">
              <a:xfrm>
                <a:off x="5088" y="1584"/>
                <a:ext cx="144" cy="0"/>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2325" name="Oval 37">
              <a:extLst>
                <a:ext uri="{FF2B5EF4-FFF2-40B4-BE49-F238E27FC236}">
                  <a16:creationId xmlns:a16="http://schemas.microsoft.com/office/drawing/2014/main" id="{C9016814-EB44-43CA-A70D-AD90A1F2A997}"/>
                </a:ext>
              </a:extLst>
            </p:cNvPr>
            <p:cNvSpPr>
              <a:spLocks noChangeArrowheads="1"/>
            </p:cNvSpPr>
            <p:nvPr/>
          </p:nvSpPr>
          <p:spPr bwMode="auto">
            <a:xfrm>
              <a:off x="2496" y="1440"/>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26" name="Oval 38">
              <a:extLst>
                <a:ext uri="{FF2B5EF4-FFF2-40B4-BE49-F238E27FC236}">
                  <a16:creationId xmlns:a16="http://schemas.microsoft.com/office/drawing/2014/main" id="{ADE99209-5FB1-4BC8-B8CD-8DAC0D07C559}"/>
                </a:ext>
              </a:extLst>
            </p:cNvPr>
            <p:cNvSpPr>
              <a:spLocks noChangeArrowheads="1"/>
            </p:cNvSpPr>
            <p:nvPr/>
          </p:nvSpPr>
          <p:spPr bwMode="auto">
            <a:xfrm>
              <a:off x="5136" y="1440"/>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27" name="Oval 39">
              <a:extLst>
                <a:ext uri="{FF2B5EF4-FFF2-40B4-BE49-F238E27FC236}">
                  <a16:creationId xmlns:a16="http://schemas.microsoft.com/office/drawing/2014/main" id="{4921F66E-98D8-4025-A475-A3C539AC4B57}"/>
                </a:ext>
              </a:extLst>
            </p:cNvPr>
            <p:cNvSpPr>
              <a:spLocks noChangeArrowheads="1"/>
            </p:cNvSpPr>
            <p:nvPr/>
          </p:nvSpPr>
          <p:spPr bwMode="auto">
            <a:xfrm>
              <a:off x="4176" y="720"/>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28" name="Oval 40">
              <a:extLst>
                <a:ext uri="{FF2B5EF4-FFF2-40B4-BE49-F238E27FC236}">
                  <a16:creationId xmlns:a16="http://schemas.microsoft.com/office/drawing/2014/main" id="{91E61901-EC4C-4C1B-B0BD-69D11B64F142}"/>
                </a:ext>
              </a:extLst>
            </p:cNvPr>
            <p:cNvSpPr>
              <a:spLocks noChangeArrowheads="1"/>
            </p:cNvSpPr>
            <p:nvPr/>
          </p:nvSpPr>
          <p:spPr bwMode="auto">
            <a:xfrm>
              <a:off x="3792" y="720"/>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29" name="Oval 41">
              <a:extLst>
                <a:ext uri="{FF2B5EF4-FFF2-40B4-BE49-F238E27FC236}">
                  <a16:creationId xmlns:a16="http://schemas.microsoft.com/office/drawing/2014/main" id="{C84EAB75-456A-462F-B64D-86219D20D53E}"/>
                </a:ext>
              </a:extLst>
            </p:cNvPr>
            <p:cNvSpPr>
              <a:spLocks noChangeArrowheads="1"/>
            </p:cNvSpPr>
            <p:nvPr/>
          </p:nvSpPr>
          <p:spPr bwMode="auto">
            <a:xfrm>
              <a:off x="3456" y="720"/>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30" name="Oval 42">
              <a:extLst>
                <a:ext uri="{FF2B5EF4-FFF2-40B4-BE49-F238E27FC236}">
                  <a16:creationId xmlns:a16="http://schemas.microsoft.com/office/drawing/2014/main" id="{B670F6F9-1A09-4751-947F-A307C1244F37}"/>
                </a:ext>
              </a:extLst>
            </p:cNvPr>
            <p:cNvSpPr>
              <a:spLocks noChangeArrowheads="1"/>
            </p:cNvSpPr>
            <p:nvPr/>
          </p:nvSpPr>
          <p:spPr bwMode="auto">
            <a:xfrm>
              <a:off x="2832" y="720"/>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31" name="Oval 43">
              <a:extLst>
                <a:ext uri="{FF2B5EF4-FFF2-40B4-BE49-F238E27FC236}">
                  <a16:creationId xmlns:a16="http://schemas.microsoft.com/office/drawing/2014/main" id="{0DD2F8DA-E5A8-4ADC-8067-3F7ECEE63278}"/>
                </a:ext>
              </a:extLst>
            </p:cNvPr>
            <p:cNvSpPr>
              <a:spLocks noChangeArrowheads="1"/>
            </p:cNvSpPr>
            <p:nvPr/>
          </p:nvSpPr>
          <p:spPr bwMode="auto">
            <a:xfrm>
              <a:off x="4800" y="720"/>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09" name="Text Box 121">
              <a:extLst>
                <a:ext uri="{FF2B5EF4-FFF2-40B4-BE49-F238E27FC236}">
                  <a16:creationId xmlns:a16="http://schemas.microsoft.com/office/drawing/2014/main" id="{5E4E6B53-E5DC-4CB0-A34B-368A262C107F}"/>
                </a:ext>
              </a:extLst>
            </p:cNvPr>
            <p:cNvSpPr txBox="1">
              <a:spLocks noChangeArrowheads="1"/>
            </p:cNvSpPr>
            <p:nvPr/>
          </p:nvSpPr>
          <p:spPr bwMode="auto">
            <a:xfrm>
              <a:off x="2400" y="1248"/>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0000FF"/>
                  </a:solidFill>
                  <a:latin typeface="Arial" panose="020B0604020202020204" pitchFamily="34" charset="0"/>
                  <a:ea typeface="+mn-ea"/>
                  <a:cs typeface="+mn-cs"/>
                </a:rPr>
                <a:t>A</a:t>
              </a:r>
            </a:p>
          </p:txBody>
        </p:sp>
        <p:sp>
          <p:nvSpPr>
            <p:cNvPr id="12410" name="Text Box 122">
              <a:extLst>
                <a:ext uri="{FF2B5EF4-FFF2-40B4-BE49-F238E27FC236}">
                  <a16:creationId xmlns:a16="http://schemas.microsoft.com/office/drawing/2014/main" id="{B44B277A-032E-415E-B304-2EFB4EA41601}"/>
                </a:ext>
              </a:extLst>
            </p:cNvPr>
            <p:cNvSpPr txBox="1">
              <a:spLocks noChangeArrowheads="1"/>
            </p:cNvSpPr>
            <p:nvPr/>
          </p:nvSpPr>
          <p:spPr bwMode="auto">
            <a:xfrm>
              <a:off x="5040" y="1248"/>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0000FF"/>
                  </a:solidFill>
                  <a:latin typeface="Arial" panose="020B0604020202020204" pitchFamily="34" charset="0"/>
                  <a:ea typeface="+mn-ea"/>
                  <a:cs typeface="+mn-cs"/>
                </a:rPr>
                <a:t>B</a:t>
              </a:r>
            </a:p>
          </p:txBody>
        </p:sp>
      </p:grpSp>
      <p:sp>
        <p:nvSpPr>
          <p:cNvPr id="12411" name="Text Box 123">
            <a:extLst>
              <a:ext uri="{FF2B5EF4-FFF2-40B4-BE49-F238E27FC236}">
                <a16:creationId xmlns:a16="http://schemas.microsoft.com/office/drawing/2014/main" id="{A85B62DA-2238-4D14-AC8B-AF50AE023DAB}"/>
              </a:ext>
            </a:extLst>
          </p:cNvPr>
          <p:cNvSpPr txBox="1">
            <a:spLocks noChangeArrowheads="1"/>
          </p:cNvSpPr>
          <p:nvPr/>
        </p:nvSpPr>
        <p:spPr bwMode="auto">
          <a:xfrm>
            <a:off x="7188994" y="1456135"/>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endParaRPr lang="en-US" altLang="en-US" sz="1350" kern="1200">
              <a:latin typeface="Arial" panose="020B0604020202020204" pitchFamily="34" charset="0"/>
              <a:ea typeface="+mn-ea"/>
              <a:cs typeface="+mn-cs"/>
            </a:endParaRPr>
          </a:p>
        </p:txBody>
      </p:sp>
      <p:grpSp>
        <p:nvGrpSpPr>
          <p:cNvPr id="12482" name="Group 194">
            <a:extLst>
              <a:ext uri="{FF2B5EF4-FFF2-40B4-BE49-F238E27FC236}">
                <a16:creationId xmlns:a16="http://schemas.microsoft.com/office/drawing/2014/main" id="{9F94CDE5-3347-436B-86BD-9CC7B13F3599}"/>
              </a:ext>
            </a:extLst>
          </p:cNvPr>
          <p:cNvGrpSpPr>
            <a:grpSpLocks/>
          </p:cNvGrpSpPr>
          <p:nvPr/>
        </p:nvGrpSpPr>
        <p:grpSpPr bwMode="auto">
          <a:xfrm>
            <a:off x="4572000" y="228600"/>
            <a:ext cx="914400" cy="685800"/>
            <a:chOff x="2880" y="192"/>
            <a:chExt cx="768" cy="576"/>
          </a:xfrm>
        </p:grpSpPr>
        <p:grpSp>
          <p:nvGrpSpPr>
            <p:cNvPr id="12401" name="Group 113">
              <a:extLst>
                <a:ext uri="{FF2B5EF4-FFF2-40B4-BE49-F238E27FC236}">
                  <a16:creationId xmlns:a16="http://schemas.microsoft.com/office/drawing/2014/main" id="{57510A79-DB3B-45B5-9AB4-34C63111A9AB}"/>
                </a:ext>
              </a:extLst>
            </p:cNvPr>
            <p:cNvGrpSpPr>
              <a:grpSpLocks/>
            </p:cNvGrpSpPr>
            <p:nvPr/>
          </p:nvGrpSpPr>
          <p:grpSpPr bwMode="auto">
            <a:xfrm>
              <a:off x="2880" y="432"/>
              <a:ext cx="576" cy="336"/>
              <a:chOff x="2880" y="384"/>
              <a:chExt cx="576" cy="336"/>
            </a:xfrm>
          </p:grpSpPr>
          <p:sp>
            <p:nvSpPr>
              <p:cNvPr id="12396" name="Line 108">
                <a:extLst>
                  <a:ext uri="{FF2B5EF4-FFF2-40B4-BE49-F238E27FC236}">
                    <a16:creationId xmlns:a16="http://schemas.microsoft.com/office/drawing/2014/main" id="{A7AEE7CB-78BE-4E7A-B71B-B69FBBE9B824}"/>
                  </a:ext>
                </a:extLst>
              </p:cNvPr>
              <p:cNvSpPr>
                <a:spLocks noChangeShapeType="1"/>
              </p:cNvSpPr>
              <p:nvPr/>
            </p:nvSpPr>
            <p:spPr bwMode="auto">
              <a:xfrm>
                <a:off x="3456" y="432"/>
                <a:ext cx="0" cy="2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97" name="Line 109">
                <a:extLst>
                  <a:ext uri="{FF2B5EF4-FFF2-40B4-BE49-F238E27FC236}">
                    <a16:creationId xmlns:a16="http://schemas.microsoft.com/office/drawing/2014/main" id="{F6567A46-2C36-4204-B578-71169BE7E434}"/>
                  </a:ext>
                </a:extLst>
              </p:cNvPr>
              <p:cNvSpPr>
                <a:spLocks noChangeShapeType="1"/>
              </p:cNvSpPr>
              <p:nvPr/>
            </p:nvSpPr>
            <p:spPr bwMode="auto">
              <a:xfrm>
                <a:off x="2880" y="432"/>
                <a:ext cx="0" cy="2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98" name="Rectangle 110">
                <a:extLst>
                  <a:ext uri="{FF2B5EF4-FFF2-40B4-BE49-F238E27FC236}">
                    <a16:creationId xmlns:a16="http://schemas.microsoft.com/office/drawing/2014/main" id="{CF48BC8A-BFC0-49ED-8948-37C53D8DB9C6}"/>
                  </a:ext>
                </a:extLst>
              </p:cNvPr>
              <p:cNvSpPr>
                <a:spLocks noChangeArrowheads="1"/>
              </p:cNvSpPr>
              <p:nvPr/>
            </p:nvSpPr>
            <p:spPr bwMode="auto">
              <a:xfrm>
                <a:off x="3024" y="384"/>
                <a:ext cx="288" cy="96"/>
              </a:xfrm>
              <a:prstGeom prst="rect">
                <a:avLst/>
              </a:prstGeom>
              <a:solidFill>
                <a:srgbClr val="FF9966"/>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99" name="Line 111">
                <a:extLst>
                  <a:ext uri="{FF2B5EF4-FFF2-40B4-BE49-F238E27FC236}">
                    <a16:creationId xmlns:a16="http://schemas.microsoft.com/office/drawing/2014/main" id="{18B47A32-D206-49C0-8225-4017FE6E7A19}"/>
                  </a:ext>
                </a:extLst>
              </p:cNvPr>
              <p:cNvSpPr>
                <a:spLocks noChangeShapeType="1"/>
              </p:cNvSpPr>
              <p:nvPr/>
            </p:nvSpPr>
            <p:spPr bwMode="auto">
              <a:xfrm>
                <a:off x="2880" y="432"/>
                <a:ext cx="144"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00" name="Line 112">
                <a:extLst>
                  <a:ext uri="{FF2B5EF4-FFF2-40B4-BE49-F238E27FC236}">
                    <a16:creationId xmlns:a16="http://schemas.microsoft.com/office/drawing/2014/main" id="{93B40CC5-F993-4821-B508-015B1D1C8A01}"/>
                  </a:ext>
                </a:extLst>
              </p:cNvPr>
              <p:cNvSpPr>
                <a:spLocks noChangeShapeType="1"/>
              </p:cNvSpPr>
              <p:nvPr/>
            </p:nvSpPr>
            <p:spPr bwMode="auto">
              <a:xfrm>
                <a:off x="3312" y="432"/>
                <a:ext cx="144"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2412" name="Text Box 124">
              <a:extLst>
                <a:ext uri="{FF2B5EF4-FFF2-40B4-BE49-F238E27FC236}">
                  <a16:creationId xmlns:a16="http://schemas.microsoft.com/office/drawing/2014/main" id="{C7F492B8-31E4-48E3-9E5F-0E654A891B19}"/>
                </a:ext>
              </a:extLst>
            </p:cNvPr>
            <p:cNvSpPr txBox="1">
              <a:spLocks noChangeArrowheads="1"/>
            </p:cNvSpPr>
            <p:nvPr/>
          </p:nvSpPr>
          <p:spPr bwMode="auto">
            <a:xfrm>
              <a:off x="2976" y="192"/>
              <a:ext cx="6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FF0000"/>
                  </a:solidFill>
                  <a:latin typeface="Arial" panose="020B0604020202020204" pitchFamily="34" charset="0"/>
                  <a:ea typeface="+mn-ea"/>
                  <a:cs typeface="+mn-cs"/>
                </a:rPr>
                <a:t>R.B (R)</a:t>
              </a:r>
            </a:p>
          </p:txBody>
        </p:sp>
      </p:grpSp>
      <p:grpSp>
        <p:nvGrpSpPr>
          <p:cNvPr id="12483" name="Group 195">
            <a:extLst>
              <a:ext uri="{FF2B5EF4-FFF2-40B4-BE49-F238E27FC236}">
                <a16:creationId xmlns:a16="http://schemas.microsoft.com/office/drawing/2014/main" id="{87544B58-337A-44A0-ACBC-09323DD9CBEB}"/>
              </a:ext>
            </a:extLst>
          </p:cNvPr>
          <p:cNvGrpSpPr>
            <a:grpSpLocks/>
          </p:cNvGrpSpPr>
          <p:nvPr/>
        </p:nvGrpSpPr>
        <p:grpSpPr bwMode="auto">
          <a:xfrm>
            <a:off x="6172200" y="239316"/>
            <a:ext cx="685800" cy="675084"/>
            <a:chOff x="4224" y="201"/>
            <a:chExt cx="576" cy="567"/>
          </a:xfrm>
        </p:grpSpPr>
        <p:grpSp>
          <p:nvGrpSpPr>
            <p:cNvPr id="12365" name="Group 77">
              <a:extLst>
                <a:ext uri="{FF2B5EF4-FFF2-40B4-BE49-F238E27FC236}">
                  <a16:creationId xmlns:a16="http://schemas.microsoft.com/office/drawing/2014/main" id="{16E7C6DC-7D60-486E-8EBE-F7F081F35902}"/>
                </a:ext>
              </a:extLst>
            </p:cNvPr>
            <p:cNvGrpSpPr>
              <a:grpSpLocks/>
            </p:cNvGrpSpPr>
            <p:nvPr/>
          </p:nvGrpSpPr>
          <p:grpSpPr bwMode="auto">
            <a:xfrm>
              <a:off x="4224" y="432"/>
              <a:ext cx="576" cy="336"/>
              <a:chOff x="4224" y="384"/>
              <a:chExt cx="576" cy="336"/>
            </a:xfrm>
          </p:grpSpPr>
          <p:grpSp>
            <p:nvGrpSpPr>
              <p:cNvPr id="12332" name="Group 44">
                <a:extLst>
                  <a:ext uri="{FF2B5EF4-FFF2-40B4-BE49-F238E27FC236}">
                    <a16:creationId xmlns:a16="http://schemas.microsoft.com/office/drawing/2014/main" id="{263619DE-D285-40AE-BDC0-BA6D8E2B3A8C}"/>
                  </a:ext>
                </a:extLst>
              </p:cNvPr>
              <p:cNvGrpSpPr>
                <a:grpSpLocks/>
              </p:cNvGrpSpPr>
              <p:nvPr/>
            </p:nvGrpSpPr>
            <p:grpSpPr bwMode="auto">
              <a:xfrm>
                <a:off x="4224" y="384"/>
                <a:ext cx="576" cy="96"/>
                <a:chOff x="1008" y="2976"/>
                <a:chExt cx="1344" cy="96"/>
              </a:xfrm>
            </p:grpSpPr>
            <p:sp>
              <p:nvSpPr>
                <p:cNvPr id="12333" name="Line 45">
                  <a:extLst>
                    <a:ext uri="{FF2B5EF4-FFF2-40B4-BE49-F238E27FC236}">
                      <a16:creationId xmlns:a16="http://schemas.microsoft.com/office/drawing/2014/main" id="{75F261A1-2636-4571-9422-BAD1621F57B3}"/>
                    </a:ext>
                  </a:extLst>
                </p:cNvPr>
                <p:cNvSpPr>
                  <a:spLocks noChangeShapeType="1"/>
                </p:cNvSpPr>
                <p:nvPr/>
              </p:nvSpPr>
              <p:spPr bwMode="auto">
                <a:xfrm flipV="1">
                  <a:off x="1994" y="3008"/>
                  <a:ext cx="39" cy="6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34" name="Line 46">
                  <a:extLst>
                    <a:ext uri="{FF2B5EF4-FFF2-40B4-BE49-F238E27FC236}">
                      <a16:creationId xmlns:a16="http://schemas.microsoft.com/office/drawing/2014/main" id="{9B408753-1702-4C75-BA63-9BE80BED7208}"/>
                    </a:ext>
                  </a:extLst>
                </p:cNvPr>
                <p:cNvSpPr>
                  <a:spLocks noChangeShapeType="1"/>
                </p:cNvSpPr>
                <p:nvPr/>
              </p:nvSpPr>
              <p:spPr bwMode="auto">
                <a:xfrm>
                  <a:off x="1327" y="3008"/>
                  <a:ext cx="39" cy="6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35" name="Line 47">
                  <a:extLst>
                    <a:ext uri="{FF2B5EF4-FFF2-40B4-BE49-F238E27FC236}">
                      <a16:creationId xmlns:a16="http://schemas.microsoft.com/office/drawing/2014/main" id="{42224AEE-81BC-4683-BFC0-B048AAD0AA08}"/>
                    </a:ext>
                  </a:extLst>
                </p:cNvPr>
                <p:cNvSpPr>
                  <a:spLocks noChangeShapeType="1"/>
                </p:cNvSpPr>
                <p:nvPr/>
              </p:nvSpPr>
              <p:spPr bwMode="auto">
                <a:xfrm>
                  <a:off x="1955" y="2976"/>
                  <a:ext cx="39"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2336" name="Group 48">
                  <a:extLst>
                    <a:ext uri="{FF2B5EF4-FFF2-40B4-BE49-F238E27FC236}">
                      <a16:creationId xmlns:a16="http://schemas.microsoft.com/office/drawing/2014/main" id="{4256EAC8-F659-48A6-A145-B6185FCF18DA}"/>
                    </a:ext>
                  </a:extLst>
                </p:cNvPr>
                <p:cNvGrpSpPr>
                  <a:grpSpLocks/>
                </p:cNvGrpSpPr>
                <p:nvPr/>
              </p:nvGrpSpPr>
              <p:grpSpPr bwMode="auto">
                <a:xfrm>
                  <a:off x="1008" y="2976"/>
                  <a:ext cx="1344" cy="96"/>
                  <a:chOff x="1008" y="2976"/>
                  <a:chExt cx="1344" cy="96"/>
                </a:xfrm>
              </p:grpSpPr>
              <p:sp>
                <p:nvSpPr>
                  <p:cNvPr id="12337" name="Line 49">
                    <a:extLst>
                      <a:ext uri="{FF2B5EF4-FFF2-40B4-BE49-F238E27FC236}">
                        <a16:creationId xmlns:a16="http://schemas.microsoft.com/office/drawing/2014/main" id="{AE133863-7484-4FFF-A693-78444F71A679}"/>
                      </a:ext>
                    </a:extLst>
                  </p:cNvPr>
                  <p:cNvSpPr>
                    <a:spLocks noChangeShapeType="1"/>
                  </p:cNvSpPr>
                  <p:nvPr/>
                </p:nvSpPr>
                <p:spPr bwMode="auto">
                  <a:xfrm flipV="1">
                    <a:off x="1366" y="2976"/>
                    <a:ext cx="39"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2338" name="Group 50">
                    <a:extLst>
                      <a:ext uri="{FF2B5EF4-FFF2-40B4-BE49-F238E27FC236}">
                        <a16:creationId xmlns:a16="http://schemas.microsoft.com/office/drawing/2014/main" id="{B12239E1-4DB9-4FCE-8867-1B641B1B6AE1}"/>
                      </a:ext>
                    </a:extLst>
                  </p:cNvPr>
                  <p:cNvGrpSpPr>
                    <a:grpSpLocks/>
                  </p:cNvGrpSpPr>
                  <p:nvPr/>
                </p:nvGrpSpPr>
                <p:grpSpPr bwMode="auto">
                  <a:xfrm>
                    <a:off x="1405" y="2976"/>
                    <a:ext cx="79" cy="96"/>
                    <a:chOff x="1872" y="1008"/>
                    <a:chExt cx="96" cy="144"/>
                  </a:xfrm>
                </p:grpSpPr>
                <p:sp>
                  <p:nvSpPr>
                    <p:cNvPr id="12339" name="Line 51">
                      <a:extLst>
                        <a:ext uri="{FF2B5EF4-FFF2-40B4-BE49-F238E27FC236}">
                          <a16:creationId xmlns:a16="http://schemas.microsoft.com/office/drawing/2014/main" id="{5F79DBDA-2456-41B9-92AB-DFF940354CB8}"/>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40" name="Line 52">
                      <a:extLst>
                        <a:ext uri="{FF2B5EF4-FFF2-40B4-BE49-F238E27FC236}">
                          <a16:creationId xmlns:a16="http://schemas.microsoft.com/office/drawing/2014/main" id="{26D7DF13-CA74-4CD3-8A21-75A8455560CC}"/>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2341" name="Group 53">
                    <a:extLst>
                      <a:ext uri="{FF2B5EF4-FFF2-40B4-BE49-F238E27FC236}">
                        <a16:creationId xmlns:a16="http://schemas.microsoft.com/office/drawing/2014/main" id="{5353A8C4-FA1A-4945-9061-A872FD4663FC}"/>
                      </a:ext>
                    </a:extLst>
                  </p:cNvPr>
                  <p:cNvGrpSpPr>
                    <a:grpSpLocks/>
                  </p:cNvGrpSpPr>
                  <p:nvPr/>
                </p:nvGrpSpPr>
                <p:grpSpPr bwMode="auto">
                  <a:xfrm>
                    <a:off x="1484" y="2976"/>
                    <a:ext cx="78" cy="96"/>
                    <a:chOff x="1872" y="1008"/>
                    <a:chExt cx="96" cy="144"/>
                  </a:xfrm>
                </p:grpSpPr>
                <p:sp>
                  <p:nvSpPr>
                    <p:cNvPr id="12342" name="Line 54">
                      <a:extLst>
                        <a:ext uri="{FF2B5EF4-FFF2-40B4-BE49-F238E27FC236}">
                          <a16:creationId xmlns:a16="http://schemas.microsoft.com/office/drawing/2014/main" id="{6F2F7006-10B9-4573-8A5B-4F14EC626668}"/>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43" name="Line 55">
                      <a:extLst>
                        <a:ext uri="{FF2B5EF4-FFF2-40B4-BE49-F238E27FC236}">
                          <a16:creationId xmlns:a16="http://schemas.microsoft.com/office/drawing/2014/main" id="{37009835-B573-44C0-81DF-14F2D7A0619B}"/>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2344" name="Group 56">
                    <a:extLst>
                      <a:ext uri="{FF2B5EF4-FFF2-40B4-BE49-F238E27FC236}">
                        <a16:creationId xmlns:a16="http://schemas.microsoft.com/office/drawing/2014/main" id="{3AE6D57D-5BE1-4D13-8136-91A422AFE3F3}"/>
                      </a:ext>
                    </a:extLst>
                  </p:cNvPr>
                  <p:cNvGrpSpPr>
                    <a:grpSpLocks/>
                  </p:cNvGrpSpPr>
                  <p:nvPr/>
                </p:nvGrpSpPr>
                <p:grpSpPr bwMode="auto">
                  <a:xfrm>
                    <a:off x="1562" y="2976"/>
                    <a:ext cx="79" cy="96"/>
                    <a:chOff x="1872" y="1008"/>
                    <a:chExt cx="96" cy="144"/>
                  </a:xfrm>
                </p:grpSpPr>
                <p:sp>
                  <p:nvSpPr>
                    <p:cNvPr id="12345" name="Line 57">
                      <a:extLst>
                        <a:ext uri="{FF2B5EF4-FFF2-40B4-BE49-F238E27FC236}">
                          <a16:creationId xmlns:a16="http://schemas.microsoft.com/office/drawing/2014/main" id="{E0C2D6B2-0270-4AC8-AEC9-824212DB3D72}"/>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46" name="Line 58">
                      <a:extLst>
                        <a:ext uri="{FF2B5EF4-FFF2-40B4-BE49-F238E27FC236}">
                          <a16:creationId xmlns:a16="http://schemas.microsoft.com/office/drawing/2014/main" id="{19CF587C-22C6-4B60-AEED-A092B35BC4B7}"/>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2347" name="Group 59">
                    <a:extLst>
                      <a:ext uri="{FF2B5EF4-FFF2-40B4-BE49-F238E27FC236}">
                        <a16:creationId xmlns:a16="http://schemas.microsoft.com/office/drawing/2014/main" id="{494DF517-E915-45C9-A4DB-339482B6B0F5}"/>
                      </a:ext>
                    </a:extLst>
                  </p:cNvPr>
                  <p:cNvGrpSpPr>
                    <a:grpSpLocks/>
                  </p:cNvGrpSpPr>
                  <p:nvPr/>
                </p:nvGrpSpPr>
                <p:grpSpPr bwMode="auto">
                  <a:xfrm>
                    <a:off x="1641" y="2976"/>
                    <a:ext cx="78" cy="96"/>
                    <a:chOff x="1872" y="1008"/>
                    <a:chExt cx="96" cy="144"/>
                  </a:xfrm>
                </p:grpSpPr>
                <p:sp>
                  <p:nvSpPr>
                    <p:cNvPr id="12348" name="Line 60">
                      <a:extLst>
                        <a:ext uri="{FF2B5EF4-FFF2-40B4-BE49-F238E27FC236}">
                          <a16:creationId xmlns:a16="http://schemas.microsoft.com/office/drawing/2014/main" id="{7C2115E3-19C7-478B-B6C9-41168C743AC9}"/>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49" name="Line 61">
                      <a:extLst>
                        <a:ext uri="{FF2B5EF4-FFF2-40B4-BE49-F238E27FC236}">
                          <a16:creationId xmlns:a16="http://schemas.microsoft.com/office/drawing/2014/main" id="{9C153953-231A-48AA-BB15-47B9A78CD174}"/>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2350" name="Group 62">
                    <a:extLst>
                      <a:ext uri="{FF2B5EF4-FFF2-40B4-BE49-F238E27FC236}">
                        <a16:creationId xmlns:a16="http://schemas.microsoft.com/office/drawing/2014/main" id="{F5226DE2-EB67-4A94-B7CB-9CBB0D439D0F}"/>
                      </a:ext>
                    </a:extLst>
                  </p:cNvPr>
                  <p:cNvGrpSpPr>
                    <a:grpSpLocks/>
                  </p:cNvGrpSpPr>
                  <p:nvPr/>
                </p:nvGrpSpPr>
                <p:grpSpPr bwMode="auto">
                  <a:xfrm>
                    <a:off x="1719" y="2976"/>
                    <a:ext cx="79" cy="96"/>
                    <a:chOff x="1872" y="1008"/>
                    <a:chExt cx="96" cy="144"/>
                  </a:xfrm>
                </p:grpSpPr>
                <p:sp>
                  <p:nvSpPr>
                    <p:cNvPr id="12351" name="Line 63">
                      <a:extLst>
                        <a:ext uri="{FF2B5EF4-FFF2-40B4-BE49-F238E27FC236}">
                          <a16:creationId xmlns:a16="http://schemas.microsoft.com/office/drawing/2014/main" id="{48A830A4-863C-4C7A-A679-1FD9D0D271D1}"/>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52" name="Line 64">
                      <a:extLst>
                        <a:ext uri="{FF2B5EF4-FFF2-40B4-BE49-F238E27FC236}">
                          <a16:creationId xmlns:a16="http://schemas.microsoft.com/office/drawing/2014/main" id="{45764099-A945-4E05-8D40-ED26F2088C44}"/>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2353" name="Group 65">
                    <a:extLst>
                      <a:ext uri="{FF2B5EF4-FFF2-40B4-BE49-F238E27FC236}">
                        <a16:creationId xmlns:a16="http://schemas.microsoft.com/office/drawing/2014/main" id="{1FA55ED0-3596-4AC3-931B-6D59FFE187AA}"/>
                      </a:ext>
                    </a:extLst>
                  </p:cNvPr>
                  <p:cNvGrpSpPr>
                    <a:grpSpLocks/>
                  </p:cNvGrpSpPr>
                  <p:nvPr/>
                </p:nvGrpSpPr>
                <p:grpSpPr bwMode="auto">
                  <a:xfrm>
                    <a:off x="1798" y="2976"/>
                    <a:ext cx="78" cy="96"/>
                    <a:chOff x="1872" y="1008"/>
                    <a:chExt cx="96" cy="144"/>
                  </a:xfrm>
                </p:grpSpPr>
                <p:sp>
                  <p:nvSpPr>
                    <p:cNvPr id="12354" name="Line 66">
                      <a:extLst>
                        <a:ext uri="{FF2B5EF4-FFF2-40B4-BE49-F238E27FC236}">
                          <a16:creationId xmlns:a16="http://schemas.microsoft.com/office/drawing/2014/main" id="{3CD9E046-A847-458C-AD2F-A084A4E121E0}"/>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55" name="Line 67">
                      <a:extLst>
                        <a:ext uri="{FF2B5EF4-FFF2-40B4-BE49-F238E27FC236}">
                          <a16:creationId xmlns:a16="http://schemas.microsoft.com/office/drawing/2014/main" id="{83480F5F-9D7F-4CB6-8CB8-586754FE31C1}"/>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2356" name="Group 68">
                    <a:extLst>
                      <a:ext uri="{FF2B5EF4-FFF2-40B4-BE49-F238E27FC236}">
                        <a16:creationId xmlns:a16="http://schemas.microsoft.com/office/drawing/2014/main" id="{63D5AC77-2F12-43E2-B43C-24C8C9D025E9}"/>
                      </a:ext>
                    </a:extLst>
                  </p:cNvPr>
                  <p:cNvGrpSpPr>
                    <a:grpSpLocks/>
                  </p:cNvGrpSpPr>
                  <p:nvPr/>
                </p:nvGrpSpPr>
                <p:grpSpPr bwMode="auto">
                  <a:xfrm>
                    <a:off x="1876" y="2976"/>
                    <a:ext cx="79" cy="96"/>
                    <a:chOff x="1872" y="1008"/>
                    <a:chExt cx="96" cy="144"/>
                  </a:xfrm>
                </p:grpSpPr>
                <p:sp>
                  <p:nvSpPr>
                    <p:cNvPr id="12357" name="Line 69">
                      <a:extLst>
                        <a:ext uri="{FF2B5EF4-FFF2-40B4-BE49-F238E27FC236}">
                          <a16:creationId xmlns:a16="http://schemas.microsoft.com/office/drawing/2014/main" id="{4CED6EC8-6C67-48FE-9404-91C55645D4B9}"/>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58" name="Line 70">
                      <a:extLst>
                        <a:ext uri="{FF2B5EF4-FFF2-40B4-BE49-F238E27FC236}">
                          <a16:creationId xmlns:a16="http://schemas.microsoft.com/office/drawing/2014/main" id="{95068E0B-42ED-43DC-B4C1-F31B5E63FA45}"/>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2359" name="Line 71">
                    <a:extLst>
                      <a:ext uri="{FF2B5EF4-FFF2-40B4-BE49-F238E27FC236}">
                        <a16:creationId xmlns:a16="http://schemas.microsoft.com/office/drawing/2014/main" id="{0DA0D1D6-8612-4974-80D2-181F592C0609}"/>
                      </a:ext>
                    </a:extLst>
                  </p:cNvPr>
                  <p:cNvSpPr>
                    <a:spLocks noChangeShapeType="1"/>
                  </p:cNvSpPr>
                  <p:nvPr/>
                </p:nvSpPr>
                <p:spPr bwMode="auto">
                  <a:xfrm>
                    <a:off x="2016" y="3024"/>
                    <a:ext cx="336"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60" name="Line 72">
                    <a:extLst>
                      <a:ext uri="{FF2B5EF4-FFF2-40B4-BE49-F238E27FC236}">
                        <a16:creationId xmlns:a16="http://schemas.microsoft.com/office/drawing/2014/main" id="{5A976D03-1076-4E6C-8472-0985D6694A7C}"/>
                      </a:ext>
                    </a:extLst>
                  </p:cNvPr>
                  <p:cNvSpPr>
                    <a:spLocks noChangeShapeType="1"/>
                  </p:cNvSpPr>
                  <p:nvPr/>
                </p:nvSpPr>
                <p:spPr bwMode="auto">
                  <a:xfrm>
                    <a:off x="1008" y="3024"/>
                    <a:ext cx="336"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sp>
            <p:nvSpPr>
              <p:cNvPr id="12362" name="Line 74">
                <a:extLst>
                  <a:ext uri="{FF2B5EF4-FFF2-40B4-BE49-F238E27FC236}">
                    <a16:creationId xmlns:a16="http://schemas.microsoft.com/office/drawing/2014/main" id="{4771B11A-87E4-4791-A724-C40E7E3C8BA3}"/>
                  </a:ext>
                </a:extLst>
              </p:cNvPr>
              <p:cNvSpPr>
                <a:spLocks noChangeShapeType="1"/>
              </p:cNvSpPr>
              <p:nvPr/>
            </p:nvSpPr>
            <p:spPr bwMode="auto">
              <a:xfrm>
                <a:off x="4800" y="432"/>
                <a:ext cx="0" cy="2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363" name="Line 75">
                <a:extLst>
                  <a:ext uri="{FF2B5EF4-FFF2-40B4-BE49-F238E27FC236}">
                    <a16:creationId xmlns:a16="http://schemas.microsoft.com/office/drawing/2014/main" id="{F929D888-D763-48BE-A502-D0763B13347E}"/>
                  </a:ext>
                </a:extLst>
              </p:cNvPr>
              <p:cNvSpPr>
                <a:spLocks noChangeShapeType="1"/>
              </p:cNvSpPr>
              <p:nvPr/>
            </p:nvSpPr>
            <p:spPr bwMode="auto">
              <a:xfrm>
                <a:off x="4224" y="432"/>
                <a:ext cx="0" cy="2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2413" name="Text Box 125">
              <a:extLst>
                <a:ext uri="{FF2B5EF4-FFF2-40B4-BE49-F238E27FC236}">
                  <a16:creationId xmlns:a16="http://schemas.microsoft.com/office/drawing/2014/main" id="{2EE483F1-5DB9-46ED-8893-5C2BEB431958}"/>
                </a:ext>
              </a:extLst>
            </p:cNvPr>
            <p:cNvSpPr txBox="1">
              <a:spLocks noChangeArrowheads="1"/>
            </p:cNvSpPr>
            <p:nvPr/>
          </p:nvSpPr>
          <p:spPr bwMode="auto">
            <a:xfrm>
              <a:off x="4416" y="201"/>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FF0000"/>
                  </a:solidFill>
                  <a:latin typeface="Arial" panose="020B0604020202020204" pitchFamily="34" charset="0"/>
                  <a:ea typeface="+mn-ea"/>
                  <a:cs typeface="+mn-cs"/>
                </a:rPr>
                <a:t>X</a:t>
              </a:r>
            </a:p>
          </p:txBody>
        </p:sp>
      </p:grpSp>
      <p:grpSp>
        <p:nvGrpSpPr>
          <p:cNvPr id="12484" name="Group 196">
            <a:extLst>
              <a:ext uri="{FF2B5EF4-FFF2-40B4-BE49-F238E27FC236}">
                <a16:creationId xmlns:a16="http://schemas.microsoft.com/office/drawing/2014/main" id="{33DC631D-ECB6-4A82-8CD3-E635F5CB5030}"/>
              </a:ext>
            </a:extLst>
          </p:cNvPr>
          <p:cNvGrpSpPr>
            <a:grpSpLocks/>
          </p:cNvGrpSpPr>
          <p:nvPr/>
        </p:nvGrpSpPr>
        <p:grpSpPr bwMode="auto">
          <a:xfrm>
            <a:off x="5666185" y="906066"/>
            <a:ext cx="848915" cy="1165622"/>
            <a:chOff x="3799" y="761"/>
            <a:chExt cx="713" cy="979"/>
          </a:xfrm>
        </p:grpSpPr>
        <p:grpSp>
          <p:nvGrpSpPr>
            <p:cNvPr id="12479" name="Group 191">
              <a:extLst>
                <a:ext uri="{FF2B5EF4-FFF2-40B4-BE49-F238E27FC236}">
                  <a16:creationId xmlns:a16="http://schemas.microsoft.com/office/drawing/2014/main" id="{4F26910A-BA27-4AE6-9120-0E93BECFC1F0}"/>
                </a:ext>
              </a:extLst>
            </p:cNvPr>
            <p:cNvGrpSpPr>
              <a:grpSpLocks/>
            </p:cNvGrpSpPr>
            <p:nvPr/>
          </p:nvGrpSpPr>
          <p:grpSpPr bwMode="auto">
            <a:xfrm>
              <a:off x="4128" y="1008"/>
              <a:ext cx="192" cy="192"/>
              <a:chOff x="4128" y="1008"/>
              <a:chExt cx="192" cy="192"/>
            </a:xfrm>
          </p:grpSpPr>
          <p:sp>
            <p:nvSpPr>
              <p:cNvPr id="12402" name="Oval 114">
                <a:extLst>
                  <a:ext uri="{FF2B5EF4-FFF2-40B4-BE49-F238E27FC236}">
                    <a16:creationId xmlns:a16="http://schemas.microsoft.com/office/drawing/2014/main" id="{37BB3DEF-C9EB-4611-B050-0CD4B801072F}"/>
                  </a:ext>
                </a:extLst>
              </p:cNvPr>
              <p:cNvSpPr>
                <a:spLocks noChangeArrowheads="1"/>
              </p:cNvSpPr>
              <p:nvPr/>
            </p:nvSpPr>
            <p:spPr bwMode="auto">
              <a:xfrm>
                <a:off x="4128" y="1008"/>
                <a:ext cx="192" cy="192"/>
              </a:xfrm>
              <a:prstGeom prst="ellipse">
                <a:avLst/>
              </a:prstGeom>
              <a:solidFill>
                <a:schemeClr val="bg1"/>
              </a:solidFill>
              <a:ln w="28575">
                <a:solidFill>
                  <a:srgbClr val="99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03" name="Line 115">
                <a:extLst>
                  <a:ext uri="{FF2B5EF4-FFF2-40B4-BE49-F238E27FC236}">
                    <a16:creationId xmlns:a16="http://schemas.microsoft.com/office/drawing/2014/main" id="{3259436F-7629-4448-B25D-38A657453B0E}"/>
                  </a:ext>
                </a:extLst>
              </p:cNvPr>
              <p:cNvSpPr>
                <a:spLocks noChangeShapeType="1"/>
              </p:cNvSpPr>
              <p:nvPr/>
            </p:nvSpPr>
            <p:spPr bwMode="auto">
              <a:xfrm flipV="1">
                <a:off x="4176" y="1056"/>
                <a:ext cx="96" cy="96"/>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2404" name="Text Box 116">
              <a:extLst>
                <a:ext uri="{FF2B5EF4-FFF2-40B4-BE49-F238E27FC236}">
                  <a16:creationId xmlns:a16="http://schemas.microsoft.com/office/drawing/2014/main" id="{16359794-2E47-4099-940A-FFFBAA54727D}"/>
                </a:ext>
              </a:extLst>
            </p:cNvPr>
            <p:cNvSpPr txBox="1">
              <a:spLocks noChangeArrowheads="1"/>
            </p:cNvSpPr>
            <p:nvPr/>
          </p:nvSpPr>
          <p:spPr bwMode="auto">
            <a:xfrm>
              <a:off x="4272" y="864"/>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9900FF"/>
                  </a:solidFill>
                  <a:latin typeface="Arial" panose="020B0604020202020204" pitchFamily="34" charset="0"/>
                  <a:ea typeface="+mn-ea"/>
                  <a:cs typeface="+mn-cs"/>
                </a:rPr>
                <a:t>G</a:t>
              </a:r>
            </a:p>
          </p:txBody>
        </p:sp>
        <p:cxnSp>
          <p:nvCxnSpPr>
            <p:cNvPr id="12405" name="AutoShape 117">
              <a:extLst>
                <a:ext uri="{FF2B5EF4-FFF2-40B4-BE49-F238E27FC236}">
                  <a16:creationId xmlns:a16="http://schemas.microsoft.com/office/drawing/2014/main" id="{558B421D-27A0-460D-B4AC-2A6F8310977A}"/>
                </a:ext>
              </a:extLst>
            </p:cNvPr>
            <p:cNvCxnSpPr>
              <a:cxnSpLocks noChangeShapeType="1"/>
              <a:stCxn id="12328" idx="3"/>
              <a:endCxn id="12402" idx="2"/>
            </p:cNvCxnSpPr>
            <p:nvPr/>
          </p:nvCxnSpPr>
          <p:spPr bwMode="auto">
            <a:xfrm rot="16200000" flipH="1">
              <a:off x="3787" y="773"/>
              <a:ext cx="343" cy="320"/>
            </a:xfrm>
            <a:prstGeom prst="curvedConnector2">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408" name="Group 120">
              <a:extLst>
                <a:ext uri="{FF2B5EF4-FFF2-40B4-BE49-F238E27FC236}">
                  <a16:creationId xmlns:a16="http://schemas.microsoft.com/office/drawing/2014/main" id="{1FB8F68C-F6CA-4928-BCD1-D9F0A299F73D}"/>
                </a:ext>
              </a:extLst>
            </p:cNvPr>
            <p:cNvGrpSpPr>
              <a:grpSpLocks/>
            </p:cNvGrpSpPr>
            <p:nvPr/>
          </p:nvGrpSpPr>
          <p:grpSpPr bwMode="auto">
            <a:xfrm>
              <a:off x="4224" y="1104"/>
              <a:ext cx="102" cy="384"/>
              <a:chOff x="4224" y="1104"/>
              <a:chExt cx="102" cy="384"/>
            </a:xfrm>
          </p:grpSpPr>
          <p:cxnSp>
            <p:nvCxnSpPr>
              <p:cNvPr id="12406" name="AutoShape 118">
                <a:extLst>
                  <a:ext uri="{FF2B5EF4-FFF2-40B4-BE49-F238E27FC236}">
                    <a16:creationId xmlns:a16="http://schemas.microsoft.com/office/drawing/2014/main" id="{03A13F1A-6535-4096-A334-2842B9BCFA4F}"/>
                  </a:ext>
                </a:extLst>
              </p:cNvPr>
              <p:cNvCxnSpPr>
                <a:cxnSpLocks noChangeShapeType="1"/>
                <a:stCxn id="12402" idx="6"/>
              </p:cNvCxnSpPr>
              <p:nvPr/>
            </p:nvCxnSpPr>
            <p:spPr bwMode="auto">
              <a:xfrm flipH="1">
                <a:off x="4224" y="1104"/>
                <a:ext cx="102" cy="336"/>
              </a:xfrm>
              <a:prstGeom prst="curvedConnector4">
                <a:avLst>
                  <a:gd name="adj1" fmla="val -135296"/>
                  <a:gd name="adj2" fmla="val 64287"/>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07" name="Line 119">
                <a:extLst>
                  <a:ext uri="{FF2B5EF4-FFF2-40B4-BE49-F238E27FC236}">
                    <a16:creationId xmlns:a16="http://schemas.microsoft.com/office/drawing/2014/main" id="{30BA3F6E-2692-461C-8CBB-C0FFD6A75997}"/>
                  </a:ext>
                </a:extLst>
              </p:cNvPr>
              <p:cNvSpPr>
                <a:spLocks noChangeShapeType="1"/>
              </p:cNvSpPr>
              <p:nvPr/>
            </p:nvSpPr>
            <p:spPr bwMode="auto">
              <a:xfrm>
                <a:off x="4224" y="1440"/>
                <a:ext cx="0" cy="48"/>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2414" name="Text Box 126">
              <a:extLst>
                <a:ext uri="{FF2B5EF4-FFF2-40B4-BE49-F238E27FC236}">
                  <a16:creationId xmlns:a16="http://schemas.microsoft.com/office/drawing/2014/main" id="{D1BCFCD7-87A1-49AB-9608-D251D107A544}"/>
                </a:ext>
              </a:extLst>
            </p:cNvPr>
            <p:cNvSpPr txBox="1">
              <a:spLocks noChangeArrowheads="1"/>
            </p:cNvSpPr>
            <p:nvPr/>
          </p:nvSpPr>
          <p:spPr bwMode="auto">
            <a:xfrm>
              <a:off x="4128" y="1488"/>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0000FF"/>
                  </a:solidFill>
                  <a:latin typeface="Arial" panose="020B0604020202020204" pitchFamily="34" charset="0"/>
                  <a:ea typeface="+mn-ea"/>
                  <a:cs typeface="+mn-cs"/>
                </a:rPr>
                <a:t>J</a:t>
              </a:r>
            </a:p>
          </p:txBody>
        </p:sp>
      </p:grpSp>
      <p:grpSp>
        <p:nvGrpSpPr>
          <p:cNvPr id="12481" name="Group 193">
            <a:extLst>
              <a:ext uri="{FF2B5EF4-FFF2-40B4-BE49-F238E27FC236}">
                <a16:creationId xmlns:a16="http://schemas.microsoft.com/office/drawing/2014/main" id="{CD9D2EDB-0227-41B3-A703-2BE5CE2C122F}"/>
              </a:ext>
            </a:extLst>
          </p:cNvPr>
          <p:cNvGrpSpPr>
            <a:grpSpLocks/>
          </p:cNvGrpSpPr>
          <p:nvPr/>
        </p:nvGrpSpPr>
        <p:grpSpPr bwMode="auto">
          <a:xfrm>
            <a:off x="4114800" y="1771649"/>
            <a:ext cx="3200400" cy="939403"/>
            <a:chOff x="2496" y="1488"/>
            <a:chExt cx="2688" cy="789"/>
          </a:xfrm>
        </p:grpSpPr>
        <p:sp>
          <p:nvSpPr>
            <p:cNvPr id="12432" name="Text Box 144">
              <a:extLst>
                <a:ext uri="{FF2B5EF4-FFF2-40B4-BE49-F238E27FC236}">
                  <a16:creationId xmlns:a16="http://schemas.microsoft.com/office/drawing/2014/main" id="{A64BCA3E-19AA-4A79-9E44-B2286BE4E491}"/>
                </a:ext>
              </a:extLst>
            </p:cNvPr>
            <p:cNvSpPr txBox="1">
              <a:spLocks noChangeArrowheads="1"/>
            </p:cNvSpPr>
            <p:nvPr/>
          </p:nvSpPr>
          <p:spPr bwMode="auto">
            <a:xfrm>
              <a:off x="4128" y="1920"/>
              <a:ext cx="1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FF00FF"/>
                  </a:solidFill>
                  <a:latin typeface="Arial" panose="020B0604020202020204" pitchFamily="34" charset="0"/>
                  <a:ea typeface="+mn-ea"/>
                  <a:cs typeface="+mn-cs"/>
                </a:rPr>
                <a:t>K</a:t>
              </a:r>
            </a:p>
          </p:txBody>
        </p:sp>
        <p:grpSp>
          <p:nvGrpSpPr>
            <p:cNvPr id="12435" name="Group 147">
              <a:extLst>
                <a:ext uri="{FF2B5EF4-FFF2-40B4-BE49-F238E27FC236}">
                  <a16:creationId xmlns:a16="http://schemas.microsoft.com/office/drawing/2014/main" id="{47B7C6AC-26A8-40D2-8D6A-5A57F7D0D1E2}"/>
                </a:ext>
              </a:extLst>
            </p:cNvPr>
            <p:cNvGrpSpPr>
              <a:grpSpLocks/>
            </p:cNvGrpSpPr>
            <p:nvPr/>
          </p:nvGrpSpPr>
          <p:grpSpPr bwMode="auto">
            <a:xfrm>
              <a:off x="2496" y="1488"/>
              <a:ext cx="2688" cy="528"/>
              <a:chOff x="2496" y="1488"/>
              <a:chExt cx="2688" cy="528"/>
            </a:xfrm>
          </p:grpSpPr>
          <p:grpSp>
            <p:nvGrpSpPr>
              <p:cNvPr id="12431" name="Group 143">
                <a:extLst>
                  <a:ext uri="{FF2B5EF4-FFF2-40B4-BE49-F238E27FC236}">
                    <a16:creationId xmlns:a16="http://schemas.microsoft.com/office/drawing/2014/main" id="{5CDC96CC-826E-4E57-8787-22AC0AAF6C40}"/>
                  </a:ext>
                </a:extLst>
              </p:cNvPr>
              <p:cNvGrpSpPr>
                <a:grpSpLocks/>
              </p:cNvGrpSpPr>
              <p:nvPr/>
            </p:nvGrpSpPr>
            <p:grpSpPr bwMode="auto">
              <a:xfrm>
                <a:off x="2496" y="1488"/>
                <a:ext cx="2688" cy="528"/>
                <a:chOff x="2496" y="1488"/>
                <a:chExt cx="2688" cy="528"/>
              </a:xfrm>
            </p:grpSpPr>
            <p:grpSp>
              <p:nvGrpSpPr>
                <p:cNvPr id="12415" name="Group 127">
                  <a:extLst>
                    <a:ext uri="{FF2B5EF4-FFF2-40B4-BE49-F238E27FC236}">
                      <a16:creationId xmlns:a16="http://schemas.microsoft.com/office/drawing/2014/main" id="{4BF489D1-5CCF-486E-9EF3-80CF8D702A3D}"/>
                    </a:ext>
                  </a:extLst>
                </p:cNvPr>
                <p:cNvGrpSpPr>
                  <a:grpSpLocks/>
                </p:cNvGrpSpPr>
                <p:nvPr/>
              </p:nvGrpSpPr>
              <p:grpSpPr bwMode="auto">
                <a:xfrm>
                  <a:off x="3264" y="1776"/>
                  <a:ext cx="144" cy="240"/>
                  <a:chOff x="1296" y="2352"/>
                  <a:chExt cx="144" cy="240"/>
                </a:xfrm>
              </p:grpSpPr>
              <p:grpSp>
                <p:nvGrpSpPr>
                  <p:cNvPr id="12416" name="Group 128">
                    <a:extLst>
                      <a:ext uri="{FF2B5EF4-FFF2-40B4-BE49-F238E27FC236}">
                        <a16:creationId xmlns:a16="http://schemas.microsoft.com/office/drawing/2014/main" id="{F0631244-C3F1-4A9F-84DD-E65E2B50697F}"/>
                      </a:ext>
                    </a:extLst>
                  </p:cNvPr>
                  <p:cNvGrpSpPr>
                    <a:grpSpLocks/>
                  </p:cNvGrpSpPr>
                  <p:nvPr/>
                </p:nvGrpSpPr>
                <p:grpSpPr bwMode="auto">
                  <a:xfrm>
                    <a:off x="1296" y="2352"/>
                    <a:ext cx="48" cy="240"/>
                    <a:chOff x="1392" y="816"/>
                    <a:chExt cx="48" cy="240"/>
                  </a:xfrm>
                </p:grpSpPr>
                <p:sp>
                  <p:nvSpPr>
                    <p:cNvPr id="12417" name="Line 129">
                      <a:extLst>
                        <a:ext uri="{FF2B5EF4-FFF2-40B4-BE49-F238E27FC236}">
                          <a16:creationId xmlns:a16="http://schemas.microsoft.com/office/drawing/2014/main" id="{217A619C-B9AE-41E8-9C9F-78366D8406F2}"/>
                        </a:ext>
                      </a:extLst>
                    </p:cNvPr>
                    <p:cNvSpPr>
                      <a:spLocks noChangeShapeType="1"/>
                    </p:cNvSpPr>
                    <p:nvPr/>
                  </p:nvSpPr>
                  <p:spPr bwMode="auto">
                    <a:xfrm>
                      <a:off x="1392" y="816"/>
                      <a:ext cx="0" cy="24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18" name="Line 130">
                      <a:extLst>
                        <a:ext uri="{FF2B5EF4-FFF2-40B4-BE49-F238E27FC236}">
                          <a16:creationId xmlns:a16="http://schemas.microsoft.com/office/drawing/2014/main" id="{FA7F1788-0456-4E65-982E-5A065EF05E93}"/>
                        </a:ext>
                      </a:extLst>
                    </p:cNvPr>
                    <p:cNvSpPr>
                      <a:spLocks noChangeShapeType="1"/>
                    </p:cNvSpPr>
                    <p:nvPr/>
                  </p:nvSpPr>
                  <p:spPr bwMode="auto">
                    <a:xfrm>
                      <a:off x="1440" y="864"/>
                      <a:ext cx="0" cy="14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2419" name="Group 131">
                    <a:extLst>
                      <a:ext uri="{FF2B5EF4-FFF2-40B4-BE49-F238E27FC236}">
                        <a16:creationId xmlns:a16="http://schemas.microsoft.com/office/drawing/2014/main" id="{8379063D-F762-4391-BA76-241937A9DDFE}"/>
                      </a:ext>
                    </a:extLst>
                  </p:cNvPr>
                  <p:cNvGrpSpPr>
                    <a:grpSpLocks/>
                  </p:cNvGrpSpPr>
                  <p:nvPr/>
                </p:nvGrpSpPr>
                <p:grpSpPr bwMode="auto">
                  <a:xfrm>
                    <a:off x="1392" y="2352"/>
                    <a:ext cx="48" cy="240"/>
                    <a:chOff x="1392" y="816"/>
                    <a:chExt cx="48" cy="240"/>
                  </a:xfrm>
                </p:grpSpPr>
                <p:sp>
                  <p:nvSpPr>
                    <p:cNvPr id="12420" name="Line 132">
                      <a:extLst>
                        <a:ext uri="{FF2B5EF4-FFF2-40B4-BE49-F238E27FC236}">
                          <a16:creationId xmlns:a16="http://schemas.microsoft.com/office/drawing/2014/main" id="{F1CE6610-5F9C-4D29-8A33-ECDECB22DE27}"/>
                        </a:ext>
                      </a:extLst>
                    </p:cNvPr>
                    <p:cNvSpPr>
                      <a:spLocks noChangeShapeType="1"/>
                    </p:cNvSpPr>
                    <p:nvPr/>
                  </p:nvSpPr>
                  <p:spPr bwMode="auto">
                    <a:xfrm>
                      <a:off x="1392" y="816"/>
                      <a:ext cx="0" cy="24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21" name="Line 133">
                      <a:extLst>
                        <a:ext uri="{FF2B5EF4-FFF2-40B4-BE49-F238E27FC236}">
                          <a16:creationId xmlns:a16="http://schemas.microsoft.com/office/drawing/2014/main" id="{B258B94B-B8AB-473C-A621-A4BACD4C8F6B}"/>
                        </a:ext>
                      </a:extLst>
                    </p:cNvPr>
                    <p:cNvSpPr>
                      <a:spLocks noChangeShapeType="1"/>
                    </p:cNvSpPr>
                    <p:nvPr/>
                  </p:nvSpPr>
                  <p:spPr bwMode="auto">
                    <a:xfrm>
                      <a:off x="1440" y="864"/>
                      <a:ext cx="0" cy="14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2422" name="Line 134">
                    <a:extLst>
                      <a:ext uri="{FF2B5EF4-FFF2-40B4-BE49-F238E27FC236}">
                        <a16:creationId xmlns:a16="http://schemas.microsoft.com/office/drawing/2014/main" id="{D0672B08-3352-4BF4-8D9B-9D94826D7B6F}"/>
                      </a:ext>
                    </a:extLst>
                  </p:cNvPr>
                  <p:cNvSpPr>
                    <a:spLocks noChangeShapeType="1"/>
                  </p:cNvSpPr>
                  <p:nvPr/>
                </p:nvSpPr>
                <p:spPr bwMode="auto">
                  <a:xfrm>
                    <a:off x="1344" y="2496"/>
                    <a:ext cx="48"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2423" name="Line 135">
                  <a:extLst>
                    <a:ext uri="{FF2B5EF4-FFF2-40B4-BE49-F238E27FC236}">
                      <a16:creationId xmlns:a16="http://schemas.microsoft.com/office/drawing/2014/main" id="{AC143EE7-A3C7-4617-87D5-6C1A514FD181}"/>
                    </a:ext>
                  </a:extLst>
                </p:cNvPr>
                <p:cNvSpPr>
                  <a:spLocks noChangeShapeType="1"/>
                </p:cNvSpPr>
                <p:nvPr/>
              </p:nvSpPr>
              <p:spPr bwMode="auto">
                <a:xfrm>
                  <a:off x="2496" y="1488"/>
                  <a:ext cx="0" cy="43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24" name="Line 136">
                  <a:extLst>
                    <a:ext uri="{FF2B5EF4-FFF2-40B4-BE49-F238E27FC236}">
                      <a16:creationId xmlns:a16="http://schemas.microsoft.com/office/drawing/2014/main" id="{2BD3A8D2-5013-48B6-AEB0-F00130BFBC3B}"/>
                    </a:ext>
                  </a:extLst>
                </p:cNvPr>
                <p:cNvSpPr>
                  <a:spLocks noChangeShapeType="1"/>
                </p:cNvSpPr>
                <p:nvPr/>
              </p:nvSpPr>
              <p:spPr bwMode="auto">
                <a:xfrm flipH="1">
                  <a:off x="2496" y="1920"/>
                  <a:ext cx="768"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25" name="Line 137">
                  <a:extLst>
                    <a:ext uri="{FF2B5EF4-FFF2-40B4-BE49-F238E27FC236}">
                      <a16:creationId xmlns:a16="http://schemas.microsoft.com/office/drawing/2014/main" id="{AA62ECA4-12EE-458C-A863-FC9DB1659D7A}"/>
                    </a:ext>
                  </a:extLst>
                </p:cNvPr>
                <p:cNvSpPr>
                  <a:spLocks noChangeShapeType="1"/>
                </p:cNvSpPr>
                <p:nvPr/>
              </p:nvSpPr>
              <p:spPr bwMode="auto">
                <a:xfrm flipH="1">
                  <a:off x="3408" y="1920"/>
                  <a:ext cx="768"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26" name="Oval 138">
                  <a:extLst>
                    <a:ext uri="{FF2B5EF4-FFF2-40B4-BE49-F238E27FC236}">
                      <a16:creationId xmlns:a16="http://schemas.microsoft.com/office/drawing/2014/main" id="{C49BC16A-2EDB-485D-8B62-8524E66682B9}"/>
                    </a:ext>
                  </a:extLst>
                </p:cNvPr>
                <p:cNvSpPr>
                  <a:spLocks noChangeArrowheads="1"/>
                </p:cNvSpPr>
                <p:nvPr/>
              </p:nvSpPr>
              <p:spPr bwMode="auto">
                <a:xfrm>
                  <a:off x="4128" y="187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27" name="Oval 139">
                  <a:extLst>
                    <a:ext uri="{FF2B5EF4-FFF2-40B4-BE49-F238E27FC236}">
                      <a16:creationId xmlns:a16="http://schemas.microsoft.com/office/drawing/2014/main" id="{A125E279-E66B-40BD-84D9-9907E32DD7CF}"/>
                    </a:ext>
                  </a:extLst>
                </p:cNvPr>
                <p:cNvSpPr>
                  <a:spLocks noChangeArrowheads="1"/>
                </p:cNvSpPr>
                <p:nvPr/>
              </p:nvSpPr>
              <p:spPr bwMode="auto">
                <a:xfrm>
                  <a:off x="4272" y="187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28" name="Line 140">
                  <a:extLst>
                    <a:ext uri="{FF2B5EF4-FFF2-40B4-BE49-F238E27FC236}">
                      <a16:creationId xmlns:a16="http://schemas.microsoft.com/office/drawing/2014/main" id="{82BBC0A6-B42A-43B7-A7E5-FA459B238B5F}"/>
                    </a:ext>
                  </a:extLst>
                </p:cNvPr>
                <p:cNvSpPr>
                  <a:spLocks noChangeShapeType="1"/>
                </p:cNvSpPr>
                <p:nvPr/>
              </p:nvSpPr>
              <p:spPr bwMode="auto">
                <a:xfrm flipH="1">
                  <a:off x="4320" y="1920"/>
                  <a:ext cx="864"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29" name="Line 141">
                  <a:extLst>
                    <a:ext uri="{FF2B5EF4-FFF2-40B4-BE49-F238E27FC236}">
                      <a16:creationId xmlns:a16="http://schemas.microsoft.com/office/drawing/2014/main" id="{AC8619A1-3FFC-4A7A-BB91-422F73156ABD}"/>
                    </a:ext>
                  </a:extLst>
                </p:cNvPr>
                <p:cNvSpPr>
                  <a:spLocks noChangeShapeType="1"/>
                </p:cNvSpPr>
                <p:nvPr/>
              </p:nvSpPr>
              <p:spPr bwMode="auto">
                <a:xfrm>
                  <a:off x="5184" y="1488"/>
                  <a:ext cx="0" cy="43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2433" name="Line 145">
                <a:extLst>
                  <a:ext uri="{FF2B5EF4-FFF2-40B4-BE49-F238E27FC236}">
                    <a16:creationId xmlns:a16="http://schemas.microsoft.com/office/drawing/2014/main" id="{80A79989-22E5-4A9C-9D97-DB0C00D06C38}"/>
                  </a:ext>
                </a:extLst>
              </p:cNvPr>
              <p:cNvSpPr>
                <a:spLocks noChangeShapeType="1"/>
              </p:cNvSpPr>
              <p:nvPr/>
            </p:nvSpPr>
            <p:spPr bwMode="auto">
              <a:xfrm>
                <a:off x="2496" y="1488"/>
                <a:ext cx="0" cy="432"/>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2434" name="Text Box 146">
              <a:extLst>
                <a:ext uri="{FF2B5EF4-FFF2-40B4-BE49-F238E27FC236}">
                  <a16:creationId xmlns:a16="http://schemas.microsoft.com/office/drawing/2014/main" id="{9A19AA55-E401-45E8-AC13-81DCBFCB7364}"/>
                </a:ext>
              </a:extLst>
            </p:cNvPr>
            <p:cNvSpPr txBox="1">
              <a:spLocks noChangeArrowheads="1"/>
            </p:cNvSpPr>
            <p:nvPr/>
          </p:nvSpPr>
          <p:spPr bwMode="auto">
            <a:xfrm>
              <a:off x="3216" y="2025"/>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0000FF"/>
                  </a:solidFill>
                  <a:latin typeface="Arial" panose="020B0604020202020204" pitchFamily="34" charset="0"/>
                  <a:ea typeface="+mn-ea"/>
                  <a:cs typeface="+mn-cs"/>
                </a:rPr>
                <a:t>E</a:t>
              </a:r>
            </a:p>
          </p:txBody>
        </p:sp>
      </p:grpSp>
      <p:sp>
        <p:nvSpPr>
          <p:cNvPr id="12436" name="Text Box 148">
            <a:extLst>
              <a:ext uri="{FF2B5EF4-FFF2-40B4-BE49-F238E27FC236}">
                <a16:creationId xmlns:a16="http://schemas.microsoft.com/office/drawing/2014/main" id="{2F2E295A-2ED5-4C45-94E7-58C08471F7F2}"/>
              </a:ext>
            </a:extLst>
          </p:cNvPr>
          <p:cNvSpPr txBox="1">
            <a:spLocks noChangeArrowheads="1"/>
          </p:cNvSpPr>
          <p:nvPr/>
        </p:nvSpPr>
        <p:spPr bwMode="auto">
          <a:xfrm>
            <a:off x="5029200" y="1747837"/>
            <a:ext cx="5143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i="1" kern="1200">
                <a:solidFill>
                  <a:srgbClr val="FF0000"/>
                </a:solidFill>
                <a:latin typeface="Italic" pitchFamily="2" charset="0"/>
                <a:ea typeface="+mn-ea"/>
                <a:cs typeface="+mn-cs"/>
              </a:rPr>
              <a:t>l</a:t>
            </a:r>
            <a:r>
              <a:rPr lang="en-US" altLang="en-US" sz="1200" b="1" kern="1200">
                <a:solidFill>
                  <a:srgbClr val="FF0000"/>
                </a:solidFill>
                <a:latin typeface="Arial" panose="020B0604020202020204" pitchFamily="34" charset="0"/>
                <a:ea typeface="+mn-ea"/>
                <a:cs typeface="+mn-cs"/>
              </a:rPr>
              <a:t> cm</a:t>
            </a:r>
          </a:p>
        </p:txBody>
      </p:sp>
      <p:sp>
        <p:nvSpPr>
          <p:cNvPr id="12437" name="Text Box 149">
            <a:extLst>
              <a:ext uri="{FF2B5EF4-FFF2-40B4-BE49-F238E27FC236}">
                <a16:creationId xmlns:a16="http://schemas.microsoft.com/office/drawing/2014/main" id="{902D9EF3-D5A5-49D0-9FB4-D47996C7641D}"/>
              </a:ext>
            </a:extLst>
          </p:cNvPr>
          <p:cNvSpPr txBox="1">
            <a:spLocks noChangeArrowheads="1"/>
          </p:cNvSpPr>
          <p:nvPr/>
        </p:nvSpPr>
        <p:spPr bwMode="auto">
          <a:xfrm>
            <a:off x="6286500" y="1747837"/>
            <a:ext cx="9144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200" b="1" kern="1200">
                <a:solidFill>
                  <a:srgbClr val="FF0000"/>
                </a:solidFill>
                <a:latin typeface="Arial" panose="020B0604020202020204" pitchFamily="34" charset="0"/>
                <a:ea typeface="+mn-ea"/>
                <a:cs typeface="+mn-cs"/>
              </a:rPr>
              <a:t>100 - </a:t>
            </a:r>
            <a:r>
              <a:rPr lang="en-US" altLang="en-US" sz="1350" b="1" kern="1200">
                <a:solidFill>
                  <a:srgbClr val="FF0000"/>
                </a:solidFill>
                <a:latin typeface="Italic" pitchFamily="2" charset="0"/>
                <a:ea typeface="+mn-ea"/>
                <a:cs typeface="+mn-cs"/>
              </a:rPr>
              <a:t>l</a:t>
            </a:r>
            <a:r>
              <a:rPr lang="en-US" altLang="en-US" sz="1200" b="1" kern="1200">
                <a:solidFill>
                  <a:srgbClr val="FF0000"/>
                </a:solidFill>
                <a:latin typeface="Arial" panose="020B0604020202020204" pitchFamily="34" charset="0"/>
                <a:ea typeface="+mn-ea"/>
                <a:cs typeface="+mn-cs"/>
              </a:rPr>
              <a:t> cm</a:t>
            </a:r>
          </a:p>
        </p:txBody>
      </p:sp>
      <p:sp>
        <p:nvSpPr>
          <p:cNvPr id="12438" name="Text Box 150">
            <a:extLst>
              <a:ext uri="{FF2B5EF4-FFF2-40B4-BE49-F238E27FC236}">
                <a16:creationId xmlns:a16="http://schemas.microsoft.com/office/drawing/2014/main" id="{2CCDB44B-1B4D-4119-9E0E-92CA921EB9A6}"/>
              </a:ext>
            </a:extLst>
          </p:cNvPr>
          <p:cNvSpPr txBox="1">
            <a:spLocks noChangeArrowheads="1"/>
          </p:cNvSpPr>
          <p:nvPr/>
        </p:nvSpPr>
        <p:spPr bwMode="auto">
          <a:xfrm>
            <a:off x="290732" y="604755"/>
            <a:ext cx="316735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350" b="1" kern="1200">
                <a:solidFill>
                  <a:srgbClr val="FF0000"/>
                </a:solidFill>
                <a:latin typeface="Arial" panose="020B0604020202020204" pitchFamily="34" charset="0"/>
                <a:ea typeface="+mn-ea"/>
                <a:cs typeface="+mn-cs"/>
              </a:rPr>
              <a:t>Metre Bridge is based on the principle of Wheatstone Bridge.</a:t>
            </a:r>
          </a:p>
        </p:txBody>
      </p:sp>
      <p:sp>
        <p:nvSpPr>
          <p:cNvPr id="12439" name="Text Box 151">
            <a:extLst>
              <a:ext uri="{FF2B5EF4-FFF2-40B4-BE49-F238E27FC236}">
                <a16:creationId xmlns:a16="http://schemas.microsoft.com/office/drawing/2014/main" id="{AD73D73D-C6D3-4EFD-9DF2-9D86F469D9F1}"/>
              </a:ext>
            </a:extLst>
          </p:cNvPr>
          <p:cNvSpPr txBox="1">
            <a:spLocks noChangeArrowheads="1"/>
          </p:cNvSpPr>
          <p:nvPr/>
        </p:nvSpPr>
        <p:spPr bwMode="auto">
          <a:xfrm>
            <a:off x="228600" y="1321717"/>
            <a:ext cx="3486150"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350" b="1" kern="1200" dirty="0">
                <a:solidFill>
                  <a:srgbClr val="0099FF"/>
                </a:solidFill>
                <a:latin typeface="Arial" panose="020B0604020202020204" pitchFamily="34" charset="0"/>
                <a:ea typeface="+mn-ea"/>
                <a:cs typeface="+mn-cs"/>
              </a:rPr>
              <a:t>When the galvanometer current is made zero by adjusting the jockey position on the </a:t>
            </a:r>
            <a:r>
              <a:rPr lang="en-US" altLang="en-US" sz="1350" b="1" kern="1200" dirty="0" err="1">
                <a:solidFill>
                  <a:srgbClr val="0099FF"/>
                </a:solidFill>
                <a:latin typeface="Arial" panose="020B0604020202020204" pitchFamily="34" charset="0"/>
                <a:ea typeface="+mn-ea"/>
                <a:cs typeface="+mn-cs"/>
              </a:rPr>
              <a:t>metre</a:t>
            </a:r>
            <a:r>
              <a:rPr lang="en-US" altLang="en-US" sz="1350" b="1" kern="1200" dirty="0">
                <a:solidFill>
                  <a:srgbClr val="0099FF"/>
                </a:solidFill>
                <a:latin typeface="Arial" panose="020B0604020202020204" pitchFamily="34" charset="0"/>
                <a:ea typeface="+mn-ea"/>
                <a:cs typeface="+mn-cs"/>
              </a:rPr>
              <a:t>-bridge wire for the given values of known and unknown resistances,</a:t>
            </a:r>
          </a:p>
        </p:txBody>
      </p:sp>
      <p:grpSp>
        <p:nvGrpSpPr>
          <p:cNvPr id="12485" name="Group 197">
            <a:extLst>
              <a:ext uri="{FF2B5EF4-FFF2-40B4-BE49-F238E27FC236}">
                <a16:creationId xmlns:a16="http://schemas.microsoft.com/office/drawing/2014/main" id="{13E31F1E-0EB5-431E-A7C7-25102B3CF71D}"/>
              </a:ext>
            </a:extLst>
          </p:cNvPr>
          <p:cNvGrpSpPr>
            <a:grpSpLocks/>
          </p:cNvGrpSpPr>
          <p:nvPr/>
        </p:nvGrpSpPr>
        <p:grpSpPr bwMode="auto">
          <a:xfrm>
            <a:off x="1885950" y="3429002"/>
            <a:ext cx="1143000" cy="715566"/>
            <a:chOff x="624" y="2880"/>
            <a:chExt cx="960" cy="601"/>
          </a:xfrm>
        </p:grpSpPr>
        <p:grpSp>
          <p:nvGrpSpPr>
            <p:cNvPr id="12441" name="Group 153">
              <a:extLst>
                <a:ext uri="{FF2B5EF4-FFF2-40B4-BE49-F238E27FC236}">
                  <a16:creationId xmlns:a16="http://schemas.microsoft.com/office/drawing/2014/main" id="{B1260EC4-EEE1-4338-842F-C1BA1F29B301}"/>
                </a:ext>
              </a:extLst>
            </p:cNvPr>
            <p:cNvGrpSpPr>
              <a:grpSpLocks/>
            </p:cNvGrpSpPr>
            <p:nvPr/>
          </p:nvGrpSpPr>
          <p:grpSpPr bwMode="auto">
            <a:xfrm>
              <a:off x="624" y="3120"/>
              <a:ext cx="624" cy="48"/>
              <a:chOff x="144" y="3792"/>
              <a:chExt cx="624" cy="48"/>
            </a:xfrm>
          </p:grpSpPr>
          <p:sp>
            <p:nvSpPr>
              <p:cNvPr id="12442" name="Line 154">
                <a:extLst>
                  <a:ext uri="{FF2B5EF4-FFF2-40B4-BE49-F238E27FC236}">
                    <a16:creationId xmlns:a16="http://schemas.microsoft.com/office/drawing/2014/main" id="{F1E813DF-EEE1-40DA-93BF-156E4A98BAD4}"/>
                  </a:ext>
                </a:extLst>
              </p:cNvPr>
              <p:cNvSpPr>
                <a:spLocks noChangeShapeType="1"/>
              </p:cNvSpPr>
              <p:nvPr/>
            </p:nvSpPr>
            <p:spPr bwMode="auto">
              <a:xfrm>
                <a:off x="144" y="3840"/>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43" name="Line 155">
                <a:extLst>
                  <a:ext uri="{FF2B5EF4-FFF2-40B4-BE49-F238E27FC236}">
                    <a16:creationId xmlns:a16="http://schemas.microsoft.com/office/drawing/2014/main" id="{4B340FD4-2520-4C91-94C3-758FB37D038F}"/>
                  </a:ext>
                </a:extLst>
              </p:cNvPr>
              <p:cNvSpPr>
                <a:spLocks noChangeShapeType="1"/>
              </p:cNvSpPr>
              <p:nvPr/>
            </p:nvSpPr>
            <p:spPr bwMode="auto">
              <a:xfrm>
                <a:off x="576" y="3840"/>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2444" name="Group 156">
                <a:extLst>
                  <a:ext uri="{FF2B5EF4-FFF2-40B4-BE49-F238E27FC236}">
                    <a16:creationId xmlns:a16="http://schemas.microsoft.com/office/drawing/2014/main" id="{3C044AB7-22B6-4511-AA4D-DEC5181E5CF8}"/>
                  </a:ext>
                </a:extLst>
              </p:cNvPr>
              <p:cNvGrpSpPr>
                <a:grpSpLocks/>
              </p:cNvGrpSpPr>
              <p:nvPr/>
            </p:nvGrpSpPr>
            <p:grpSpPr bwMode="auto">
              <a:xfrm>
                <a:off x="432" y="3792"/>
                <a:ext cx="96" cy="48"/>
                <a:chOff x="2352" y="1728"/>
                <a:chExt cx="96" cy="48"/>
              </a:xfrm>
            </p:grpSpPr>
            <p:sp>
              <p:nvSpPr>
                <p:cNvPr id="12445" name="Line 157">
                  <a:extLst>
                    <a:ext uri="{FF2B5EF4-FFF2-40B4-BE49-F238E27FC236}">
                      <a16:creationId xmlns:a16="http://schemas.microsoft.com/office/drawing/2014/main" id="{80FC200C-87C7-43A2-8412-0A20C4377F5C}"/>
                    </a:ext>
                  </a:extLst>
                </p:cNvPr>
                <p:cNvSpPr>
                  <a:spLocks noChangeShapeType="1"/>
                </p:cNvSpPr>
                <p:nvPr/>
              </p:nvSpPr>
              <p:spPr bwMode="auto">
                <a:xfrm>
                  <a:off x="2352" y="1728"/>
                  <a:ext cx="9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46" name="Line 158">
                  <a:extLst>
                    <a:ext uri="{FF2B5EF4-FFF2-40B4-BE49-F238E27FC236}">
                      <a16:creationId xmlns:a16="http://schemas.microsoft.com/office/drawing/2014/main" id="{FAEAE82E-0C70-487A-A9DF-1C785852D143}"/>
                    </a:ext>
                  </a:extLst>
                </p:cNvPr>
                <p:cNvSpPr>
                  <a:spLocks noChangeShapeType="1"/>
                </p:cNvSpPr>
                <p:nvPr/>
              </p:nvSpPr>
              <p:spPr bwMode="auto">
                <a:xfrm>
                  <a:off x="2352" y="1776"/>
                  <a:ext cx="9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sp>
          <p:nvSpPr>
            <p:cNvPr id="12447" name="Rectangle 159">
              <a:extLst>
                <a:ext uri="{FF2B5EF4-FFF2-40B4-BE49-F238E27FC236}">
                  <a16:creationId xmlns:a16="http://schemas.microsoft.com/office/drawing/2014/main" id="{7320DEE8-F31F-4966-A6A8-D42039CBED62}"/>
                </a:ext>
              </a:extLst>
            </p:cNvPr>
            <p:cNvSpPr>
              <a:spLocks noChangeArrowheads="1"/>
            </p:cNvSpPr>
            <p:nvPr/>
          </p:nvSpPr>
          <p:spPr bwMode="auto">
            <a:xfrm>
              <a:off x="624" y="2880"/>
              <a:ext cx="960"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0"/>
                </a:spcBef>
                <a:spcAft>
                  <a:spcPct val="0"/>
                </a:spcAft>
                <a:buClrTx/>
              </a:pPr>
              <a:r>
                <a:rPr lang="en-US" altLang="en-US" sz="1350" b="1" kern="1200" dirty="0">
                  <a:solidFill>
                    <a:srgbClr val="FF0000"/>
                  </a:solidFill>
                  <a:latin typeface="Arial" panose="020B0604020202020204" pitchFamily="34" charset="0"/>
                  <a:ea typeface="+mn-ea"/>
                  <a:cs typeface="+mn-cs"/>
                </a:rPr>
                <a:t>R       R</a:t>
              </a:r>
              <a:r>
                <a:rPr lang="en-US" altLang="en-US" sz="1350" b="1" kern="1200" baseline="-25000" dirty="0">
                  <a:solidFill>
                    <a:srgbClr val="FF0000"/>
                  </a:solidFill>
                  <a:latin typeface="Arial" panose="020B0604020202020204" pitchFamily="34" charset="0"/>
                  <a:ea typeface="+mn-ea"/>
                  <a:cs typeface="+mn-cs"/>
                </a:rPr>
                <a:t>AJ</a:t>
              </a:r>
            </a:p>
            <a:p>
              <a:pPr defTabSz="685800" fontAlgn="base">
                <a:spcBef>
                  <a:spcPct val="0"/>
                </a:spcBef>
                <a:spcAft>
                  <a:spcPct val="0"/>
                </a:spcAft>
                <a:buClrTx/>
              </a:pPr>
              <a:r>
                <a:rPr lang="en-US" altLang="en-US" sz="1350" b="1" kern="1200" dirty="0">
                  <a:solidFill>
                    <a:srgbClr val="FF0000"/>
                  </a:solidFill>
                  <a:latin typeface="Arial" panose="020B0604020202020204" pitchFamily="34" charset="0"/>
                  <a:ea typeface="+mn-ea"/>
                  <a:cs typeface="+mn-cs"/>
                </a:rPr>
                <a:t>                                                                                        X        R</a:t>
              </a:r>
              <a:r>
                <a:rPr lang="en-US" altLang="en-US" sz="1350" b="1" kern="1200" baseline="-25000" dirty="0">
                  <a:solidFill>
                    <a:srgbClr val="FF0000"/>
                  </a:solidFill>
                  <a:latin typeface="Arial" panose="020B0604020202020204" pitchFamily="34" charset="0"/>
                  <a:ea typeface="+mn-ea"/>
                  <a:cs typeface="+mn-cs"/>
                </a:rPr>
                <a:t>JB</a:t>
              </a:r>
            </a:p>
          </p:txBody>
        </p:sp>
      </p:grpSp>
      <p:sp>
        <p:nvSpPr>
          <p:cNvPr id="12448" name="AutoShape 160">
            <a:extLst>
              <a:ext uri="{FF2B5EF4-FFF2-40B4-BE49-F238E27FC236}">
                <a16:creationId xmlns:a16="http://schemas.microsoft.com/office/drawing/2014/main" id="{08D3AED6-2512-4579-96A1-25FD5619F034}"/>
              </a:ext>
            </a:extLst>
          </p:cNvPr>
          <p:cNvSpPr>
            <a:spLocks noChangeArrowheads="1"/>
          </p:cNvSpPr>
          <p:nvPr/>
        </p:nvSpPr>
        <p:spPr bwMode="auto">
          <a:xfrm>
            <a:off x="2971800" y="3714750"/>
            <a:ext cx="342900" cy="57150"/>
          </a:xfrm>
          <a:prstGeom prst="rightArrow">
            <a:avLst>
              <a:gd name="adj1" fmla="val 50000"/>
              <a:gd name="adj2" fmla="val 150000"/>
            </a:avLst>
          </a:prstGeom>
          <a:solidFill>
            <a:srgbClr val="FFCC66"/>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2486" name="Group 198">
            <a:extLst>
              <a:ext uri="{FF2B5EF4-FFF2-40B4-BE49-F238E27FC236}">
                <a16:creationId xmlns:a16="http://schemas.microsoft.com/office/drawing/2014/main" id="{C7A2DED3-D636-463E-9423-6271ED1DF84F}"/>
              </a:ext>
            </a:extLst>
          </p:cNvPr>
          <p:cNvGrpSpPr>
            <a:grpSpLocks/>
          </p:cNvGrpSpPr>
          <p:nvPr/>
        </p:nvGrpSpPr>
        <p:grpSpPr bwMode="auto">
          <a:xfrm>
            <a:off x="3429000" y="3429002"/>
            <a:ext cx="857250" cy="715566"/>
            <a:chOff x="1920" y="2880"/>
            <a:chExt cx="720" cy="601"/>
          </a:xfrm>
        </p:grpSpPr>
        <p:sp>
          <p:nvSpPr>
            <p:cNvPr id="12449" name="Rectangle 161">
              <a:extLst>
                <a:ext uri="{FF2B5EF4-FFF2-40B4-BE49-F238E27FC236}">
                  <a16:creationId xmlns:a16="http://schemas.microsoft.com/office/drawing/2014/main" id="{7548C4AA-5D55-47D8-8061-B64E4BF140D4}"/>
                </a:ext>
              </a:extLst>
            </p:cNvPr>
            <p:cNvSpPr>
              <a:spLocks noChangeArrowheads="1"/>
            </p:cNvSpPr>
            <p:nvPr/>
          </p:nvSpPr>
          <p:spPr bwMode="auto">
            <a:xfrm>
              <a:off x="1920" y="2880"/>
              <a:ext cx="720"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0"/>
                </a:spcBef>
                <a:spcAft>
                  <a:spcPct val="0"/>
                </a:spcAft>
                <a:buClrTx/>
              </a:pPr>
              <a:r>
                <a:rPr lang="en-US" altLang="en-US" sz="1350" b="1" kern="1200">
                  <a:solidFill>
                    <a:srgbClr val="FF0000"/>
                  </a:solidFill>
                  <a:latin typeface="Arial" panose="020B0604020202020204" pitchFamily="34" charset="0"/>
                  <a:ea typeface="+mn-ea"/>
                  <a:cs typeface="+mn-cs"/>
                </a:rPr>
                <a:t>R       AJ</a:t>
              </a:r>
            </a:p>
            <a:p>
              <a:pPr defTabSz="685800" fontAlgn="base">
                <a:spcBef>
                  <a:spcPct val="0"/>
                </a:spcBef>
                <a:spcAft>
                  <a:spcPct val="0"/>
                </a:spcAft>
                <a:buClrTx/>
              </a:pPr>
              <a:r>
                <a:rPr lang="en-US" altLang="en-US" sz="1350" b="1" kern="1200">
                  <a:solidFill>
                    <a:srgbClr val="FF0000"/>
                  </a:solidFill>
                  <a:latin typeface="Arial" panose="020B0604020202020204" pitchFamily="34" charset="0"/>
                  <a:ea typeface="+mn-ea"/>
                  <a:cs typeface="+mn-cs"/>
                </a:rPr>
                <a:t>                                                                                        X       JB</a:t>
              </a:r>
            </a:p>
          </p:txBody>
        </p:sp>
        <p:grpSp>
          <p:nvGrpSpPr>
            <p:cNvPr id="12457" name="Group 169">
              <a:extLst>
                <a:ext uri="{FF2B5EF4-FFF2-40B4-BE49-F238E27FC236}">
                  <a16:creationId xmlns:a16="http://schemas.microsoft.com/office/drawing/2014/main" id="{9CEFA31E-3B5F-4353-9B78-EE28959BCBB9}"/>
                </a:ext>
              </a:extLst>
            </p:cNvPr>
            <p:cNvGrpSpPr>
              <a:grpSpLocks/>
            </p:cNvGrpSpPr>
            <p:nvPr/>
          </p:nvGrpSpPr>
          <p:grpSpPr bwMode="auto">
            <a:xfrm>
              <a:off x="1920" y="3120"/>
              <a:ext cx="624" cy="48"/>
              <a:chOff x="144" y="3792"/>
              <a:chExt cx="624" cy="48"/>
            </a:xfrm>
          </p:grpSpPr>
          <p:sp>
            <p:nvSpPr>
              <p:cNvPr id="12458" name="Line 170">
                <a:extLst>
                  <a:ext uri="{FF2B5EF4-FFF2-40B4-BE49-F238E27FC236}">
                    <a16:creationId xmlns:a16="http://schemas.microsoft.com/office/drawing/2014/main" id="{B2A27F1B-9DDB-4972-9056-B25C5A6AC0EA}"/>
                  </a:ext>
                </a:extLst>
              </p:cNvPr>
              <p:cNvSpPr>
                <a:spLocks noChangeShapeType="1"/>
              </p:cNvSpPr>
              <p:nvPr/>
            </p:nvSpPr>
            <p:spPr bwMode="auto">
              <a:xfrm>
                <a:off x="144" y="3840"/>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59" name="Line 171">
                <a:extLst>
                  <a:ext uri="{FF2B5EF4-FFF2-40B4-BE49-F238E27FC236}">
                    <a16:creationId xmlns:a16="http://schemas.microsoft.com/office/drawing/2014/main" id="{1778592B-AFD8-46E7-8660-B03DF6A0D264}"/>
                  </a:ext>
                </a:extLst>
              </p:cNvPr>
              <p:cNvSpPr>
                <a:spLocks noChangeShapeType="1"/>
              </p:cNvSpPr>
              <p:nvPr/>
            </p:nvSpPr>
            <p:spPr bwMode="auto">
              <a:xfrm>
                <a:off x="576" y="3840"/>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2460" name="Group 172">
                <a:extLst>
                  <a:ext uri="{FF2B5EF4-FFF2-40B4-BE49-F238E27FC236}">
                    <a16:creationId xmlns:a16="http://schemas.microsoft.com/office/drawing/2014/main" id="{B497E526-D7E0-448B-9EE7-54CC0E10D8D1}"/>
                  </a:ext>
                </a:extLst>
              </p:cNvPr>
              <p:cNvGrpSpPr>
                <a:grpSpLocks/>
              </p:cNvGrpSpPr>
              <p:nvPr/>
            </p:nvGrpSpPr>
            <p:grpSpPr bwMode="auto">
              <a:xfrm>
                <a:off x="432" y="3792"/>
                <a:ext cx="96" cy="48"/>
                <a:chOff x="2352" y="1728"/>
                <a:chExt cx="96" cy="48"/>
              </a:xfrm>
            </p:grpSpPr>
            <p:sp>
              <p:nvSpPr>
                <p:cNvPr id="12461" name="Line 173">
                  <a:extLst>
                    <a:ext uri="{FF2B5EF4-FFF2-40B4-BE49-F238E27FC236}">
                      <a16:creationId xmlns:a16="http://schemas.microsoft.com/office/drawing/2014/main" id="{93BB9B84-B65F-457C-9203-9F2FEFF2B147}"/>
                    </a:ext>
                  </a:extLst>
                </p:cNvPr>
                <p:cNvSpPr>
                  <a:spLocks noChangeShapeType="1"/>
                </p:cNvSpPr>
                <p:nvPr/>
              </p:nvSpPr>
              <p:spPr bwMode="auto">
                <a:xfrm>
                  <a:off x="2352" y="1728"/>
                  <a:ext cx="9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62" name="Line 174">
                  <a:extLst>
                    <a:ext uri="{FF2B5EF4-FFF2-40B4-BE49-F238E27FC236}">
                      <a16:creationId xmlns:a16="http://schemas.microsoft.com/office/drawing/2014/main" id="{7146919B-9302-497A-8FBD-36ACA4D29199}"/>
                    </a:ext>
                  </a:extLst>
                </p:cNvPr>
                <p:cNvSpPr>
                  <a:spLocks noChangeShapeType="1"/>
                </p:cNvSpPr>
                <p:nvPr/>
              </p:nvSpPr>
              <p:spPr bwMode="auto">
                <a:xfrm>
                  <a:off x="2352" y="1776"/>
                  <a:ext cx="9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grpSp>
      <p:sp>
        <p:nvSpPr>
          <p:cNvPr id="12463" name="AutoShape 175">
            <a:extLst>
              <a:ext uri="{FF2B5EF4-FFF2-40B4-BE49-F238E27FC236}">
                <a16:creationId xmlns:a16="http://schemas.microsoft.com/office/drawing/2014/main" id="{1D5E82A5-76F4-4A20-AAB8-DEEF3DD22252}"/>
              </a:ext>
            </a:extLst>
          </p:cNvPr>
          <p:cNvSpPr>
            <a:spLocks noChangeArrowheads="1"/>
          </p:cNvSpPr>
          <p:nvPr/>
        </p:nvSpPr>
        <p:spPr bwMode="auto">
          <a:xfrm>
            <a:off x="4457700" y="3714750"/>
            <a:ext cx="342900" cy="57150"/>
          </a:xfrm>
          <a:prstGeom prst="rightArrow">
            <a:avLst>
              <a:gd name="adj1" fmla="val 50000"/>
              <a:gd name="adj2" fmla="val 150000"/>
            </a:avLst>
          </a:prstGeom>
          <a:solidFill>
            <a:srgbClr val="FFCC66"/>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2487" name="Group 199">
            <a:extLst>
              <a:ext uri="{FF2B5EF4-FFF2-40B4-BE49-F238E27FC236}">
                <a16:creationId xmlns:a16="http://schemas.microsoft.com/office/drawing/2014/main" id="{5AC2C38C-8541-4DC3-B6D4-53EE0EB6A164}"/>
              </a:ext>
            </a:extLst>
          </p:cNvPr>
          <p:cNvGrpSpPr>
            <a:grpSpLocks/>
          </p:cNvGrpSpPr>
          <p:nvPr/>
        </p:nvGrpSpPr>
        <p:grpSpPr bwMode="auto">
          <a:xfrm>
            <a:off x="4914901" y="3427810"/>
            <a:ext cx="1306116" cy="715566"/>
            <a:chOff x="3168" y="2879"/>
            <a:chExt cx="1097" cy="601"/>
          </a:xfrm>
        </p:grpSpPr>
        <p:sp>
          <p:nvSpPr>
            <p:cNvPr id="12464" name="Rectangle 176">
              <a:extLst>
                <a:ext uri="{FF2B5EF4-FFF2-40B4-BE49-F238E27FC236}">
                  <a16:creationId xmlns:a16="http://schemas.microsoft.com/office/drawing/2014/main" id="{B5394BDA-36B0-47E5-8B22-F7EE1DB2A1DE}"/>
                </a:ext>
              </a:extLst>
            </p:cNvPr>
            <p:cNvSpPr>
              <a:spLocks noChangeArrowheads="1"/>
            </p:cNvSpPr>
            <p:nvPr/>
          </p:nvSpPr>
          <p:spPr bwMode="auto">
            <a:xfrm>
              <a:off x="3168" y="2879"/>
              <a:ext cx="1097"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0"/>
                </a:spcBef>
                <a:spcAft>
                  <a:spcPct val="0"/>
                </a:spcAft>
                <a:buClrTx/>
              </a:pPr>
              <a:r>
                <a:rPr lang="en-US" altLang="en-US" sz="1350" b="1" kern="1200" dirty="0">
                  <a:solidFill>
                    <a:srgbClr val="FF0000"/>
                  </a:solidFill>
                  <a:latin typeface="Arial" panose="020B0604020202020204" pitchFamily="34" charset="0"/>
                  <a:ea typeface="+mn-ea"/>
                  <a:cs typeface="+mn-cs"/>
                </a:rPr>
                <a:t>R          </a:t>
              </a:r>
              <a:r>
                <a:rPr lang="en-US" altLang="en-US" sz="1350" b="1" kern="1200" dirty="0">
                  <a:solidFill>
                    <a:srgbClr val="FF0000"/>
                  </a:solidFill>
                  <a:latin typeface="Italic" pitchFamily="2" charset="0"/>
                  <a:ea typeface="+mn-ea"/>
                  <a:cs typeface="+mn-cs"/>
                </a:rPr>
                <a:t>l</a:t>
              </a:r>
            </a:p>
            <a:p>
              <a:pPr defTabSz="685800" fontAlgn="base">
                <a:spcBef>
                  <a:spcPct val="0"/>
                </a:spcBef>
                <a:spcAft>
                  <a:spcPct val="0"/>
                </a:spcAft>
                <a:buClrTx/>
              </a:pPr>
              <a:r>
                <a:rPr lang="en-US" altLang="en-US" sz="1350" b="1" kern="1200" dirty="0">
                  <a:solidFill>
                    <a:srgbClr val="FF0000"/>
                  </a:solidFill>
                  <a:latin typeface="Arial" panose="020B0604020202020204" pitchFamily="34" charset="0"/>
                  <a:ea typeface="+mn-ea"/>
                  <a:cs typeface="+mn-cs"/>
                </a:rPr>
                <a:t>                                                                                        X       100 - </a:t>
              </a:r>
              <a:r>
                <a:rPr lang="en-US" altLang="en-US" sz="1350" b="1" kern="1200" dirty="0">
                  <a:solidFill>
                    <a:srgbClr val="FF0000"/>
                  </a:solidFill>
                  <a:latin typeface="Italic" pitchFamily="2" charset="0"/>
                  <a:ea typeface="+mn-ea"/>
                  <a:cs typeface="+mn-cs"/>
                </a:rPr>
                <a:t>l</a:t>
              </a:r>
            </a:p>
          </p:txBody>
        </p:sp>
        <p:grpSp>
          <p:nvGrpSpPr>
            <p:cNvPr id="12471" name="Group 183">
              <a:extLst>
                <a:ext uri="{FF2B5EF4-FFF2-40B4-BE49-F238E27FC236}">
                  <a16:creationId xmlns:a16="http://schemas.microsoft.com/office/drawing/2014/main" id="{BE0C70BF-BD12-4F88-9522-69B37868D4D2}"/>
                </a:ext>
              </a:extLst>
            </p:cNvPr>
            <p:cNvGrpSpPr>
              <a:grpSpLocks/>
            </p:cNvGrpSpPr>
            <p:nvPr/>
          </p:nvGrpSpPr>
          <p:grpSpPr bwMode="auto">
            <a:xfrm>
              <a:off x="3216" y="3120"/>
              <a:ext cx="624" cy="48"/>
              <a:chOff x="144" y="3792"/>
              <a:chExt cx="624" cy="48"/>
            </a:xfrm>
          </p:grpSpPr>
          <p:sp>
            <p:nvSpPr>
              <p:cNvPr id="12472" name="Line 184">
                <a:extLst>
                  <a:ext uri="{FF2B5EF4-FFF2-40B4-BE49-F238E27FC236}">
                    <a16:creationId xmlns:a16="http://schemas.microsoft.com/office/drawing/2014/main" id="{626D1408-8022-45DD-A5B6-370B52F54881}"/>
                  </a:ext>
                </a:extLst>
              </p:cNvPr>
              <p:cNvSpPr>
                <a:spLocks noChangeShapeType="1"/>
              </p:cNvSpPr>
              <p:nvPr/>
            </p:nvSpPr>
            <p:spPr bwMode="auto">
              <a:xfrm>
                <a:off x="144" y="3840"/>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73" name="Line 185">
                <a:extLst>
                  <a:ext uri="{FF2B5EF4-FFF2-40B4-BE49-F238E27FC236}">
                    <a16:creationId xmlns:a16="http://schemas.microsoft.com/office/drawing/2014/main" id="{6FFC6809-36E9-48D2-9045-ECFA5C01662C}"/>
                  </a:ext>
                </a:extLst>
              </p:cNvPr>
              <p:cNvSpPr>
                <a:spLocks noChangeShapeType="1"/>
              </p:cNvSpPr>
              <p:nvPr/>
            </p:nvSpPr>
            <p:spPr bwMode="auto">
              <a:xfrm>
                <a:off x="576" y="3840"/>
                <a:ext cx="1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2474" name="Group 186">
                <a:extLst>
                  <a:ext uri="{FF2B5EF4-FFF2-40B4-BE49-F238E27FC236}">
                    <a16:creationId xmlns:a16="http://schemas.microsoft.com/office/drawing/2014/main" id="{0CAE237E-D3CB-403E-A5A2-373DB97C1C87}"/>
                  </a:ext>
                </a:extLst>
              </p:cNvPr>
              <p:cNvGrpSpPr>
                <a:grpSpLocks/>
              </p:cNvGrpSpPr>
              <p:nvPr/>
            </p:nvGrpSpPr>
            <p:grpSpPr bwMode="auto">
              <a:xfrm>
                <a:off x="432" y="3792"/>
                <a:ext cx="96" cy="48"/>
                <a:chOff x="2352" y="1728"/>
                <a:chExt cx="96" cy="48"/>
              </a:xfrm>
            </p:grpSpPr>
            <p:sp>
              <p:nvSpPr>
                <p:cNvPr id="12475" name="Line 187">
                  <a:extLst>
                    <a:ext uri="{FF2B5EF4-FFF2-40B4-BE49-F238E27FC236}">
                      <a16:creationId xmlns:a16="http://schemas.microsoft.com/office/drawing/2014/main" id="{08BBCDD5-E105-41CE-A203-9541618C8D02}"/>
                    </a:ext>
                  </a:extLst>
                </p:cNvPr>
                <p:cNvSpPr>
                  <a:spLocks noChangeShapeType="1"/>
                </p:cNvSpPr>
                <p:nvPr/>
              </p:nvSpPr>
              <p:spPr bwMode="auto">
                <a:xfrm>
                  <a:off x="2352" y="1728"/>
                  <a:ext cx="9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2476" name="Line 188">
                  <a:extLst>
                    <a:ext uri="{FF2B5EF4-FFF2-40B4-BE49-F238E27FC236}">
                      <a16:creationId xmlns:a16="http://schemas.microsoft.com/office/drawing/2014/main" id="{E9387FCE-A750-4636-894B-40E9C4339625}"/>
                    </a:ext>
                  </a:extLst>
                </p:cNvPr>
                <p:cNvSpPr>
                  <a:spLocks noChangeShapeType="1"/>
                </p:cNvSpPr>
                <p:nvPr/>
              </p:nvSpPr>
              <p:spPr bwMode="auto">
                <a:xfrm>
                  <a:off x="2352" y="1776"/>
                  <a:ext cx="9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grpSp>
      <p:sp>
        <p:nvSpPr>
          <p:cNvPr id="12477" name="Text Box 189">
            <a:extLst>
              <a:ext uri="{FF2B5EF4-FFF2-40B4-BE49-F238E27FC236}">
                <a16:creationId xmlns:a16="http://schemas.microsoft.com/office/drawing/2014/main" id="{3F23F2E8-556F-4A7D-9BB7-5A5102F969BC}"/>
              </a:ext>
            </a:extLst>
          </p:cNvPr>
          <p:cNvSpPr txBox="1">
            <a:spLocks noChangeArrowheads="1"/>
          </p:cNvSpPr>
          <p:nvPr/>
        </p:nvSpPr>
        <p:spPr bwMode="auto">
          <a:xfrm>
            <a:off x="6334975" y="3621859"/>
            <a:ext cx="25717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350" b="1" kern="1200" dirty="0">
                <a:solidFill>
                  <a:srgbClr val="9900FF"/>
                </a:solidFill>
                <a:latin typeface="Arial" panose="020B0604020202020204" pitchFamily="34" charset="0"/>
                <a:ea typeface="+mn-ea"/>
                <a:cs typeface="+mn-cs"/>
              </a:rPr>
              <a:t>(Since, Resistance </a:t>
            </a:r>
            <a:r>
              <a:rPr lang="el-GR" altLang="en-US" sz="1350" b="1" kern="1200" dirty="0">
                <a:solidFill>
                  <a:srgbClr val="009999"/>
                </a:solidFill>
                <a:latin typeface="Arial" panose="020B0604020202020204" pitchFamily="34" charset="0"/>
                <a:ea typeface="+mn-ea"/>
                <a:cs typeface="Arial" panose="020B0604020202020204" pitchFamily="34" charset="0"/>
              </a:rPr>
              <a:t>α</a:t>
            </a:r>
            <a:r>
              <a:rPr lang="en-US" altLang="en-US" sz="1350" b="1" kern="1200" dirty="0">
                <a:solidFill>
                  <a:srgbClr val="9900FF"/>
                </a:solidFill>
                <a:latin typeface="Arial" panose="020B0604020202020204" pitchFamily="34" charset="0"/>
                <a:ea typeface="+mn-ea"/>
                <a:cs typeface="+mn-cs"/>
              </a:rPr>
              <a:t>  length)</a:t>
            </a:r>
          </a:p>
        </p:txBody>
      </p:sp>
      <p:sp>
        <p:nvSpPr>
          <p:cNvPr id="12478" name="Text Box 190">
            <a:extLst>
              <a:ext uri="{FF2B5EF4-FFF2-40B4-BE49-F238E27FC236}">
                <a16:creationId xmlns:a16="http://schemas.microsoft.com/office/drawing/2014/main" id="{D27FD6F7-5448-465E-A349-81FB87DD7504}"/>
              </a:ext>
            </a:extLst>
          </p:cNvPr>
          <p:cNvSpPr txBox="1">
            <a:spLocks noChangeArrowheads="1"/>
          </p:cNvSpPr>
          <p:nvPr/>
        </p:nvSpPr>
        <p:spPr bwMode="auto">
          <a:xfrm>
            <a:off x="2628900" y="4286250"/>
            <a:ext cx="3086100" cy="32316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350" b="1" kern="1200" dirty="0">
                <a:solidFill>
                  <a:srgbClr val="33CC33"/>
                </a:solidFill>
                <a:latin typeface="Arial" panose="020B0604020202020204" pitchFamily="34" charset="0"/>
                <a:ea typeface="+mn-ea"/>
                <a:cs typeface="+mn-cs"/>
              </a:rPr>
              <a:t>Therefore,            </a:t>
            </a:r>
            <a:r>
              <a:rPr lang="en-US" altLang="en-US" sz="1350" b="1" kern="1200" dirty="0">
                <a:solidFill>
                  <a:srgbClr val="9900FF"/>
                </a:solidFill>
                <a:latin typeface="Arial" panose="020B0604020202020204" pitchFamily="34" charset="0"/>
                <a:ea typeface="+mn-ea"/>
                <a:cs typeface="+mn-cs"/>
              </a:rPr>
              <a:t>X = R (100 – </a:t>
            </a:r>
            <a:r>
              <a:rPr lang="en-US" altLang="en-US" sz="1350" b="1" kern="1200" dirty="0">
                <a:solidFill>
                  <a:srgbClr val="9900FF"/>
                </a:solidFill>
                <a:latin typeface="Italic" pitchFamily="2" charset="0"/>
                <a:ea typeface="+mn-ea"/>
                <a:cs typeface="+mn-cs"/>
              </a:rPr>
              <a:t>l</a:t>
            </a:r>
            <a:r>
              <a:rPr lang="en-US" altLang="en-US" sz="1350" b="1" kern="1200" dirty="0">
                <a:solidFill>
                  <a:srgbClr val="9900FF"/>
                </a:solidFill>
                <a:latin typeface="Arial" panose="020B0604020202020204" pitchFamily="34" charset="0"/>
                <a:ea typeface="+mn-ea"/>
                <a:cs typeface="+mn-cs"/>
              </a:rPr>
              <a:t>)</a:t>
            </a:r>
            <a:r>
              <a:rPr lang="en-US" altLang="en-US" sz="1500" b="1" kern="1200" dirty="0">
                <a:solidFill>
                  <a:srgbClr val="9900FF"/>
                </a:solidFill>
                <a:latin typeface="Arial" panose="020B0604020202020204" pitchFamily="34" charset="0"/>
                <a:ea typeface="+mn-ea"/>
                <a:cs typeface="+mn-cs"/>
              </a:rPr>
              <a:t> </a:t>
            </a:r>
            <a:r>
              <a:rPr lang="en-US" altLang="en-US" sz="1500" b="1" kern="1200" dirty="0">
                <a:solidFill>
                  <a:srgbClr val="9900FF"/>
                </a:solidFill>
                <a:latin typeface="Arial" panose="020B0604020202020204" pitchFamily="34" charset="0"/>
                <a:ea typeface="+mn-ea"/>
                <a:cs typeface="Arial" panose="020B0604020202020204" pitchFamily="34" charset="0"/>
              </a:rPr>
              <a:t>∕</a:t>
            </a:r>
            <a:r>
              <a:rPr lang="en-US" altLang="en-US" sz="1350" b="1" kern="1200" dirty="0">
                <a:solidFill>
                  <a:srgbClr val="9900FF"/>
                </a:solidFill>
                <a:latin typeface="Arial" panose="020B0604020202020204" pitchFamily="34" charset="0"/>
                <a:ea typeface="+mn-ea"/>
                <a:cs typeface="+mn-cs"/>
              </a:rPr>
              <a:t> </a:t>
            </a:r>
            <a:r>
              <a:rPr lang="en-US" altLang="en-US" sz="1350" b="1" kern="1200" dirty="0">
                <a:solidFill>
                  <a:srgbClr val="9900FF"/>
                </a:solidFill>
                <a:latin typeface="Italic" pitchFamily="2" charset="0"/>
                <a:ea typeface="+mn-ea"/>
                <a:cs typeface="+mn-cs"/>
              </a:rPr>
              <a:t>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1000" fill="hold"/>
                                        <p:tgtEl>
                                          <p:spTgt spid="12293"/>
                                        </p:tgtEl>
                                        <p:attrNameLst>
                                          <p:attrName>ppt_w</p:attrName>
                                        </p:attrNameLst>
                                      </p:cBhvr>
                                      <p:tavLst>
                                        <p:tav tm="0">
                                          <p:val>
                                            <p:strVal val="#ppt_w*0.70"/>
                                          </p:val>
                                        </p:tav>
                                        <p:tav tm="100000">
                                          <p:val>
                                            <p:strVal val="#ppt_w"/>
                                          </p:val>
                                        </p:tav>
                                      </p:tavLst>
                                    </p:anim>
                                    <p:anim calcmode="lin" valueType="num">
                                      <p:cBhvr>
                                        <p:cTn id="8" dur="1000" fill="hold"/>
                                        <p:tgtEl>
                                          <p:spTgt spid="12293"/>
                                        </p:tgtEl>
                                        <p:attrNameLst>
                                          <p:attrName>ppt_h</p:attrName>
                                        </p:attrNameLst>
                                      </p:cBhvr>
                                      <p:tavLst>
                                        <p:tav tm="0">
                                          <p:val>
                                            <p:strVal val="#ppt_h"/>
                                          </p:val>
                                        </p:tav>
                                        <p:tav tm="100000">
                                          <p:val>
                                            <p:strVal val="#ppt_h"/>
                                          </p:val>
                                        </p:tav>
                                      </p:tavLst>
                                    </p:anim>
                                    <p:animEffect transition="in" filter="fade">
                                      <p:cBhvr>
                                        <p:cTn id="9" dur="1000"/>
                                        <p:tgtEl>
                                          <p:spTgt spid="1229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438"/>
                                        </p:tgtEl>
                                        <p:attrNameLst>
                                          <p:attrName>style.visibility</p:attrName>
                                        </p:attrNameLst>
                                      </p:cBhvr>
                                      <p:to>
                                        <p:strVal val="visible"/>
                                      </p:to>
                                    </p:set>
                                    <p:anim calcmode="lin" valueType="num">
                                      <p:cBhvr>
                                        <p:cTn id="14" dur="500" fill="hold"/>
                                        <p:tgtEl>
                                          <p:spTgt spid="12438"/>
                                        </p:tgtEl>
                                        <p:attrNameLst>
                                          <p:attrName>ppt_w</p:attrName>
                                        </p:attrNameLst>
                                      </p:cBhvr>
                                      <p:tavLst>
                                        <p:tav tm="0">
                                          <p:val>
                                            <p:fltVal val="0"/>
                                          </p:val>
                                        </p:tav>
                                        <p:tav tm="100000">
                                          <p:val>
                                            <p:strVal val="#ppt_w"/>
                                          </p:val>
                                        </p:tav>
                                      </p:tavLst>
                                    </p:anim>
                                    <p:anim calcmode="lin" valueType="num">
                                      <p:cBhvr>
                                        <p:cTn id="15" dur="500" fill="hold"/>
                                        <p:tgtEl>
                                          <p:spTgt spid="12438"/>
                                        </p:tgtEl>
                                        <p:attrNameLst>
                                          <p:attrName>ppt_h</p:attrName>
                                        </p:attrNameLst>
                                      </p:cBhvr>
                                      <p:tavLst>
                                        <p:tav tm="0">
                                          <p:val>
                                            <p:fltVal val="0"/>
                                          </p:val>
                                        </p:tav>
                                        <p:tav tm="100000">
                                          <p:val>
                                            <p:strVal val="#ppt_h"/>
                                          </p:val>
                                        </p:tav>
                                      </p:tavLst>
                                    </p:anim>
                                    <p:animEffect transition="in" filter="fade">
                                      <p:cBhvr>
                                        <p:cTn id="16" dur="500"/>
                                        <p:tgtEl>
                                          <p:spTgt spid="1243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2480"/>
                                        </p:tgtEl>
                                        <p:attrNameLst>
                                          <p:attrName>style.visibility</p:attrName>
                                        </p:attrNameLst>
                                      </p:cBhvr>
                                      <p:to>
                                        <p:strVal val="visible"/>
                                      </p:to>
                                    </p:set>
                                    <p:anim calcmode="lin" valueType="num">
                                      <p:cBhvr>
                                        <p:cTn id="21" dur="500" fill="hold"/>
                                        <p:tgtEl>
                                          <p:spTgt spid="12480"/>
                                        </p:tgtEl>
                                        <p:attrNameLst>
                                          <p:attrName>ppt_w</p:attrName>
                                        </p:attrNameLst>
                                      </p:cBhvr>
                                      <p:tavLst>
                                        <p:tav tm="0">
                                          <p:val>
                                            <p:fltVal val="0"/>
                                          </p:val>
                                        </p:tav>
                                        <p:tav tm="100000">
                                          <p:val>
                                            <p:strVal val="#ppt_w"/>
                                          </p:val>
                                        </p:tav>
                                      </p:tavLst>
                                    </p:anim>
                                    <p:anim calcmode="lin" valueType="num">
                                      <p:cBhvr>
                                        <p:cTn id="22" dur="500" fill="hold"/>
                                        <p:tgtEl>
                                          <p:spTgt spid="12480"/>
                                        </p:tgtEl>
                                        <p:attrNameLst>
                                          <p:attrName>ppt_h</p:attrName>
                                        </p:attrNameLst>
                                      </p:cBhvr>
                                      <p:tavLst>
                                        <p:tav tm="0">
                                          <p:val>
                                            <p:fltVal val="0"/>
                                          </p:val>
                                        </p:tav>
                                        <p:tav tm="100000">
                                          <p:val>
                                            <p:strVal val="#ppt_h"/>
                                          </p:val>
                                        </p:tav>
                                      </p:tavLst>
                                    </p:anim>
                                    <p:animEffect transition="in" filter="fade">
                                      <p:cBhvr>
                                        <p:cTn id="23" dur="500"/>
                                        <p:tgtEl>
                                          <p:spTgt spid="1248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12481"/>
                                        </p:tgtEl>
                                        <p:attrNameLst>
                                          <p:attrName>style.visibility</p:attrName>
                                        </p:attrNameLst>
                                      </p:cBhvr>
                                      <p:to>
                                        <p:strVal val="visible"/>
                                      </p:to>
                                    </p:set>
                                    <p:animEffect transition="in" filter="slide(fromBottom)">
                                      <p:cBhvr>
                                        <p:cTn id="28" dur="500"/>
                                        <p:tgtEl>
                                          <p:spTgt spid="1248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1" fill="hold" nodeType="clickEffect">
                                  <p:stCondLst>
                                    <p:cond delay="0"/>
                                  </p:stCondLst>
                                  <p:childTnLst>
                                    <p:set>
                                      <p:cBhvr>
                                        <p:cTn id="32" dur="1" fill="hold">
                                          <p:stCondLst>
                                            <p:cond delay="0"/>
                                          </p:stCondLst>
                                        </p:cTn>
                                        <p:tgtEl>
                                          <p:spTgt spid="12482"/>
                                        </p:tgtEl>
                                        <p:attrNameLst>
                                          <p:attrName>style.visibility</p:attrName>
                                        </p:attrNameLst>
                                      </p:cBhvr>
                                      <p:to>
                                        <p:strVal val="visible"/>
                                      </p:to>
                                    </p:set>
                                    <p:animEffect transition="in" filter="slide(fromTop)">
                                      <p:cBhvr>
                                        <p:cTn id="33" dur="500"/>
                                        <p:tgtEl>
                                          <p:spTgt spid="1248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1" fill="hold" nodeType="clickEffect">
                                  <p:stCondLst>
                                    <p:cond delay="0"/>
                                  </p:stCondLst>
                                  <p:childTnLst>
                                    <p:set>
                                      <p:cBhvr>
                                        <p:cTn id="37" dur="1" fill="hold">
                                          <p:stCondLst>
                                            <p:cond delay="0"/>
                                          </p:stCondLst>
                                        </p:cTn>
                                        <p:tgtEl>
                                          <p:spTgt spid="12483"/>
                                        </p:tgtEl>
                                        <p:attrNameLst>
                                          <p:attrName>style.visibility</p:attrName>
                                        </p:attrNameLst>
                                      </p:cBhvr>
                                      <p:to>
                                        <p:strVal val="visible"/>
                                      </p:to>
                                    </p:set>
                                    <p:animEffect transition="in" filter="slide(fromTop)">
                                      <p:cBhvr>
                                        <p:cTn id="38" dur="500"/>
                                        <p:tgtEl>
                                          <p:spTgt spid="1248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2484"/>
                                        </p:tgtEl>
                                        <p:attrNameLst>
                                          <p:attrName>style.visibility</p:attrName>
                                        </p:attrNameLst>
                                      </p:cBhvr>
                                      <p:to>
                                        <p:strVal val="visible"/>
                                      </p:to>
                                    </p:set>
                                    <p:animEffect transition="in" filter="dissolve">
                                      <p:cBhvr>
                                        <p:cTn id="43" dur="500"/>
                                        <p:tgtEl>
                                          <p:spTgt spid="1248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2436"/>
                                        </p:tgtEl>
                                        <p:attrNameLst>
                                          <p:attrName>style.visibility</p:attrName>
                                        </p:attrNameLst>
                                      </p:cBhvr>
                                      <p:to>
                                        <p:strVal val="visible"/>
                                      </p:to>
                                    </p:set>
                                    <p:animEffect transition="in" filter="dissolve">
                                      <p:cBhvr>
                                        <p:cTn id="48" dur="500"/>
                                        <p:tgtEl>
                                          <p:spTgt spid="12436"/>
                                        </p:tgtEl>
                                      </p:cBhvr>
                                    </p:animEffect>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12437"/>
                                        </p:tgtEl>
                                        <p:attrNameLst>
                                          <p:attrName>style.visibility</p:attrName>
                                        </p:attrNameLst>
                                      </p:cBhvr>
                                      <p:to>
                                        <p:strVal val="visible"/>
                                      </p:to>
                                    </p:set>
                                    <p:animEffect transition="in" filter="dissolve">
                                      <p:cBhvr>
                                        <p:cTn id="52" dur="500"/>
                                        <p:tgtEl>
                                          <p:spTgt spid="1243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2439"/>
                                        </p:tgtEl>
                                        <p:attrNameLst>
                                          <p:attrName>style.visibility</p:attrName>
                                        </p:attrNameLst>
                                      </p:cBhvr>
                                      <p:to>
                                        <p:strVal val="visible"/>
                                      </p:to>
                                    </p:set>
                                    <p:anim calcmode="lin" valueType="num">
                                      <p:cBhvr>
                                        <p:cTn id="57" dur="1000" fill="hold"/>
                                        <p:tgtEl>
                                          <p:spTgt spid="12439"/>
                                        </p:tgtEl>
                                        <p:attrNameLst>
                                          <p:attrName>ppt_w</p:attrName>
                                        </p:attrNameLst>
                                      </p:cBhvr>
                                      <p:tavLst>
                                        <p:tav tm="0">
                                          <p:val>
                                            <p:strVal val="#ppt_w*0.70"/>
                                          </p:val>
                                        </p:tav>
                                        <p:tav tm="100000">
                                          <p:val>
                                            <p:strVal val="#ppt_w"/>
                                          </p:val>
                                        </p:tav>
                                      </p:tavLst>
                                    </p:anim>
                                    <p:anim calcmode="lin" valueType="num">
                                      <p:cBhvr>
                                        <p:cTn id="58" dur="1000" fill="hold"/>
                                        <p:tgtEl>
                                          <p:spTgt spid="12439"/>
                                        </p:tgtEl>
                                        <p:attrNameLst>
                                          <p:attrName>ppt_h</p:attrName>
                                        </p:attrNameLst>
                                      </p:cBhvr>
                                      <p:tavLst>
                                        <p:tav tm="0">
                                          <p:val>
                                            <p:strVal val="#ppt_h"/>
                                          </p:val>
                                        </p:tav>
                                        <p:tav tm="100000">
                                          <p:val>
                                            <p:strVal val="#ppt_h"/>
                                          </p:val>
                                        </p:tav>
                                      </p:tavLst>
                                    </p:anim>
                                    <p:animEffect transition="in" filter="fade">
                                      <p:cBhvr>
                                        <p:cTn id="59" dur="1000"/>
                                        <p:tgtEl>
                                          <p:spTgt spid="1243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2" presetClass="entr" presetSubtype="1" fill="hold" nodeType="clickEffect">
                                  <p:stCondLst>
                                    <p:cond delay="0"/>
                                  </p:stCondLst>
                                  <p:childTnLst>
                                    <p:set>
                                      <p:cBhvr>
                                        <p:cTn id="63" dur="1" fill="hold">
                                          <p:stCondLst>
                                            <p:cond delay="0"/>
                                          </p:stCondLst>
                                        </p:cTn>
                                        <p:tgtEl>
                                          <p:spTgt spid="12485"/>
                                        </p:tgtEl>
                                        <p:attrNameLst>
                                          <p:attrName>style.visibility</p:attrName>
                                        </p:attrNameLst>
                                      </p:cBhvr>
                                      <p:to>
                                        <p:strVal val="visible"/>
                                      </p:to>
                                    </p:set>
                                    <p:animEffect transition="in" filter="slide(fromTop)">
                                      <p:cBhvr>
                                        <p:cTn id="64" dur="500"/>
                                        <p:tgtEl>
                                          <p:spTgt spid="1248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8" fill="hold" nodeType="clickEffect">
                                  <p:stCondLst>
                                    <p:cond delay="0"/>
                                  </p:stCondLst>
                                  <p:childTnLst>
                                    <p:set>
                                      <p:cBhvr>
                                        <p:cTn id="68" dur="1" fill="hold">
                                          <p:stCondLst>
                                            <p:cond delay="0"/>
                                          </p:stCondLst>
                                        </p:cTn>
                                        <p:tgtEl>
                                          <p:spTgt spid="12448"/>
                                        </p:tgtEl>
                                        <p:attrNameLst>
                                          <p:attrName>style.visibility</p:attrName>
                                        </p:attrNameLst>
                                      </p:cBhvr>
                                      <p:to>
                                        <p:strVal val="visible"/>
                                      </p:to>
                                    </p:set>
                                    <p:animEffect transition="in" filter="slide(fromLeft)">
                                      <p:cBhvr>
                                        <p:cTn id="69" dur="500"/>
                                        <p:tgtEl>
                                          <p:spTgt spid="1244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2" presetClass="entr" presetSubtype="8" fill="hold" nodeType="clickEffect">
                                  <p:stCondLst>
                                    <p:cond delay="0"/>
                                  </p:stCondLst>
                                  <p:childTnLst>
                                    <p:set>
                                      <p:cBhvr>
                                        <p:cTn id="73" dur="1" fill="hold">
                                          <p:stCondLst>
                                            <p:cond delay="0"/>
                                          </p:stCondLst>
                                        </p:cTn>
                                        <p:tgtEl>
                                          <p:spTgt spid="12486"/>
                                        </p:tgtEl>
                                        <p:attrNameLst>
                                          <p:attrName>style.visibility</p:attrName>
                                        </p:attrNameLst>
                                      </p:cBhvr>
                                      <p:to>
                                        <p:strVal val="visible"/>
                                      </p:to>
                                    </p:set>
                                    <p:animEffect transition="in" filter="slide(fromLeft)">
                                      <p:cBhvr>
                                        <p:cTn id="74" dur="500"/>
                                        <p:tgtEl>
                                          <p:spTgt spid="1248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8" fill="hold" nodeType="clickEffect">
                                  <p:stCondLst>
                                    <p:cond delay="0"/>
                                  </p:stCondLst>
                                  <p:childTnLst>
                                    <p:set>
                                      <p:cBhvr>
                                        <p:cTn id="78" dur="1" fill="hold">
                                          <p:stCondLst>
                                            <p:cond delay="0"/>
                                          </p:stCondLst>
                                        </p:cTn>
                                        <p:tgtEl>
                                          <p:spTgt spid="12463"/>
                                        </p:tgtEl>
                                        <p:attrNameLst>
                                          <p:attrName>style.visibility</p:attrName>
                                        </p:attrNameLst>
                                      </p:cBhvr>
                                      <p:to>
                                        <p:strVal val="visible"/>
                                      </p:to>
                                    </p:set>
                                    <p:animEffect transition="in" filter="slide(fromLeft)">
                                      <p:cBhvr>
                                        <p:cTn id="79" dur="500"/>
                                        <p:tgtEl>
                                          <p:spTgt spid="1246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2" presetClass="entr" presetSubtype="8" fill="hold" nodeType="clickEffect">
                                  <p:stCondLst>
                                    <p:cond delay="0"/>
                                  </p:stCondLst>
                                  <p:childTnLst>
                                    <p:set>
                                      <p:cBhvr>
                                        <p:cTn id="83" dur="1" fill="hold">
                                          <p:stCondLst>
                                            <p:cond delay="0"/>
                                          </p:stCondLst>
                                        </p:cTn>
                                        <p:tgtEl>
                                          <p:spTgt spid="12487"/>
                                        </p:tgtEl>
                                        <p:attrNameLst>
                                          <p:attrName>style.visibility</p:attrName>
                                        </p:attrNameLst>
                                      </p:cBhvr>
                                      <p:to>
                                        <p:strVal val="visible"/>
                                      </p:to>
                                    </p:set>
                                    <p:animEffect transition="in" filter="slide(fromLeft)">
                                      <p:cBhvr>
                                        <p:cTn id="84" dur="500"/>
                                        <p:tgtEl>
                                          <p:spTgt spid="1248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12477"/>
                                        </p:tgtEl>
                                        <p:attrNameLst>
                                          <p:attrName>style.visibility</p:attrName>
                                        </p:attrNameLst>
                                      </p:cBhvr>
                                      <p:to>
                                        <p:strVal val="visible"/>
                                      </p:to>
                                    </p:set>
                                    <p:animEffect transition="in" filter="dissolve">
                                      <p:cBhvr>
                                        <p:cTn id="89" dur="500"/>
                                        <p:tgtEl>
                                          <p:spTgt spid="1247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2" presetClass="entr" presetSubtype="1" fill="hold" grpId="0" nodeType="clickEffect">
                                  <p:stCondLst>
                                    <p:cond delay="0"/>
                                  </p:stCondLst>
                                  <p:childTnLst>
                                    <p:set>
                                      <p:cBhvr>
                                        <p:cTn id="93" dur="1" fill="hold">
                                          <p:stCondLst>
                                            <p:cond delay="0"/>
                                          </p:stCondLst>
                                        </p:cTn>
                                        <p:tgtEl>
                                          <p:spTgt spid="12478"/>
                                        </p:tgtEl>
                                        <p:attrNameLst>
                                          <p:attrName>style.visibility</p:attrName>
                                        </p:attrNameLst>
                                      </p:cBhvr>
                                      <p:to>
                                        <p:strVal val="visible"/>
                                      </p:to>
                                    </p:set>
                                    <p:animEffect transition="in" filter="slide(fromTop)">
                                      <p:cBhvr>
                                        <p:cTn id="94" dur="500"/>
                                        <p:tgtEl>
                                          <p:spTgt spid="12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436" grpId="0"/>
      <p:bldP spid="12437" grpId="0"/>
      <p:bldP spid="12438" grpId="0"/>
      <p:bldP spid="12439" grpId="0"/>
      <p:bldP spid="12477" grpId="0"/>
      <p:bldP spid="124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76201" y="77637"/>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IN" altLang="en-US" sz="2000" b="1" dirty="0">
                <a:solidFill>
                  <a:srgbClr val="FF0000"/>
                </a:solidFill>
              </a:rPr>
              <a:t>Numerical</a:t>
            </a:r>
            <a:endParaRPr lang="en-US" altLang="en-US" sz="2000" b="1" dirty="0">
              <a:solidFill>
                <a:srgbClr val="FF000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0B7FB45-58F7-4605-B8FC-8F35823F0C6C}"/>
                  </a:ext>
                </a:extLst>
              </p:cNvPr>
              <p:cNvSpPr txBox="1"/>
              <p:nvPr/>
            </p:nvSpPr>
            <p:spPr>
              <a:xfrm>
                <a:off x="76200" y="488380"/>
                <a:ext cx="5428409" cy="2693045"/>
              </a:xfrm>
              <a:prstGeom prst="rect">
                <a:avLst/>
              </a:prstGeom>
              <a:noFill/>
            </p:spPr>
            <p:txBody>
              <a:bodyPr wrap="square" rtlCol="0">
                <a:spAutoFit/>
              </a:bodyPr>
              <a:lstStyle/>
              <a:p>
                <a:pPr>
                  <a:spcAft>
                    <a:spcPts val="600"/>
                  </a:spcAft>
                </a:pPr>
                <a:r>
                  <a:rPr lang="en-IN" b="1" dirty="0"/>
                  <a:t>Question: </a:t>
                </a:r>
                <a:r>
                  <a:rPr lang="en-IN" dirty="0"/>
                  <a:t>Answer the following questions:</a:t>
                </a:r>
              </a:p>
              <a:p>
                <a:pPr marL="342900" indent="-342900">
                  <a:spcAft>
                    <a:spcPts val="600"/>
                  </a:spcAft>
                  <a:buFont typeface="+mj-lt"/>
                  <a:buAutoNum type="alphaLcParenR"/>
                </a:pPr>
                <a:r>
                  <a:rPr lang="en-IN" dirty="0"/>
                  <a:t>In the given meter bridge the balance point is found to be at 39.5 cm from the end </a:t>
                </a:r>
                <a:r>
                  <a:rPr lang="en-IN" i="1" dirty="0"/>
                  <a:t>A</a:t>
                </a:r>
                <a:r>
                  <a:rPr lang="en-IN" dirty="0"/>
                  <a:t> when the resistor </a:t>
                </a:r>
                <a:r>
                  <a:rPr lang="en-IN" i="1" dirty="0"/>
                  <a:t>S </a:t>
                </a:r>
                <a:r>
                  <a:rPr lang="en-IN" dirty="0"/>
                  <a:t>is of 12.5 </a:t>
                </a:r>
                <a14:m>
                  <m:oMath xmlns:m="http://schemas.openxmlformats.org/officeDocument/2006/math">
                    <m:r>
                      <a:rPr lang="en-IN" i="1">
                        <a:latin typeface="Cambria Math" panose="02040503050406030204" pitchFamily="18" charset="0"/>
                      </a:rPr>
                      <m:t>𝛺</m:t>
                    </m:r>
                  </m:oMath>
                </a14:m>
                <a:r>
                  <a:rPr lang="en-IN" dirty="0"/>
                  <a:t> . Determine the resistance of </a:t>
                </a:r>
                <a:r>
                  <a:rPr lang="en-IN" i="1" dirty="0"/>
                  <a:t>R</a:t>
                </a:r>
                <a:r>
                  <a:rPr lang="en-IN" dirty="0"/>
                  <a:t>. Why are the connections between resistors in a Wheatstone or meter bridge made of thick copper strips? </a:t>
                </a:r>
              </a:p>
              <a:p>
                <a:pPr marL="342900" indent="-342900">
                  <a:spcAft>
                    <a:spcPts val="600"/>
                  </a:spcAft>
                  <a:buFont typeface="+mj-lt"/>
                  <a:buAutoNum type="alphaLcParenR"/>
                </a:pPr>
                <a:r>
                  <a:rPr lang="en-IN" dirty="0"/>
                  <a:t>Determine the balance point of the bridge above if </a:t>
                </a:r>
                <a:r>
                  <a:rPr lang="en-IN" i="1" dirty="0"/>
                  <a:t>R</a:t>
                </a:r>
                <a:r>
                  <a:rPr lang="en-IN" dirty="0"/>
                  <a:t>and </a:t>
                </a:r>
                <a:r>
                  <a:rPr lang="en-IN" i="1" dirty="0"/>
                  <a:t>S </a:t>
                </a:r>
                <a:r>
                  <a:rPr lang="en-IN" dirty="0"/>
                  <a:t>are interchanged. </a:t>
                </a:r>
              </a:p>
              <a:p>
                <a:pPr marL="342900" indent="-342900">
                  <a:spcAft>
                    <a:spcPts val="600"/>
                  </a:spcAft>
                  <a:buFont typeface="+mj-lt"/>
                  <a:buAutoNum type="alphaLcParenR"/>
                </a:pPr>
                <a:r>
                  <a:rPr lang="en-IN" dirty="0"/>
                  <a:t>What happens if the galvanometer and cell are interchanged at the balance point of the bridge? Would the galvanometer show any current?</a:t>
                </a:r>
              </a:p>
            </p:txBody>
          </p:sp>
        </mc:Choice>
        <mc:Fallback xmlns="">
          <p:sp>
            <p:nvSpPr>
              <p:cNvPr id="3" name="TextBox 2">
                <a:extLst>
                  <a:ext uri="{FF2B5EF4-FFF2-40B4-BE49-F238E27FC236}">
                    <a16:creationId xmlns:a16="http://schemas.microsoft.com/office/drawing/2014/main" id="{70B7FB45-58F7-4605-B8FC-8F35823F0C6C}"/>
                  </a:ext>
                </a:extLst>
              </p:cNvPr>
              <p:cNvSpPr txBox="1">
                <a:spLocks noRot="1" noChangeAspect="1" noMove="1" noResize="1" noEditPoints="1" noAdjustHandles="1" noChangeArrowheads="1" noChangeShapeType="1" noTextEdit="1"/>
              </p:cNvSpPr>
              <p:nvPr/>
            </p:nvSpPr>
            <p:spPr>
              <a:xfrm>
                <a:off x="76200" y="488380"/>
                <a:ext cx="5428409" cy="2693045"/>
              </a:xfrm>
              <a:prstGeom prst="rect">
                <a:avLst/>
              </a:prstGeom>
              <a:blipFill>
                <a:blip r:embed="rId3"/>
                <a:stretch>
                  <a:fillRect l="-337" t="-452" r="-449" b="-1584"/>
                </a:stretch>
              </a:blipFill>
            </p:spPr>
            <p:txBody>
              <a:bodyPr/>
              <a:lstStyle/>
              <a:p>
                <a:r>
                  <a:rPr lang="en-IN">
                    <a:noFill/>
                  </a:rPr>
                  <a:t> </a:t>
                </a:r>
              </a:p>
            </p:txBody>
          </p:sp>
        </mc:Fallback>
      </mc:AlternateContent>
      <p:pic>
        <p:nvPicPr>
          <p:cNvPr id="7" name="Picture 6">
            <a:extLst>
              <a:ext uri="{FF2B5EF4-FFF2-40B4-BE49-F238E27FC236}">
                <a16:creationId xmlns:a16="http://schemas.microsoft.com/office/drawing/2014/main" id="{07389CB5-F7D1-4AC5-9C58-5F9E0CB85DA0}"/>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rcRect/>
          <a:stretch>
            <a:fillRect/>
          </a:stretch>
        </p:blipFill>
        <p:spPr bwMode="auto">
          <a:xfrm>
            <a:off x="5504610" y="167693"/>
            <a:ext cx="3320735" cy="1681890"/>
          </a:xfrm>
          <a:prstGeom prst="rect">
            <a:avLst/>
          </a:prstGeom>
          <a:noFill/>
          <a:ln w="9525">
            <a:noFill/>
            <a:miter lim="800000"/>
            <a:headEnd/>
            <a:tailEnd/>
          </a:ln>
        </p:spPr>
      </p:pic>
    </p:spTree>
    <p:extLst>
      <p:ext uri="{BB962C8B-B14F-4D97-AF65-F5344CB8AC3E}">
        <p14:creationId xmlns:p14="http://schemas.microsoft.com/office/powerpoint/2010/main" val="1959134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76201" y="77637"/>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IN" altLang="en-US" sz="2000" b="1" dirty="0">
                <a:solidFill>
                  <a:srgbClr val="FF0000"/>
                </a:solidFill>
              </a:rPr>
              <a:t>Numerical</a:t>
            </a:r>
            <a:endParaRPr lang="en-US" altLang="en-US" sz="2000" b="1" dirty="0">
              <a:solidFill>
                <a:srgbClr val="FF000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0B7FB45-58F7-4605-B8FC-8F35823F0C6C}"/>
                  </a:ext>
                </a:extLst>
              </p:cNvPr>
              <p:cNvSpPr txBox="1"/>
              <p:nvPr/>
            </p:nvSpPr>
            <p:spPr>
              <a:xfrm>
                <a:off x="76201" y="488380"/>
                <a:ext cx="8970818" cy="2810513"/>
              </a:xfrm>
              <a:prstGeom prst="rect">
                <a:avLst/>
              </a:prstGeom>
              <a:noFill/>
            </p:spPr>
            <p:txBody>
              <a:bodyPr wrap="square" rtlCol="0">
                <a:spAutoFit/>
              </a:bodyPr>
              <a:lstStyle/>
              <a:p>
                <a:pPr>
                  <a:spcAft>
                    <a:spcPts val="600"/>
                  </a:spcAft>
                </a:pPr>
                <a:r>
                  <a:rPr lang="en-IN" sz="1600" b="1" dirty="0"/>
                  <a:t>Solution : </a:t>
                </a:r>
                <a:endParaRPr lang="en-IN" sz="1600" dirty="0"/>
              </a:p>
              <a:p>
                <a:pPr>
                  <a:spcAft>
                    <a:spcPts val="600"/>
                  </a:spcAft>
                </a:pPr>
                <a:r>
                  <a:rPr lang="en-IN" sz="1600" dirty="0"/>
                  <a:t>(a) As </a:t>
                </a:r>
                <a14:m>
                  <m:oMath xmlns:m="http://schemas.openxmlformats.org/officeDocument/2006/math">
                    <m:f>
                      <m:fPr>
                        <m:ctrlPr>
                          <a:rPr lang="en-IN" sz="1600" i="1">
                            <a:latin typeface="Cambria Math" panose="02040503050406030204" pitchFamily="18" charset="0"/>
                          </a:rPr>
                        </m:ctrlPr>
                      </m:fPr>
                      <m:num>
                        <m:r>
                          <a:rPr lang="en-IN" sz="1600" i="1">
                            <a:latin typeface="Cambria Math" panose="02040503050406030204" pitchFamily="18" charset="0"/>
                          </a:rPr>
                          <m:t>𝑅</m:t>
                        </m:r>
                      </m:num>
                      <m:den>
                        <m:r>
                          <a:rPr lang="en-IN" sz="1600" i="1">
                            <a:latin typeface="Cambria Math" panose="02040503050406030204" pitchFamily="18" charset="0"/>
                          </a:rPr>
                          <m:t>𝑆</m:t>
                        </m:r>
                      </m:den>
                    </m:f>
                    <m:r>
                      <a:rPr lang="en-IN" sz="1600" i="1">
                        <a:latin typeface="Cambria Math" panose="02040503050406030204" pitchFamily="18" charset="0"/>
                      </a:rPr>
                      <m:t>=</m:t>
                    </m:r>
                    <m:f>
                      <m:fPr>
                        <m:ctrlPr>
                          <a:rPr lang="en-IN" sz="1600" i="1">
                            <a:latin typeface="Cambria Math" panose="02040503050406030204" pitchFamily="18" charset="0"/>
                          </a:rPr>
                        </m:ctrlPr>
                      </m:fPr>
                      <m:num>
                        <m:sSub>
                          <m:sSubPr>
                            <m:ctrlPr>
                              <a:rPr lang="en-IN" sz="1600" i="1">
                                <a:latin typeface="Cambria Math" panose="02040503050406030204" pitchFamily="18" charset="0"/>
                              </a:rPr>
                            </m:ctrlPr>
                          </m:sSubPr>
                          <m:e>
                            <m:r>
                              <a:rPr lang="en-IN" sz="1600" i="1">
                                <a:latin typeface="Cambria Math" panose="02040503050406030204" pitchFamily="18" charset="0"/>
                              </a:rPr>
                              <m:t>𝑙</m:t>
                            </m:r>
                          </m:e>
                          <m:sub>
                            <m:r>
                              <a:rPr lang="en-IN" sz="1600" i="1">
                                <a:latin typeface="Cambria Math" panose="02040503050406030204" pitchFamily="18" charset="0"/>
                              </a:rPr>
                              <m:t>1</m:t>
                            </m:r>
                          </m:sub>
                        </m:sSub>
                      </m:num>
                      <m:den>
                        <m:r>
                          <a:rPr lang="en-IN" sz="1600" i="1">
                            <a:latin typeface="Cambria Math" panose="02040503050406030204" pitchFamily="18" charset="0"/>
                          </a:rPr>
                          <m:t>100−</m:t>
                        </m:r>
                        <m:sSub>
                          <m:sSubPr>
                            <m:ctrlPr>
                              <a:rPr lang="en-IN" sz="1600" i="1">
                                <a:latin typeface="Cambria Math" panose="02040503050406030204" pitchFamily="18" charset="0"/>
                              </a:rPr>
                            </m:ctrlPr>
                          </m:sSubPr>
                          <m:e>
                            <m:r>
                              <a:rPr lang="en-IN" sz="1600" i="1">
                                <a:latin typeface="Cambria Math" panose="02040503050406030204" pitchFamily="18" charset="0"/>
                              </a:rPr>
                              <m:t>𝑙</m:t>
                            </m:r>
                          </m:e>
                          <m:sub>
                            <m:r>
                              <a:rPr lang="en-IN" sz="1600" i="1">
                                <a:latin typeface="Cambria Math" panose="02040503050406030204" pitchFamily="18" charset="0"/>
                              </a:rPr>
                              <m:t>1</m:t>
                            </m:r>
                          </m:sub>
                        </m:sSub>
                      </m:den>
                    </m:f>
                    <m:r>
                      <a:rPr lang="en-IN" sz="1600" i="1">
                        <a:latin typeface="Cambria Math" panose="02040503050406030204" pitchFamily="18" charset="0"/>
                      </a:rPr>
                      <m:t>⇒</m:t>
                    </m:r>
                    <m:r>
                      <a:rPr lang="en-IN" sz="1600" i="1">
                        <a:latin typeface="Cambria Math" panose="02040503050406030204" pitchFamily="18" charset="0"/>
                      </a:rPr>
                      <m:t>𝑅</m:t>
                    </m:r>
                    <m:r>
                      <a:rPr lang="en-IN" sz="1600" i="1">
                        <a:latin typeface="Cambria Math" panose="02040503050406030204" pitchFamily="18" charset="0"/>
                      </a:rPr>
                      <m:t>=</m:t>
                    </m:r>
                    <m:f>
                      <m:fPr>
                        <m:ctrlPr>
                          <a:rPr lang="en-IN" sz="1600" i="1">
                            <a:latin typeface="Cambria Math" panose="02040503050406030204" pitchFamily="18" charset="0"/>
                          </a:rPr>
                        </m:ctrlPr>
                      </m:fPr>
                      <m:num>
                        <m:sSub>
                          <m:sSubPr>
                            <m:ctrlPr>
                              <a:rPr lang="en-IN" sz="1600" i="1">
                                <a:latin typeface="Cambria Math" panose="02040503050406030204" pitchFamily="18" charset="0"/>
                              </a:rPr>
                            </m:ctrlPr>
                          </m:sSubPr>
                          <m:e>
                            <m:r>
                              <a:rPr lang="en-IN" sz="1600" i="1">
                                <a:latin typeface="Cambria Math" panose="02040503050406030204" pitchFamily="18" charset="0"/>
                              </a:rPr>
                              <m:t>𝑙</m:t>
                            </m:r>
                          </m:e>
                          <m:sub>
                            <m:r>
                              <a:rPr lang="en-IN" sz="1600" i="1">
                                <a:latin typeface="Cambria Math" panose="02040503050406030204" pitchFamily="18" charset="0"/>
                              </a:rPr>
                              <m:t>1</m:t>
                            </m:r>
                          </m:sub>
                        </m:sSub>
                      </m:num>
                      <m:den>
                        <m:r>
                          <a:rPr lang="en-IN" sz="1600" i="1">
                            <a:latin typeface="Cambria Math" panose="02040503050406030204" pitchFamily="18" charset="0"/>
                          </a:rPr>
                          <m:t>100−</m:t>
                        </m:r>
                        <m:sSub>
                          <m:sSubPr>
                            <m:ctrlPr>
                              <a:rPr lang="en-IN" sz="1600" i="1">
                                <a:latin typeface="Cambria Math" panose="02040503050406030204" pitchFamily="18" charset="0"/>
                              </a:rPr>
                            </m:ctrlPr>
                          </m:sSubPr>
                          <m:e>
                            <m:r>
                              <a:rPr lang="en-IN" sz="1600" i="1">
                                <a:latin typeface="Cambria Math" panose="02040503050406030204" pitchFamily="18" charset="0"/>
                              </a:rPr>
                              <m:t>𝑙</m:t>
                            </m:r>
                          </m:e>
                          <m:sub>
                            <m:r>
                              <a:rPr lang="en-IN" sz="1600" i="1">
                                <a:latin typeface="Cambria Math" panose="02040503050406030204" pitchFamily="18" charset="0"/>
                              </a:rPr>
                              <m:t>1</m:t>
                            </m:r>
                          </m:sub>
                        </m:sSub>
                      </m:den>
                    </m:f>
                    <m:r>
                      <a:rPr lang="en-IN" sz="1600" i="1">
                        <a:latin typeface="Cambria Math" panose="02040503050406030204" pitchFamily="18" charset="0"/>
                      </a:rPr>
                      <m:t>𝑆</m:t>
                    </m:r>
                    <m:r>
                      <a:rPr lang="en-IN" sz="1600" i="1">
                        <a:latin typeface="Cambria Math" panose="02040503050406030204" pitchFamily="18" charset="0"/>
                      </a:rPr>
                      <m:t>=</m:t>
                    </m:r>
                    <m:f>
                      <m:fPr>
                        <m:ctrlPr>
                          <a:rPr lang="en-IN" sz="1600" i="1">
                            <a:latin typeface="Cambria Math" panose="02040503050406030204" pitchFamily="18" charset="0"/>
                          </a:rPr>
                        </m:ctrlPr>
                      </m:fPr>
                      <m:num>
                        <m:r>
                          <a:rPr lang="en-IN" sz="1600" i="1">
                            <a:latin typeface="Cambria Math" panose="02040503050406030204" pitchFamily="18" charset="0"/>
                          </a:rPr>
                          <m:t>39.5</m:t>
                        </m:r>
                      </m:num>
                      <m:den>
                        <m:r>
                          <a:rPr lang="en-IN" sz="1600" i="1">
                            <a:latin typeface="Cambria Math" panose="02040503050406030204" pitchFamily="18" charset="0"/>
                          </a:rPr>
                          <m:t>60.5</m:t>
                        </m:r>
                      </m:den>
                    </m:f>
                    <m:r>
                      <a:rPr lang="en-IN" sz="1600" i="1">
                        <a:latin typeface="Cambria Math" panose="02040503050406030204" pitchFamily="18" charset="0"/>
                      </a:rPr>
                      <m:t>×12.5</m:t>
                    </m:r>
                    <m:r>
                      <a:rPr lang="en-IN" sz="1600" i="1">
                        <a:latin typeface="Cambria Math" panose="02040503050406030204" pitchFamily="18" charset="0"/>
                      </a:rPr>
                      <m:t>𝛺</m:t>
                    </m:r>
                    <m:r>
                      <a:rPr lang="en-IN" sz="1600" i="1">
                        <a:latin typeface="Cambria Math" panose="02040503050406030204" pitchFamily="18" charset="0"/>
                      </a:rPr>
                      <m:t>=8.16</m:t>
                    </m:r>
                    <m:r>
                      <a:rPr lang="en-IN" sz="1600" i="1">
                        <a:latin typeface="Cambria Math" panose="02040503050406030204" pitchFamily="18" charset="0"/>
                      </a:rPr>
                      <m:t>𝛺</m:t>
                    </m:r>
                  </m:oMath>
                </a14:m>
                <a:endParaRPr lang="en-IN" sz="1600" dirty="0"/>
              </a:p>
              <a:p>
                <a:pPr>
                  <a:spcAft>
                    <a:spcPts val="600"/>
                  </a:spcAft>
                </a:pPr>
                <a:r>
                  <a:rPr lang="en-IN" sz="1600" dirty="0"/>
                  <a:t>As resistance </a:t>
                </a:r>
                <a14:m>
                  <m:oMath xmlns:m="http://schemas.openxmlformats.org/officeDocument/2006/math">
                    <m:r>
                      <a:rPr lang="en-IN" sz="1600" i="1">
                        <a:latin typeface="Cambria Math" panose="02040503050406030204" pitchFamily="18" charset="0"/>
                      </a:rPr>
                      <m:t>𝑅</m:t>
                    </m:r>
                    <m:r>
                      <a:rPr lang="en-IN" sz="1600" i="1">
                        <a:latin typeface="Cambria Math" panose="02040503050406030204" pitchFamily="18" charset="0"/>
                      </a:rPr>
                      <m:t>𝛼</m:t>
                    </m:r>
                    <m:f>
                      <m:fPr>
                        <m:ctrlPr>
                          <a:rPr lang="en-IN" sz="1600" i="1">
                            <a:latin typeface="Cambria Math" panose="02040503050406030204" pitchFamily="18" charset="0"/>
                          </a:rPr>
                        </m:ctrlPr>
                      </m:fPr>
                      <m:num>
                        <m:r>
                          <a:rPr lang="en-IN" sz="1600" i="1">
                            <a:latin typeface="Cambria Math" panose="02040503050406030204" pitchFamily="18" charset="0"/>
                          </a:rPr>
                          <m:t>1</m:t>
                        </m:r>
                      </m:num>
                      <m:den>
                        <m:r>
                          <a:rPr lang="en-IN" sz="1600" i="1">
                            <a:latin typeface="Cambria Math" panose="02040503050406030204" pitchFamily="18" charset="0"/>
                          </a:rPr>
                          <m:t>𝐴</m:t>
                        </m:r>
                      </m:den>
                    </m:f>
                  </m:oMath>
                </a14:m>
                <a:r>
                  <a:rPr lang="en-IN" sz="1600" dirty="0"/>
                  <a:t>	Hence thick copper strips has negligible resistance. So they are used for connections.</a:t>
                </a:r>
              </a:p>
              <a:p>
                <a:pPr>
                  <a:spcAft>
                    <a:spcPts val="600"/>
                  </a:spcAft>
                </a:pPr>
                <a:r>
                  <a:rPr lang="en-IN" sz="1600" dirty="0"/>
                  <a:t>(b) If R and S are interchanged then let balancing length becomes </a:t>
                </a:r>
                <a14:m>
                  <m:oMath xmlns:m="http://schemas.openxmlformats.org/officeDocument/2006/math">
                    <m:r>
                      <a:rPr lang="en-IN" sz="1600" i="1">
                        <a:latin typeface="Cambria Math" panose="02040503050406030204" pitchFamily="18" charset="0"/>
                      </a:rPr>
                      <m:t>𝑙</m:t>
                    </m:r>
                  </m:oMath>
                </a14:m>
                <a:r>
                  <a:rPr lang="en-IN" sz="1600" dirty="0"/>
                  <a:t> . </a:t>
                </a:r>
              </a:p>
              <a:p>
                <a:pPr>
                  <a:spcAft>
                    <a:spcPts val="600"/>
                  </a:spcAft>
                </a:pPr>
                <a:r>
                  <a:rPr lang="en-IN" sz="1600" dirty="0"/>
                  <a:t>	</a:t>
                </a:r>
                <a14:m>
                  <m:oMath xmlns:m="http://schemas.openxmlformats.org/officeDocument/2006/math">
                    <m:r>
                      <a:rPr lang="en-IN" sz="1600" i="1">
                        <a:latin typeface="Cambria Math" panose="02040503050406030204" pitchFamily="18" charset="0"/>
                      </a:rPr>
                      <m:t>∴</m:t>
                    </m:r>
                    <m:f>
                      <m:fPr>
                        <m:ctrlPr>
                          <a:rPr lang="en-IN" sz="1600" i="1">
                            <a:latin typeface="Cambria Math" panose="02040503050406030204" pitchFamily="18" charset="0"/>
                          </a:rPr>
                        </m:ctrlPr>
                      </m:fPr>
                      <m:num>
                        <m:r>
                          <a:rPr lang="en-IN" sz="1600" i="1">
                            <a:latin typeface="Cambria Math" panose="02040503050406030204" pitchFamily="18" charset="0"/>
                          </a:rPr>
                          <m:t>𝑆</m:t>
                        </m:r>
                      </m:num>
                      <m:den>
                        <m:r>
                          <a:rPr lang="en-IN" sz="1600" i="1">
                            <a:latin typeface="Cambria Math" panose="02040503050406030204" pitchFamily="18" charset="0"/>
                          </a:rPr>
                          <m:t>𝑅</m:t>
                        </m:r>
                      </m:den>
                    </m:f>
                    <m:r>
                      <a:rPr lang="en-IN" sz="1600" i="1">
                        <a:latin typeface="Cambria Math" panose="02040503050406030204" pitchFamily="18" charset="0"/>
                      </a:rPr>
                      <m:t>=</m:t>
                    </m:r>
                    <m:f>
                      <m:fPr>
                        <m:ctrlPr>
                          <a:rPr lang="en-IN" sz="1600" i="1">
                            <a:latin typeface="Cambria Math" panose="02040503050406030204" pitchFamily="18" charset="0"/>
                          </a:rPr>
                        </m:ctrlPr>
                      </m:fPr>
                      <m:num>
                        <m:r>
                          <a:rPr lang="en-IN" sz="1600" i="1">
                            <a:latin typeface="Cambria Math" panose="02040503050406030204" pitchFamily="18" charset="0"/>
                          </a:rPr>
                          <m:t>𝑙</m:t>
                        </m:r>
                      </m:num>
                      <m:den>
                        <m:r>
                          <a:rPr lang="en-IN" sz="1600" i="1">
                            <a:latin typeface="Cambria Math" panose="02040503050406030204" pitchFamily="18" charset="0"/>
                          </a:rPr>
                          <m:t>100−</m:t>
                        </m:r>
                        <m:r>
                          <a:rPr lang="en-IN" sz="1600" i="1">
                            <a:latin typeface="Cambria Math" panose="02040503050406030204" pitchFamily="18" charset="0"/>
                          </a:rPr>
                          <m:t>𝑙</m:t>
                        </m:r>
                      </m:den>
                    </m:f>
                    <m:r>
                      <a:rPr lang="en-IN" sz="1600" i="1">
                        <a:latin typeface="Cambria Math" panose="02040503050406030204" pitchFamily="18" charset="0"/>
                      </a:rPr>
                      <m:t>⇒</m:t>
                    </m:r>
                    <m:f>
                      <m:fPr>
                        <m:ctrlPr>
                          <a:rPr lang="en-IN" sz="1600" i="1">
                            <a:latin typeface="Cambria Math" panose="02040503050406030204" pitchFamily="18" charset="0"/>
                          </a:rPr>
                        </m:ctrlPr>
                      </m:fPr>
                      <m:num>
                        <m:r>
                          <a:rPr lang="en-IN" sz="1600" i="1">
                            <a:latin typeface="Cambria Math" panose="02040503050406030204" pitchFamily="18" charset="0"/>
                          </a:rPr>
                          <m:t>12.5</m:t>
                        </m:r>
                      </m:num>
                      <m:den>
                        <m:r>
                          <a:rPr lang="en-IN" sz="1600" i="1">
                            <a:latin typeface="Cambria Math" panose="02040503050406030204" pitchFamily="18" charset="0"/>
                          </a:rPr>
                          <m:t>8.16</m:t>
                        </m:r>
                      </m:den>
                    </m:f>
                    <m:r>
                      <a:rPr lang="en-IN" sz="1600" i="1">
                        <a:latin typeface="Cambria Math" panose="02040503050406030204" pitchFamily="18" charset="0"/>
                      </a:rPr>
                      <m:t>=</m:t>
                    </m:r>
                    <m:f>
                      <m:fPr>
                        <m:ctrlPr>
                          <a:rPr lang="en-IN" sz="1600" i="1">
                            <a:latin typeface="Cambria Math" panose="02040503050406030204" pitchFamily="18" charset="0"/>
                          </a:rPr>
                        </m:ctrlPr>
                      </m:fPr>
                      <m:num>
                        <m:r>
                          <a:rPr lang="en-IN" sz="1600" i="1">
                            <a:latin typeface="Cambria Math" panose="02040503050406030204" pitchFamily="18" charset="0"/>
                          </a:rPr>
                          <m:t>𝑙</m:t>
                        </m:r>
                      </m:num>
                      <m:den>
                        <m:r>
                          <a:rPr lang="en-IN" sz="1600" i="1">
                            <a:latin typeface="Cambria Math" panose="02040503050406030204" pitchFamily="18" charset="0"/>
                          </a:rPr>
                          <m:t>100−</m:t>
                        </m:r>
                        <m:r>
                          <a:rPr lang="en-IN" sz="1600" i="1">
                            <a:latin typeface="Cambria Math" panose="02040503050406030204" pitchFamily="18" charset="0"/>
                          </a:rPr>
                          <m:t>𝑙</m:t>
                        </m:r>
                      </m:den>
                    </m:f>
                    <m:r>
                      <a:rPr lang="en-IN" sz="1600" i="1">
                        <a:latin typeface="Cambria Math" panose="02040503050406030204" pitchFamily="18" charset="0"/>
                      </a:rPr>
                      <m:t>⇒</m:t>
                    </m:r>
                    <m:r>
                      <a:rPr lang="en-IN" sz="1600" i="1">
                        <a:latin typeface="Cambria Math" panose="02040503050406030204" pitchFamily="18" charset="0"/>
                      </a:rPr>
                      <m:t>𝑙</m:t>
                    </m:r>
                    <m:r>
                      <a:rPr lang="en-IN" sz="1600" i="1">
                        <a:latin typeface="Cambria Math" panose="02040503050406030204" pitchFamily="18" charset="0"/>
                      </a:rPr>
                      <m:t>=60.5</m:t>
                    </m:r>
                    <m:r>
                      <a:rPr lang="en-IN" sz="1600" i="1">
                        <a:latin typeface="Cambria Math" panose="02040503050406030204" pitchFamily="18" charset="0"/>
                      </a:rPr>
                      <m:t>𝑐𝑚</m:t>
                    </m:r>
                  </m:oMath>
                </a14:m>
                <a:endParaRPr lang="en-IN" sz="1600" dirty="0"/>
              </a:p>
              <a:p>
                <a:pPr>
                  <a:spcAft>
                    <a:spcPts val="600"/>
                  </a:spcAft>
                </a:pPr>
                <a:r>
                  <a:rPr lang="en-IN" sz="1600" dirty="0"/>
                  <a:t>(c) If the galvanometer and cell are interchanged there is no effect to balancing condition i.e. current through galvanometer is 0.</a:t>
                </a:r>
              </a:p>
            </p:txBody>
          </p:sp>
        </mc:Choice>
        <mc:Fallback xmlns="">
          <p:sp>
            <p:nvSpPr>
              <p:cNvPr id="3" name="TextBox 2">
                <a:extLst>
                  <a:ext uri="{FF2B5EF4-FFF2-40B4-BE49-F238E27FC236}">
                    <a16:creationId xmlns:a16="http://schemas.microsoft.com/office/drawing/2014/main" id="{70B7FB45-58F7-4605-B8FC-8F35823F0C6C}"/>
                  </a:ext>
                </a:extLst>
              </p:cNvPr>
              <p:cNvSpPr txBox="1">
                <a:spLocks noRot="1" noChangeAspect="1" noMove="1" noResize="1" noEditPoints="1" noAdjustHandles="1" noChangeArrowheads="1" noChangeShapeType="1" noTextEdit="1"/>
              </p:cNvSpPr>
              <p:nvPr/>
            </p:nvSpPr>
            <p:spPr>
              <a:xfrm>
                <a:off x="76201" y="488380"/>
                <a:ext cx="8970818" cy="2810513"/>
              </a:xfrm>
              <a:prstGeom prst="rect">
                <a:avLst/>
              </a:prstGeom>
              <a:blipFill>
                <a:blip r:embed="rId3"/>
                <a:stretch>
                  <a:fillRect l="-408" t="-651" b="-1952"/>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C07C12A3-A9FD-46D6-9CBB-2D6543EA5EE9}"/>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a14:imgEffect>
                  </a14:imgLayer>
                </a14:imgProps>
              </a:ext>
            </a:extLst>
          </a:blip>
          <a:srcRect/>
          <a:stretch>
            <a:fillRect/>
          </a:stretch>
        </p:blipFill>
        <p:spPr bwMode="auto">
          <a:xfrm>
            <a:off x="3094074" y="3184588"/>
            <a:ext cx="3487479" cy="1766343"/>
          </a:xfrm>
          <a:prstGeom prst="rect">
            <a:avLst/>
          </a:prstGeom>
          <a:noFill/>
          <a:ln w="9525">
            <a:noFill/>
            <a:miter lim="800000"/>
            <a:headEnd/>
            <a:tailEnd/>
          </a:ln>
        </p:spPr>
      </p:pic>
    </p:spTree>
    <p:extLst>
      <p:ext uri="{BB962C8B-B14F-4D97-AF65-F5344CB8AC3E}">
        <p14:creationId xmlns:p14="http://schemas.microsoft.com/office/powerpoint/2010/main" val="2906172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76201" y="109536"/>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US" altLang="en-US" sz="2000" b="1" dirty="0">
                <a:solidFill>
                  <a:srgbClr val="FF0000"/>
                </a:solidFill>
              </a:rPr>
              <a:t>Home Assignment</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0B7FB45-58F7-4605-B8FC-8F35823F0C6C}"/>
                  </a:ext>
                </a:extLst>
              </p:cNvPr>
              <p:cNvSpPr txBox="1"/>
              <p:nvPr/>
            </p:nvSpPr>
            <p:spPr>
              <a:xfrm>
                <a:off x="76201" y="509646"/>
                <a:ext cx="5036126" cy="1815882"/>
              </a:xfrm>
              <a:prstGeom prst="rect">
                <a:avLst/>
              </a:prstGeom>
              <a:noFill/>
            </p:spPr>
            <p:txBody>
              <a:bodyPr wrap="square" rtlCol="0">
                <a:spAutoFit/>
              </a:bodyPr>
              <a:lstStyle/>
              <a:p>
                <a:r>
                  <a:rPr lang="en-US" sz="1600" b="1" dirty="0"/>
                  <a:t>Question</a:t>
                </a:r>
                <a:r>
                  <a:rPr lang="en-US" sz="1600" dirty="0"/>
                  <a:t>: What is end error in a meter bridge? How is it overcome? The resistance in the two arms of the meter bridge are R = 5</a:t>
                </a:r>
                <a14:m>
                  <m:oMath xmlns:m="http://schemas.openxmlformats.org/officeDocument/2006/math">
                    <m:r>
                      <m:rPr>
                        <m:sty m:val="p"/>
                      </m:rPr>
                      <a:rPr lang="en-US" sz="1600" b="0" i="0" smtClean="0">
                        <a:latin typeface="Cambria Math" panose="02040503050406030204" pitchFamily="18" charset="0"/>
                      </a:rPr>
                      <m:t>Ω</m:t>
                    </m:r>
                  </m:oMath>
                </a14:m>
                <a:r>
                  <a:rPr lang="en-IN" sz="1600" dirty="0"/>
                  <a:t> and S respectively.</a:t>
                </a:r>
              </a:p>
              <a:p>
                <a:r>
                  <a:rPr lang="en-IN" sz="1600" dirty="0"/>
                  <a:t>When the resistance S is shunted with an equal resistance, the new balance length found to be 1.5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𝑙</m:t>
                        </m:r>
                      </m:e>
                      <m:sub>
                        <m:r>
                          <a:rPr lang="en-US" sz="1600" b="0" i="1" smtClean="0">
                            <a:latin typeface="Cambria Math" panose="02040503050406030204" pitchFamily="18" charset="0"/>
                          </a:rPr>
                          <m:t>1</m:t>
                        </m:r>
                      </m:sub>
                    </m:sSub>
                  </m:oMath>
                </a14:m>
                <a:r>
                  <a:rPr lang="en-IN" sz="1600" dirty="0"/>
                  <a:t>, where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𝑙</m:t>
                        </m:r>
                      </m:e>
                      <m:sub>
                        <m:r>
                          <a:rPr lang="en-US" sz="1600" i="1" smtClean="0">
                            <a:latin typeface="Cambria Math" panose="02040503050406030204" pitchFamily="18" charset="0"/>
                          </a:rPr>
                          <m:t>1</m:t>
                        </m:r>
                      </m:sub>
                    </m:sSub>
                  </m:oMath>
                </a14:m>
                <a:r>
                  <a:rPr lang="en-IN" sz="1600" dirty="0"/>
                  <a:t> is the initial balancing; length, Calculate the value of S.</a:t>
                </a:r>
              </a:p>
            </p:txBody>
          </p:sp>
        </mc:Choice>
        <mc:Fallback>
          <p:sp>
            <p:nvSpPr>
              <p:cNvPr id="3" name="TextBox 2">
                <a:extLst>
                  <a:ext uri="{FF2B5EF4-FFF2-40B4-BE49-F238E27FC236}">
                    <a16:creationId xmlns:a16="http://schemas.microsoft.com/office/drawing/2014/main" id="{70B7FB45-58F7-4605-B8FC-8F35823F0C6C}"/>
                  </a:ext>
                </a:extLst>
              </p:cNvPr>
              <p:cNvSpPr txBox="1">
                <a:spLocks noRot="1" noChangeAspect="1" noMove="1" noResize="1" noEditPoints="1" noAdjustHandles="1" noChangeArrowheads="1" noChangeShapeType="1" noTextEdit="1"/>
              </p:cNvSpPr>
              <p:nvPr/>
            </p:nvSpPr>
            <p:spPr>
              <a:xfrm>
                <a:off x="76201" y="509646"/>
                <a:ext cx="5036126" cy="1815882"/>
              </a:xfrm>
              <a:prstGeom prst="rect">
                <a:avLst/>
              </a:prstGeom>
              <a:blipFill>
                <a:blip r:embed="rId3"/>
                <a:stretch>
                  <a:fillRect l="-726" t="-1010" r="-847" b="-3704"/>
                </a:stretch>
              </a:blipFill>
            </p:spPr>
            <p:txBody>
              <a:bodyPr/>
              <a:lstStyle/>
              <a:p>
                <a:r>
                  <a:rPr lang="en-IN">
                    <a:noFill/>
                  </a:rPr>
                  <a:t> </a:t>
                </a:r>
              </a:p>
            </p:txBody>
          </p:sp>
        </mc:Fallback>
      </mc:AlternateContent>
      <p:pic>
        <p:nvPicPr>
          <p:cNvPr id="5" name="Picture 4" descr="Diagram, schematic&#10;&#10;Description automatically generated">
            <a:extLst>
              <a:ext uri="{FF2B5EF4-FFF2-40B4-BE49-F238E27FC236}">
                <a16:creationId xmlns:a16="http://schemas.microsoft.com/office/drawing/2014/main" id="{547C47F9-D754-44C7-B617-1AEB44A6912C}"/>
              </a:ext>
            </a:extLst>
          </p:cNvPr>
          <p:cNvPicPr>
            <a:picLocks noChangeAspect="1"/>
          </p:cNvPicPr>
          <p:nvPr/>
        </p:nvPicPr>
        <p:blipFill>
          <a:blip r:embed="rId4"/>
          <a:stretch>
            <a:fillRect/>
          </a:stretch>
        </p:blipFill>
        <p:spPr>
          <a:xfrm>
            <a:off x="4984493" y="448226"/>
            <a:ext cx="4062526" cy="1706157"/>
          </a:xfrm>
          <a:prstGeom prst="rect">
            <a:avLst/>
          </a:prstGeom>
        </p:spPr>
      </p:pic>
    </p:spTree>
    <p:extLst>
      <p:ext uri="{BB962C8B-B14F-4D97-AF65-F5344CB8AC3E}">
        <p14:creationId xmlns:p14="http://schemas.microsoft.com/office/powerpoint/2010/main" val="4157123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76201" y="77637"/>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IN" altLang="en-US" sz="2000" b="1" dirty="0">
                <a:solidFill>
                  <a:srgbClr val="FF0000"/>
                </a:solidFill>
              </a:rPr>
              <a:t>HOME ASSIGNMENT</a:t>
            </a:r>
            <a:endParaRPr lang="en-US" altLang="en-US" sz="2000" b="1" dirty="0">
              <a:solidFill>
                <a:srgbClr val="FF000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0B7FB45-58F7-4605-B8FC-8F35823F0C6C}"/>
                  </a:ext>
                </a:extLst>
              </p:cNvPr>
              <p:cNvSpPr txBox="1"/>
              <p:nvPr/>
            </p:nvSpPr>
            <p:spPr>
              <a:xfrm>
                <a:off x="76201" y="488380"/>
                <a:ext cx="8970818" cy="769441"/>
              </a:xfrm>
              <a:prstGeom prst="rect">
                <a:avLst/>
              </a:prstGeom>
              <a:noFill/>
            </p:spPr>
            <p:txBody>
              <a:bodyPr wrap="square" rtlCol="0">
                <a:spAutoFit/>
              </a:bodyPr>
              <a:lstStyle/>
              <a:p>
                <a:pPr algn="just">
                  <a:spcAft>
                    <a:spcPts val="600"/>
                  </a:spcAft>
                </a:pPr>
                <a:r>
                  <a:rPr lang="en-IN" sz="1600" b="1" dirty="0"/>
                  <a:t>Question: </a:t>
                </a:r>
                <a:r>
                  <a:rPr lang="en-IN" dirty="0"/>
                  <a:t>(a) In the given meter bridge the balance point is found to be at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𝑙</m:t>
                        </m:r>
                      </m:e>
                      <m:sub>
                        <m:r>
                          <a:rPr lang="en-IN" i="1">
                            <a:latin typeface="Cambria Math" panose="02040503050406030204" pitchFamily="18" charset="0"/>
                          </a:rPr>
                          <m:t>1</m:t>
                        </m:r>
                      </m:sub>
                    </m:sSub>
                  </m:oMath>
                </a14:m>
                <a:r>
                  <a:rPr lang="en-IN" dirty="0"/>
                  <a:t>from the end </a:t>
                </a:r>
                <a:r>
                  <a:rPr lang="en-IN" i="1" dirty="0"/>
                  <a:t>A.</a:t>
                </a:r>
                <a:r>
                  <a:rPr lang="en-IN" dirty="0"/>
                  <a:t> When a resistance X is connected in parallel with S the balance point is found to be at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𝑙</m:t>
                        </m:r>
                      </m:e>
                      <m:sub>
                        <m:r>
                          <a:rPr lang="en-IN" i="1">
                            <a:latin typeface="Cambria Math" panose="02040503050406030204" pitchFamily="18" charset="0"/>
                          </a:rPr>
                          <m:t>2</m:t>
                        </m:r>
                      </m:sub>
                    </m:sSub>
                  </m:oMath>
                </a14:m>
                <a:r>
                  <a:rPr lang="en-IN" dirty="0"/>
                  <a:t> from the end </a:t>
                </a:r>
                <a:r>
                  <a:rPr lang="en-IN" i="1" dirty="0"/>
                  <a:t>A. Obtain an expression for S in term of X,</a:t>
                </a:r>
                <a:r>
                  <a:rPr lang="en-IN" dirty="0"/>
                  <a:t>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𝑙</m:t>
                        </m:r>
                      </m:e>
                      <m:sub>
                        <m:r>
                          <a:rPr lang="en-IN" i="1">
                            <a:latin typeface="Cambria Math" panose="02040503050406030204" pitchFamily="18" charset="0"/>
                          </a:rPr>
                          <m:t>1</m:t>
                        </m:r>
                      </m:sub>
                    </m:sSub>
                  </m:oMath>
                </a14:m>
                <a:r>
                  <a:rPr lang="en-IN" dirty="0"/>
                  <a:t>,</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𝑙</m:t>
                        </m:r>
                      </m:e>
                      <m:sub>
                        <m:r>
                          <a:rPr lang="en-IN" i="1">
                            <a:latin typeface="Cambria Math" panose="02040503050406030204" pitchFamily="18" charset="0"/>
                          </a:rPr>
                          <m:t>2</m:t>
                        </m:r>
                      </m:sub>
                    </m:sSub>
                  </m:oMath>
                </a14:m>
                <a:endParaRPr lang="en-IN" sz="1600" dirty="0"/>
              </a:p>
            </p:txBody>
          </p:sp>
        </mc:Choice>
        <mc:Fallback xmlns="">
          <p:sp>
            <p:nvSpPr>
              <p:cNvPr id="3" name="TextBox 2">
                <a:extLst>
                  <a:ext uri="{FF2B5EF4-FFF2-40B4-BE49-F238E27FC236}">
                    <a16:creationId xmlns:a16="http://schemas.microsoft.com/office/drawing/2014/main" id="{70B7FB45-58F7-4605-B8FC-8F35823F0C6C}"/>
                  </a:ext>
                </a:extLst>
              </p:cNvPr>
              <p:cNvSpPr txBox="1">
                <a:spLocks noRot="1" noChangeAspect="1" noMove="1" noResize="1" noEditPoints="1" noAdjustHandles="1" noChangeArrowheads="1" noChangeShapeType="1" noTextEdit="1"/>
              </p:cNvSpPr>
              <p:nvPr/>
            </p:nvSpPr>
            <p:spPr>
              <a:xfrm>
                <a:off x="76201" y="488380"/>
                <a:ext cx="8970818" cy="769441"/>
              </a:xfrm>
              <a:prstGeom prst="rect">
                <a:avLst/>
              </a:prstGeom>
              <a:blipFill>
                <a:blip r:embed="rId3"/>
                <a:stretch>
                  <a:fillRect l="-408" t="-2381" r="-136" b="-7937"/>
                </a:stretch>
              </a:blipFill>
            </p:spPr>
            <p:txBody>
              <a:bodyPr/>
              <a:lstStyle/>
              <a:p>
                <a:r>
                  <a:rPr lang="en-IN">
                    <a:noFill/>
                  </a:rPr>
                  <a:t> </a:t>
                </a:r>
              </a:p>
            </p:txBody>
          </p:sp>
        </mc:Fallback>
      </mc:AlternateContent>
      <p:pic>
        <p:nvPicPr>
          <p:cNvPr id="7" name="Picture 6">
            <a:extLst>
              <a:ext uri="{FF2B5EF4-FFF2-40B4-BE49-F238E27FC236}">
                <a16:creationId xmlns:a16="http://schemas.microsoft.com/office/drawing/2014/main" id="{D13FD47D-EEB1-4140-8029-9E34BC08EF3E}"/>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a14:imgEffect>
                  </a14:imgLayer>
                </a14:imgProps>
              </a:ext>
            </a:extLst>
          </a:blip>
          <a:srcRect/>
          <a:stretch>
            <a:fillRect/>
          </a:stretch>
        </p:blipFill>
        <p:spPr bwMode="auto">
          <a:xfrm>
            <a:off x="5098429" y="1097579"/>
            <a:ext cx="3028566" cy="1548640"/>
          </a:xfrm>
          <a:prstGeom prst="rect">
            <a:avLst/>
          </a:prstGeom>
          <a:noFill/>
          <a:ln w="9525">
            <a:noFill/>
            <a:miter lim="800000"/>
            <a:headEnd/>
            <a:tailEnd/>
          </a:ln>
        </p:spPr>
      </p:pic>
      <p:sp>
        <p:nvSpPr>
          <p:cNvPr id="6" name="TextBox 5">
            <a:extLst>
              <a:ext uri="{FF2B5EF4-FFF2-40B4-BE49-F238E27FC236}">
                <a16:creationId xmlns:a16="http://schemas.microsoft.com/office/drawing/2014/main" id="{9881079B-F522-4D1C-9172-C64BEE2D4EFF}"/>
              </a:ext>
            </a:extLst>
          </p:cNvPr>
          <p:cNvSpPr txBox="1"/>
          <p:nvPr/>
        </p:nvSpPr>
        <p:spPr>
          <a:xfrm>
            <a:off x="173182" y="2975756"/>
            <a:ext cx="8970818" cy="1323439"/>
          </a:xfrm>
          <a:prstGeom prst="rect">
            <a:avLst/>
          </a:prstGeom>
          <a:noFill/>
        </p:spPr>
        <p:txBody>
          <a:bodyPr wrap="square" rtlCol="0">
            <a:spAutoFit/>
          </a:bodyPr>
          <a:lstStyle/>
          <a:p>
            <a:r>
              <a:rPr lang="en-US" sz="1600" b="1" dirty="0"/>
              <a:t>Question</a:t>
            </a:r>
            <a:r>
              <a:rPr lang="en-US" sz="1600" dirty="0"/>
              <a:t>: Answer the following</a:t>
            </a:r>
          </a:p>
          <a:p>
            <a:pPr marL="342900" indent="-342900">
              <a:buFont typeface="+mj-lt"/>
              <a:buAutoNum type="alphaLcParenR"/>
            </a:pPr>
            <a:r>
              <a:rPr lang="en-IN" sz="1600" dirty="0"/>
              <a:t>Why are the connections between the resistor in a meter bridge made of thick copper strips?</a:t>
            </a:r>
          </a:p>
          <a:p>
            <a:pPr marL="342900" indent="-342900">
              <a:buFont typeface="+mj-lt"/>
              <a:buAutoNum type="alphaLcParenR"/>
            </a:pPr>
            <a:r>
              <a:rPr lang="en-IN" sz="1600" dirty="0"/>
              <a:t>Why is it generally preferred to obtain the balance point in the middle of the meter bridge wire?</a:t>
            </a:r>
          </a:p>
          <a:p>
            <a:pPr marL="342900" indent="-342900">
              <a:buFont typeface="+mj-lt"/>
              <a:buAutoNum type="alphaLcParenR"/>
            </a:pPr>
            <a:r>
              <a:rPr lang="en-IN" sz="1600" dirty="0"/>
              <a:t>Which material is used for the meter bridge wire and why?</a:t>
            </a:r>
          </a:p>
        </p:txBody>
      </p:sp>
    </p:spTree>
    <p:extLst>
      <p:ext uri="{BB962C8B-B14F-4D97-AF65-F5344CB8AC3E}">
        <p14:creationId xmlns:p14="http://schemas.microsoft.com/office/powerpoint/2010/main" val="2119083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oogle Shape;54;p13">
            <a:extLst>
              <a:ext uri="{FF2B5EF4-FFF2-40B4-BE49-F238E27FC236}">
                <a16:creationId xmlns:a16="http://schemas.microsoft.com/office/drawing/2014/main" id="{7EAA727D-D81F-41F6-86FF-9FB8045F1C7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3767138"/>
            <a:ext cx="9144000" cy="136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Google Shape;55;p13">
            <a:extLst>
              <a:ext uri="{FF2B5EF4-FFF2-40B4-BE49-F238E27FC236}">
                <a16:creationId xmlns:a16="http://schemas.microsoft.com/office/drawing/2014/main" id="{13417547-E7BD-4BD4-9B68-8603E42E0B2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4560" y="105966"/>
            <a:ext cx="1170384" cy="117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Google Shape;56;p13">
            <a:extLst>
              <a:ext uri="{FF2B5EF4-FFF2-40B4-BE49-F238E27FC236}">
                <a16:creationId xmlns:a16="http://schemas.microsoft.com/office/drawing/2014/main" id="{AB6A113C-73DF-486E-A186-EA143228F422}"/>
              </a:ext>
            </a:extLst>
          </p:cNvPr>
          <p:cNvSpPr txBox="1"/>
          <p:nvPr/>
        </p:nvSpPr>
        <p:spPr>
          <a:xfrm>
            <a:off x="69056" y="1276350"/>
            <a:ext cx="8763000" cy="1931194"/>
          </a:xfrm>
          <a:prstGeom prst="rect">
            <a:avLst/>
          </a:prstGeom>
          <a:noFill/>
          <a:ln>
            <a:noFill/>
          </a:ln>
        </p:spPr>
        <p:txBody>
          <a:bodyPr spcFirstLastPara="1" lIns="91425" tIns="91425" rIns="91425" bIns="91425"/>
          <a:lstStyle/>
          <a:p>
            <a:pPr algn="ctr">
              <a:buSzPts val="3100"/>
              <a:defRPr/>
            </a:pPr>
            <a:r>
              <a:rPr lang="en-US" sz="2800" b="1" dirty="0">
                <a:solidFill>
                  <a:srgbClr val="FF0000"/>
                </a:solidFill>
                <a:latin typeface="Calibri"/>
                <a:ea typeface="Calibri"/>
                <a:cs typeface="Calibri"/>
                <a:sym typeface="Calibri"/>
              </a:rPr>
              <a:t>Potentiometer-Principle and its applications to measure P.D and for comparing EMF of two cells</a:t>
            </a:r>
          </a:p>
          <a:p>
            <a:pPr algn="ctr">
              <a:buSzPts val="3100"/>
              <a:defRPr/>
            </a:pPr>
            <a:r>
              <a:rPr lang="en-US" sz="2800" dirty="0">
                <a:latin typeface="Calibri"/>
                <a:ea typeface="Calibri"/>
                <a:cs typeface="Calibri"/>
                <a:sym typeface="Calibri"/>
              </a:rPr>
              <a:t>CLASS-XII</a:t>
            </a:r>
          </a:p>
        </p:txBody>
      </p:sp>
      <p:sp>
        <p:nvSpPr>
          <p:cNvPr id="3077" name="Google Shape;57;p13">
            <a:extLst>
              <a:ext uri="{FF2B5EF4-FFF2-40B4-BE49-F238E27FC236}">
                <a16:creationId xmlns:a16="http://schemas.microsoft.com/office/drawing/2014/main" id="{384A201C-D8E3-4A15-9BB1-0C50099593D7}"/>
              </a:ext>
            </a:extLst>
          </p:cNvPr>
          <p:cNvSpPr txBox="1">
            <a:spLocks noChangeArrowheads="1"/>
          </p:cNvSpPr>
          <p:nvPr/>
        </p:nvSpPr>
        <p:spPr bwMode="auto">
          <a:xfrm>
            <a:off x="2038133" y="3283744"/>
            <a:ext cx="6763941"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b="1"/>
              <a:t>SUBJECT : PHYSICS</a:t>
            </a:r>
          </a:p>
          <a:p>
            <a:pPr>
              <a:lnSpc>
                <a:spcPct val="100000"/>
              </a:lnSpc>
              <a:spcBef>
                <a:spcPct val="0"/>
              </a:spcBef>
              <a:buFontTx/>
              <a:buNone/>
            </a:pPr>
            <a:r>
              <a:rPr lang="en-US" altLang="en-US" sz="1350" b="1"/>
              <a:t>CHAPTER NUMBER: 03</a:t>
            </a:r>
          </a:p>
          <a:p>
            <a:pPr>
              <a:lnSpc>
                <a:spcPct val="100000"/>
              </a:lnSpc>
              <a:spcBef>
                <a:spcPct val="0"/>
              </a:spcBef>
              <a:buFontTx/>
              <a:buNone/>
            </a:pPr>
            <a:r>
              <a:rPr lang="en-US" altLang="en-US" sz="1350" b="1"/>
              <a:t>CHAPTER NAME : </a:t>
            </a:r>
            <a:r>
              <a:rPr lang="en-US" altLang="en-US" sz="1350" b="1">
                <a:cs typeface="Calibri" panose="020F0502020204030204" pitchFamily="34" charset="0"/>
                <a:sym typeface="Calibri" panose="020F0502020204030204" pitchFamily="34" charset="0"/>
              </a:rPr>
              <a:t>CURRENT ELECTRICITY</a:t>
            </a:r>
          </a:p>
          <a:p>
            <a:pPr>
              <a:lnSpc>
                <a:spcPct val="100000"/>
              </a:lnSpc>
              <a:spcBef>
                <a:spcPct val="0"/>
              </a:spcBef>
              <a:buFontTx/>
              <a:buNone/>
            </a:pPr>
            <a:endParaRPr lang="en-US" altLang="en-US" sz="135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74" name="Group 138">
            <a:extLst>
              <a:ext uri="{FF2B5EF4-FFF2-40B4-BE49-F238E27FC236}">
                <a16:creationId xmlns:a16="http://schemas.microsoft.com/office/drawing/2014/main" id="{803E82B1-48C3-4397-9DFE-3C6A0D610239}"/>
              </a:ext>
            </a:extLst>
          </p:cNvPr>
          <p:cNvGrpSpPr>
            <a:grpSpLocks/>
          </p:cNvGrpSpPr>
          <p:nvPr/>
        </p:nvGrpSpPr>
        <p:grpSpPr bwMode="auto">
          <a:xfrm>
            <a:off x="4514850" y="400050"/>
            <a:ext cx="800100" cy="1714500"/>
            <a:chOff x="2832" y="336"/>
            <a:chExt cx="672" cy="1440"/>
          </a:xfrm>
        </p:grpSpPr>
        <p:sp>
          <p:nvSpPr>
            <p:cNvPr id="14357" name="Line 21">
              <a:extLst>
                <a:ext uri="{FF2B5EF4-FFF2-40B4-BE49-F238E27FC236}">
                  <a16:creationId xmlns:a16="http://schemas.microsoft.com/office/drawing/2014/main" id="{D743BDCF-8AB2-48C5-A1F6-ABF93BE9329C}"/>
                </a:ext>
              </a:extLst>
            </p:cNvPr>
            <p:cNvSpPr>
              <a:spLocks noChangeShapeType="1"/>
            </p:cNvSpPr>
            <p:nvPr/>
          </p:nvSpPr>
          <p:spPr bwMode="auto">
            <a:xfrm flipV="1">
              <a:off x="3504" y="336"/>
              <a:ext cx="0" cy="336"/>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58" name="Line 22">
              <a:extLst>
                <a:ext uri="{FF2B5EF4-FFF2-40B4-BE49-F238E27FC236}">
                  <a16:creationId xmlns:a16="http://schemas.microsoft.com/office/drawing/2014/main" id="{5DCB6870-3A20-4CF1-A39C-A08E1C696CDB}"/>
                </a:ext>
              </a:extLst>
            </p:cNvPr>
            <p:cNvSpPr>
              <a:spLocks noChangeShapeType="1"/>
            </p:cNvSpPr>
            <p:nvPr/>
          </p:nvSpPr>
          <p:spPr bwMode="auto">
            <a:xfrm flipH="1">
              <a:off x="2832" y="336"/>
              <a:ext cx="672"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59" name="Line 23">
              <a:extLst>
                <a:ext uri="{FF2B5EF4-FFF2-40B4-BE49-F238E27FC236}">
                  <a16:creationId xmlns:a16="http://schemas.microsoft.com/office/drawing/2014/main" id="{6E999FA0-CBBA-47B6-AF28-22A393608976}"/>
                </a:ext>
              </a:extLst>
            </p:cNvPr>
            <p:cNvSpPr>
              <a:spLocks noChangeShapeType="1"/>
            </p:cNvSpPr>
            <p:nvPr/>
          </p:nvSpPr>
          <p:spPr bwMode="auto">
            <a:xfrm flipV="1">
              <a:off x="2832" y="336"/>
              <a:ext cx="0" cy="24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68" name="Line 32">
              <a:extLst>
                <a:ext uri="{FF2B5EF4-FFF2-40B4-BE49-F238E27FC236}">
                  <a16:creationId xmlns:a16="http://schemas.microsoft.com/office/drawing/2014/main" id="{AF87AB20-FB37-4C50-870E-D82C2BF3352C}"/>
                </a:ext>
              </a:extLst>
            </p:cNvPr>
            <p:cNvSpPr>
              <a:spLocks noChangeShapeType="1"/>
            </p:cNvSpPr>
            <p:nvPr/>
          </p:nvSpPr>
          <p:spPr bwMode="auto">
            <a:xfrm flipV="1">
              <a:off x="2832" y="720"/>
              <a:ext cx="0" cy="192"/>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76" name="Line 40">
              <a:extLst>
                <a:ext uri="{FF2B5EF4-FFF2-40B4-BE49-F238E27FC236}">
                  <a16:creationId xmlns:a16="http://schemas.microsoft.com/office/drawing/2014/main" id="{C0C9F085-AE94-446B-BDF9-23CFF000EA72}"/>
                </a:ext>
              </a:extLst>
            </p:cNvPr>
            <p:cNvSpPr>
              <a:spLocks noChangeShapeType="1"/>
            </p:cNvSpPr>
            <p:nvPr/>
          </p:nvSpPr>
          <p:spPr bwMode="auto">
            <a:xfrm flipH="1">
              <a:off x="2832" y="1776"/>
              <a:ext cx="336"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78" name="Line 42">
              <a:extLst>
                <a:ext uri="{FF2B5EF4-FFF2-40B4-BE49-F238E27FC236}">
                  <a16:creationId xmlns:a16="http://schemas.microsoft.com/office/drawing/2014/main" id="{A27B698D-3CD1-4271-8E30-EEE8014AD0C0}"/>
                </a:ext>
              </a:extLst>
            </p:cNvPr>
            <p:cNvSpPr>
              <a:spLocks noChangeShapeType="1"/>
            </p:cNvSpPr>
            <p:nvPr/>
          </p:nvSpPr>
          <p:spPr bwMode="auto">
            <a:xfrm flipV="1">
              <a:off x="3504" y="1392"/>
              <a:ext cx="0" cy="384"/>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34" name="Line 98">
              <a:extLst>
                <a:ext uri="{FF2B5EF4-FFF2-40B4-BE49-F238E27FC236}">
                  <a16:creationId xmlns:a16="http://schemas.microsoft.com/office/drawing/2014/main" id="{D6FE00D7-BA1A-4682-A76D-99C9025ADC75}"/>
                </a:ext>
              </a:extLst>
            </p:cNvPr>
            <p:cNvSpPr>
              <a:spLocks noChangeShapeType="1"/>
            </p:cNvSpPr>
            <p:nvPr/>
          </p:nvSpPr>
          <p:spPr bwMode="auto">
            <a:xfrm flipH="1">
              <a:off x="3264" y="1776"/>
              <a:ext cx="240" cy="0"/>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4438" name="AutoShape 102">
            <a:extLst>
              <a:ext uri="{FF2B5EF4-FFF2-40B4-BE49-F238E27FC236}">
                <a16:creationId xmlns:a16="http://schemas.microsoft.com/office/drawing/2014/main" id="{F1A85E53-A28C-4996-8FAC-71050754898E}"/>
              </a:ext>
            </a:extLst>
          </p:cNvPr>
          <p:cNvSpPr>
            <a:spLocks noChangeArrowheads="1"/>
          </p:cNvSpPr>
          <p:nvPr/>
        </p:nvSpPr>
        <p:spPr bwMode="auto">
          <a:xfrm rot="10800000" flipH="1">
            <a:off x="6743700" y="1143000"/>
            <a:ext cx="285750" cy="57150"/>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39" name="AutoShape 103">
            <a:extLst>
              <a:ext uri="{FF2B5EF4-FFF2-40B4-BE49-F238E27FC236}">
                <a16:creationId xmlns:a16="http://schemas.microsoft.com/office/drawing/2014/main" id="{9726630A-B148-479D-861A-10AECA035A26}"/>
              </a:ext>
            </a:extLst>
          </p:cNvPr>
          <p:cNvSpPr>
            <a:spLocks noChangeArrowheads="1"/>
          </p:cNvSpPr>
          <p:nvPr/>
        </p:nvSpPr>
        <p:spPr bwMode="auto">
          <a:xfrm rot="10800000" flipH="1" flipV="1">
            <a:off x="6743700" y="1714500"/>
            <a:ext cx="285750" cy="57150"/>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40" name="AutoShape 104">
            <a:extLst>
              <a:ext uri="{FF2B5EF4-FFF2-40B4-BE49-F238E27FC236}">
                <a16:creationId xmlns:a16="http://schemas.microsoft.com/office/drawing/2014/main" id="{A7284DF2-B71D-4E57-8C35-1AB78267B23B}"/>
              </a:ext>
            </a:extLst>
          </p:cNvPr>
          <p:cNvSpPr>
            <a:spLocks noChangeArrowheads="1"/>
          </p:cNvSpPr>
          <p:nvPr/>
        </p:nvSpPr>
        <p:spPr bwMode="auto">
          <a:xfrm rot="10800000">
            <a:off x="5486400" y="1428750"/>
            <a:ext cx="285750" cy="57150"/>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41" name="AutoShape 105">
            <a:extLst>
              <a:ext uri="{FF2B5EF4-FFF2-40B4-BE49-F238E27FC236}">
                <a16:creationId xmlns:a16="http://schemas.microsoft.com/office/drawing/2014/main" id="{03137BBE-B63F-4534-BF86-DCABE61645AD}"/>
              </a:ext>
            </a:extLst>
          </p:cNvPr>
          <p:cNvSpPr>
            <a:spLocks noChangeArrowheads="1"/>
          </p:cNvSpPr>
          <p:nvPr/>
        </p:nvSpPr>
        <p:spPr bwMode="auto">
          <a:xfrm rot="10800000">
            <a:off x="5486400" y="857250"/>
            <a:ext cx="285750" cy="57150"/>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42" name="Line 106">
            <a:extLst>
              <a:ext uri="{FF2B5EF4-FFF2-40B4-BE49-F238E27FC236}">
                <a16:creationId xmlns:a16="http://schemas.microsoft.com/office/drawing/2014/main" id="{6295E2EF-701D-43D6-BFC9-24C360D7E344}"/>
              </a:ext>
            </a:extLst>
          </p:cNvPr>
          <p:cNvSpPr>
            <a:spLocks noChangeShapeType="1"/>
          </p:cNvSpPr>
          <p:nvPr/>
        </p:nvSpPr>
        <p:spPr bwMode="auto">
          <a:xfrm>
            <a:off x="4972050" y="1943100"/>
            <a:ext cx="0" cy="17145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4477" name="Group 141">
            <a:extLst>
              <a:ext uri="{FF2B5EF4-FFF2-40B4-BE49-F238E27FC236}">
                <a16:creationId xmlns:a16="http://schemas.microsoft.com/office/drawing/2014/main" id="{2C651C4F-84C5-4B17-80E1-A06FB0701827}"/>
              </a:ext>
            </a:extLst>
          </p:cNvPr>
          <p:cNvGrpSpPr>
            <a:grpSpLocks/>
          </p:cNvGrpSpPr>
          <p:nvPr/>
        </p:nvGrpSpPr>
        <p:grpSpPr bwMode="auto">
          <a:xfrm>
            <a:off x="5314951" y="182166"/>
            <a:ext cx="1304926" cy="928687"/>
            <a:chOff x="3504" y="153"/>
            <a:chExt cx="1096" cy="780"/>
          </a:xfrm>
        </p:grpSpPr>
        <p:sp>
          <p:nvSpPr>
            <p:cNvPr id="14395" name="Rectangle 59">
              <a:extLst>
                <a:ext uri="{FF2B5EF4-FFF2-40B4-BE49-F238E27FC236}">
                  <a16:creationId xmlns:a16="http://schemas.microsoft.com/office/drawing/2014/main" id="{53226E07-4CDD-4DC8-9433-D99D0729E856}"/>
                </a:ext>
              </a:extLst>
            </p:cNvPr>
            <p:cNvSpPr>
              <a:spLocks noChangeArrowheads="1"/>
            </p:cNvSpPr>
            <p:nvPr/>
          </p:nvSpPr>
          <p:spPr bwMode="auto">
            <a:xfrm>
              <a:off x="4364" y="681"/>
              <a:ext cx="2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J</a:t>
              </a:r>
            </a:p>
          </p:txBody>
        </p:sp>
        <p:grpSp>
          <p:nvGrpSpPr>
            <p:cNvPr id="14476" name="Group 140">
              <a:extLst>
                <a:ext uri="{FF2B5EF4-FFF2-40B4-BE49-F238E27FC236}">
                  <a16:creationId xmlns:a16="http://schemas.microsoft.com/office/drawing/2014/main" id="{4DDFBFBA-E571-4DF0-8929-0F27F2A4ACEA}"/>
                </a:ext>
              </a:extLst>
            </p:cNvPr>
            <p:cNvGrpSpPr>
              <a:grpSpLocks/>
            </p:cNvGrpSpPr>
            <p:nvPr/>
          </p:nvGrpSpPr>
          <p:grpSpPr bwMode="auto">
            <a:xfrm>
              <a:off x="3504" y="153"/>
              <a:ext cx="960" cy="531"/>
              <a:chOff x="3504" y="153"/>
              <a:chExt cx="960" cy="531"/>
            </a:xfrm>
          </p:grpSpPr>
          <p:grpSp>
            <p:nvGrpSpPr>
              <p:cNvPr id="14390" name="Group 54">
                <a:extLst>
                  <a:ext uri="{FF2B5EF4-FFF2-40B4-BE49-F238E27FC236}">
                    <a16:creationId xmlns:a16="http://schemas.microsoft.com/office/drawing/2014/main" id="{50CBCD29-C40A-4D65-9AA6-90A928FE5F6B}"/>
                  </a:ext>
                </a:extLst>
              </p:cNvPr>
              <p:cNvGrpSpPr>
                <a:grpSpLocks/>
              </p:cNvGrpSpPr>
              <p:nvPr/>
            </p:nvGrpSpPr>
            <p:grpSpPr bwMode="auto">
              <a:xfrm>
                <a:off x="3504" y="240"/>
                <a:ext cx="960" cy="432"/>
                <a:chOff x="3504" y="240"/>
                <a:chExt cx="960" cy="432"/>
              </a:xfrm>
            </p:grpSpPr>
            <p:grpSp>
              <p:nvGrpSpPr>
                <p:cNvPr id="14382" name="Group 46">
                  <a:extLst>
                    <a:ext uri="{FF2B5EF4-FFF2-40B4-BE49-F238E27FC236}">
                      <a16:creationId xmlns:a16="http://schemas.microsoft.com/office/drawing/2014/main" id="{A45A9B54-2EC5-4E08-A055-51E6DA52D8FE}"/>
                    </a:ext>
                  </a:extLst>
                </p:cNvPr>
                <p:cNvGrpSpPr>
                  <a:grpSpLocks/>
                </p:cNvGrpSpPr>
                <p:nvPr/>
              </p:nvGrpSpPr>
              <p:grpSpPr bwMode="auto">
                <a:xfrm>
                  <a:off x="4032" y="240"/>
                  <a:ext cx="192" cy="192"/>
                  <a:chOff x="4128" y="1008"/>
                  <a:chExt cx="192" cy="192"/>
                </a:xfrm>
              </p:grpSpPr>
              <p:sp>
                <p:nvSpPr>
                  <p:cNvPr id="14383" name="Oval 47">
                    <a:extLst>
                      <a:ext uri="{FF2B5EF4-FFF2-40B4-BE49-F238E27FC236}">
                        <a16:creationId xmlns:a16="http://schemas.microsoft.com/office/drawing/2014/main" id="{CDC6A359-A787-4851-9333-83AA19FF0712}"/>
                      </a:ext>
                    </a:extLst>
                  </p:cNvPr>
                  <p:cNvSpPr>
                    <a:spLocks noChangeArrowheads="1"/>
                  </p:cNvSpPr>
                  <p:nvPr/>
                </p:nvSpPr>
                <p:spPr bwMode="auto">
                  <a:xfrm>
                    <a:off x="4128" y="1008"/>
                    <a:ext cx="192" cy="192"/>
                  </a:xfrm>
                  <a:prstGeom prst="ellipse">
                    <a:avLst/>
                  </a:prstGeom>
                  <a:solidFill>
                    <a:schemeClr val="bg1"/>
                  </a:solidFill>
                  <a:ln w="28575">
                    <a:solidFill>
                      <a:srgbClr val="99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84" name="Line 48">
                    <a:extLst>
                      <a:ext uri="{FF2B5EF4-FFF2-40B4-BE49-F238E27FC236}">
                        <a16:creationId xmlns:a16="http://schemas.microsoft.com/office/drawing/2014/main" id="{7C6A272B-C70E-45FC-BBCF-EE24AA69966D}"/>
                      </a:ext>
                    </a:extLst>
                  </p:cNvPr>
                  <p:cNvSpPr>
                    <a:spLocks noChangeShapeType="1"/>
                  </p:cNvSpPr>
                  <p:nvPr/>
                </p:nvSpPr>
                <p:spPr bwMode="auto">
                  <a:xfrm flipV="1">
                    <a:off x="4176" y="1056"/>
                    <a:ext cx="96" cy="96"/>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389" name="Group 53">
                  <a:extLst>
                    <a:ext uri="{FF2B5EF4-FFF2-40B4-BE49-F238E27FC236}">
                      <a16:creationId xmlns:a16="http://schemas.microsoft.com/office/drawing/2014/main" id="{1FDFE486-7702-48DA-B1A7-7A797E2C37AE}"/>
                    </a:ext>
                  </a:extLst>
                </p:cNvPr>
                <p:cNvGrpSpPr>
                  <a:grpSpLocks/>
                </p:cNvGrpSpPr>
                <p:nvPr/>
              </p:nvGrpSpPr>
              <p:grpSpPr bwMode="auto">
                <a:xfrm>
                  <a:off x="3504" y="336"/>
                  <a:ext cx="960" cy="336"/>
                  <a:chOff x="3504" y="336"/>
                  <a:chExt cx="960" cy="336"/>
                </a:xfrm>
              </p:grpSpPr>
              <p:sp>
                <p:nvSpPr>
                  <p:cNvPr id="14381" name="Line 45">
                    <a:extLst>
                      <a:ext uri="{FF2B5EF4-FFF2-40B4-BE49-F238E27FC236}">
                        <a16:creationId xmlns:a16="http://schemas.microsoft.com/office/drawing/2014/main" id="{EDA39969-56DC-49E2-B0D3-DEA5038D2CE1}"/>
                      </a:ext>
                    </a:extLst>
                  </p:cNvPr>
                  <p:cNvSpPr>
                    <a:spLocks noChangeShapeType="1"/>
                  </p:cNvSpPr>
                  <p:nvPr/>
                </p:nvSpPr>
                <p:spPr bwMode="auto">
                  <a:xfrm flipV="1">
                    <a:off x="3504" y="336"/>
                    <a:ext cx="336" cy="336"/>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85" name="Line 49">
                    <a:extLst>
                      <a:ext uri="{FF2B5EF4-FFF2-40B4-BE49-F238E27FC236}">
                        <a16:creationId xmlns:a16="http://schemas.microsoft.com/office/drawing/2014/main" id="{67BB8B97-7D37-452D-837F-56BA8564ACF2}"/>
                      </a:ext>
                    </a:extLst>
                  </p:cNvPr>
                  <p:cNvSpPr>
                    <a:spLocks noChangeShapeType="1"/>
                  </p:cNvSpPr>
                  <p:nvPr/>
                </p:nvSpPr>
                <p:spPr bwMode="auto">
                  <a:xfrm>
                    <a:off x="3840" y="336"/>
                    <a:ext cx="192"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cxnSp>
                <p:nvCxnSpPr>
                  <p:cNvPr id="14387" name="AutoShape 51">
                    <a:extLst>
                      <a:ext uri="{FF2B5EF4-FFF2-40B4-BE49-F238E27FC236}">
                        <a16:creationId xmlns:a16="http://schemas.microsoft.com/office/drawing/2014/main" id="{F61218F4-4E09-4A31-AE9C-AA13F63ED5F2}"/>
                      </a:ext>
                    </a:extLst>
                  </p:cNvPr>
                  <p:cNvCxnSpPr>
                    <a:cxnSpLocks noChangeShapeType="1"/>
                    <a:stCxn id="14383" idx="6"/>
                  </p:cNvCxnSpPr>
                  <p:nvPr/>
                </p:nvCxnSpPr>
                <p:spPr bwMode="auto">
                  <a:xfrm>
                    <a:off x="4233" y="336"/>
                    <a:ext cx="231" cy="240"/>
                  </a:xfrm>
                  <a:prstGeom prst="curvedConnector2">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88" name="Line 52">
                    <a:extLst>
                      <a:ext uri="{FF2B5EF4-FFF2-40B4-BE49-F238E27FC236}">
                        <a16:creationId xmlns:a16="http://schemas.microsoft.com/office/drawing/2014/main" id="{419C1281-82F5-4A48-B261-44A329D6CC80}"/>
                      </a:ext>
                    </a:extLst>
                  </p:cNvPr>
                  <p:cNvSpPr>
                    <a:spLocks noChangeShapeType="1"/>
                  </p:cNvSpPr>
                  <p:nvPr/>
                </p:nvSpPr>
                <p:spPr bwMode="auto">
                  <a:xfrm>
                    <a:off x="4464" y="576"/>
                    <a:ext cx="0" cy="96"/>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sp>
            <p:nvSpPr>
              <p:cNvPr id="14394" name="Text Box 58">
                <a:extLst>
                  <a:ext uri="{FF2B5EF4-FFF2-40B4-BE49-F238E27FC236}">
                    <a16:creationId xmlns:a16="http://schemas.microsoft.com/office/drawing/2014/main" id="{3E145326-B506-4774-B0FA-F26772E3E8A2}"/>
                  </a:ext>
                </a:extLst>
              </p:cNvPr>
              <p:cNvSpPr txBox="1">
                <a:spLocks noChangeArrowheads="1"/>
              </p:cNvSpPr>
              <p:nvPr/>
            </p:nvSpPr>
            <p:spPr bwMode="auto">
              <a:xfrm>
                <a:off x="4032" y="43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9900FF"/>
                    </a:solidFill>
                    <a:latin typeface="Arial" panose="020B0604020202020204" pitchFamily="34" charset="0"/>
                    <a:ea typeface="+mn-ea"/>
                    <a:cs typeface="+mn-cs"/>
                  </a:rPr>
                  <a:t>V</a:t>
                </a:r>
              </a:p>
            </p:txBody>
          </p:sp>
          <p:sp>
            <p:nvSpPr>
              <p:cNvPr id="14443" name="Text Box 107">
                <a:extLst>
                  <a:ext uri="{FF2B5EF4-FFF2-40B4-BE49-F238E27FC236}">
                    <a16:creationId xmlns:a16="http://schemas.microsoft.com/office/drawing/2014/main" id="{E5969BE1-B3E1-4360-BAE0-5DEBA752468C}"/>
                  </a:ext>
                </a:extLst>
              </p:cNvPr>
              <p:cNvSpPr txBox="1">
                <a:spLocks noChangeArrowheads="1"/>
              </p:cNvSpPr>
              <p:nvPr/>
            </p:nvSpPr>
            <p:spPr bwMode="auto">
              <a:xfrm>
                <a:off x="3840" y="153"/>
                <a:ext cx="1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FF0000"/>
                    </a:solidFill>
                    <a:latin typeface="Arial" panose="020B0604020202020204" pitchFamily="34" charset="0"/>
                    <a:ea typeface="+mn-ea"/>
                    <a:cs typeface="+mn-cs"/>
                  </a:rPr>
                  <a:t>+</a:t>
                </a:r>
              </a:p>
            </p:txBody>
          </p:sp>
          <p:sp>
            <p:nvSpPr>
              <p:cNvPr id="14445" name="Line 109">
                <a:extLst>
                  <a:ext uri="{FF2B5EF4-FFF2-40B4-BE49-F238E27FC236}">
                    <a16:creationId xmlns:a16="http://schemas.microsoft.com/office/drawing/2014/main" id="{58C7AC9F-FE4C-46CF-87D7-7DDB07813515}"/>
                  </a:ext>
                </a:extLst>
              </p:cNvPr>
              <p:cNvSpPr>
                <a:spLocks noChangeShapeType="1"/>
              </p:cNvSpPr>
              <p:nvPr/>
            </p:nvSpPr>
            <p:spPr bwMode="auto">
              <a:xfrm>
                <a:off x="4272" y="288"/>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sp>
        <p:nvSpPr>
          <p:cNvPr id="14446" name="AutoShape 110">
            <a:extLst>
              <a:ext uri="{FF2B5EF4-FFF2-40B4-BE49-F238E27FC236}">
                <a16:creationId xmlns:a16="http://schemas.microsoft.com/office/drawing/2014/main" id="{4A5BB67B-B6D4-42B1-995B-D51A96E469E9}"/>
              </a:ext>
            </a:extLst>
          </p:cNvPr>
          <p:cNvSpPr>
            <a:spLocks noChangeArrowheads="1"/>
          </p:cNvSpPr>
          <p:nvPr/>
        </p:nvSpPr>
        <p:spPr bwMode="auto">
          <a:xfrm rot="10800000" flipH="1" flipV="1">
            <a:off x="4572000" y="2171700"/>
            <a:ext cx="285750" cy="57150"/>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4475" name="Group 139">
            <a:extLst>
              <a:ext uri="{FF2B5EF4-FFF2-40B4-BE49-F238E27FC236}">
                <a16:creationId xmlns:a16="http://schemas.microsoft.com/office/drawing/2014/main" id="{D1521157-5B98-45B8-93B8-9DAE4CAEC8E0}"/>
              </a:ext>
            </a:extLst>
          </p:cNvPr>
          <p:cNvGrpSpPr>
            <a:grpSpLocks/>
          </p:cNvGrpSpPr>
          <p:nvPr/>
        </p:nvGrpSpPr>
        <p:grpSpPr bwMode="auto">
          <a:xfrm>
            <a:off x="4000502" y="628650"/>
            <a:ext cx="1190626" cy="1785938"/>
            <a:chOff x="2400" y="528"/>
            <a:chExt cx="1000" cy="1500"/>
          </a:xfrm>
        </p:grpSpPr>
        <p:sp>
          <p:nvSpPr>
            <p:cNvPr id="14433" name="Line 97">
              <a:extLst>
                <a:ext uri="{FF2B5EF4-FFF2-40B4-BE49-F238E27FC236}">
                  <a16:creationId xmlns:a16="http://schemas.microsoft.com/office/drawing/2014/main" id="{5C1045FF-8463-4528-A1B9-5BC9641F1D8D}"/>
                </a:ext>
              </a:extLst>
            </p:cNvPr>
            <p:cNvSpPr>
              <a:spLocks noChangeShapeType="1"/>
            </p:cNvSpPr>
            <p:nvPr/>
          </p:nvSpPr>
          <p:spPr bwMode="auto">
            <a:xfrm flipV="1">
              <a:off x="2832" y="1584"/>
              <a:ext cx="0" cy="19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4473" name="Group 137">
              <a:extLst>
                <a:ext uri="{FF2B5EF4-FFF2-40B4-BE49-F238E27FC236}">
                  <a16:creationId xmlns:a16="http://schemas.microsoft.com/office/drawing/2014/main" id="{32BDEB54-DEDE-479E-B852-5A558F12A637}"/>
                </a:ext>
              </a:extLst>
            </p:cNvPr>
            <p:cNvGrpSpPr>
              <a:grpSpLocks/>
            </p:cNvGrpSpPr>
            <p:nvPr/>
          </p:nvGrpSpPr>
          <p:grpSpPr bwMode="auto">
            <a:xfrm>
              <a:off x="2400" y="528"/>
              <a:ext cx="1000" cy="1500"/>
              <a:chOff x="2400" y="528"/>
              <a:chExt cx="1000" cy="1500"/>
            </a:xfrm>
          </p:grpSpPr>
          <p:sp>
            <p:nvSpPr>
              <p:cNvPr id="14373" name="Oval 37">
                <a:extLst>
                  <a:ext uri="{FF2B5EF4-FFF2-40B4-BE49-F238E27FC236}">
                    <a16:creationId xmlns:a16="http://schemas.microsoft.com/office/drawing/2014/main" id="{66F608BE-182E-41C8-97BC-54DA82FC6D5E}"/>
                  </a:ext>
                </a:extLst>
              </p:cNvPr>
              <p:cNvSpPr>
                <a:spLocks noChangeArrowheads="1"/>
              </p:cNvSpPr>
              <p:nvPr/>
            </p:nvSpPr>
            <p:spPr bwMode="auto">
              <a:xfrm>
                <a:off x="3120" y="1728"/>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74" name="Oval 38">
                <a:extLst>
                  <a:ext uri="{FF2B5EF4-FFF2-40B4-BE49-F238E27FC236}">
                    <a16:creationId xmlns:a16="http://schemas.microsoft.com/office/drawing/2014/main" id="{AE0AD0DB-25A2-43AC-A294-BFA54C3FAB81}"/>
                  </a:ext>
                </a:extLst>
              </p:cNvPr>
              <p:cNvSpPr>
                <a:spLocks noChangeArrowheads="1"/>
              </p:cNvSpPr>
              <p:nvPr/>
            </p:nvSpPr>
            <p:spPr bwMode="auto">
              <a:xfrm>
                <a:off x="3264" y="1728"/>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96" name="Rectangle 60">
                <a:extLst>
                  <a:ext uri="{FF2B5EF4-FFF2-40B4-BE49-F238E27FC236}">
                    <a16:creationId xmlns:a16="http://schemas.microsoft.com/office/drawing/2014/main" id="{E59B40CD-F715-4945-A09D-279D01260324}"/>
                  </a:ext>
                </a:extLst>
              </p:cNvPr>
              <p:cNvSpPr>
                <a:spLocks noChangeArrowheads="1"/>
              </p:cNvSpPr>
              <p:nvPr/>
            </p:nvSpPr>
            <p:spPr bwMode="auto">
              <a:xfrm>
                <a:off x="3140" y="1776"/>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FF00FF"/>
                    </a:solidFill>
                    <a:latin typeface="Arial" panose="020B0604020202020204" pitchFamily="34" charset="0"/>
                    <a:ea typeface="+mn-ea"/>
                    <a:cs typeface="+mn-cs"/>
                  </a:rPr>
                  <a:t>K</a:t>
                </a:r>
              </a:p>
            </p:txBody>
          </p:sp>
          <p:grpSp>
            <p:nvGrpSpPr>
              <p:cNvPr id="14472" name="Group 136">
                <a:extLst>
                  <a:ext uri="{FF2B5EF4-FFF2-40B4-BE49-F238E27FC236}">
                    <a16:creationId xmlns:a16="http://schemas.microsoft.com/office/drawing/2014/main" id="{C32251FA-6279-4BD4-B720-90DE7F73E96C}"/>
                  </a:ext>
                </a:extLst>
              </p:cNvPr>
              <p:cNvGrpSpPr>
                <a:grpSpLocks/>
              </p:cNvGrpSpPr>
              <p:nvPr/>
            </p:nvGrpSpPr>
            <p:grpSpPr bwMode="auto">
              <a:xfrm>
                <a:off x="2400" y="528"/>
                <a:ext cx="664" cy="1056"/>
                <a:chOff x="2400" y="528"/>
                <a:chExt cx="664" cy="1056"/>
              </a:xfrm>
            </p:grpSpPr>
            <p:grpSp>
              <p:nvGrpSpPr>
                <p:cNvPr id="14360" name="Group 24">
                  <a:extLst>
                    <a:ext uri="{FF2B5EF4-FFF2-40B4-BE49-F238E27FC236}">
                      <a16:creationId xmlns:a16="http://schemas.microsoft.com/office/drawing/2014/main" id="{207D1B21-4B4A-483E-963F-C8A4FEF11E0A}"/>
                    </a:ext>
                  </a:extLst>
                </p:cNvPr>
                <p:cNvGrpSpPr>
                  <a:grpSpLocks/>
                </p:cNvGrpSpPr>
                <p:nvPr/>
              </p:nvGrpSpPr>
              <p:grpSpPr bwMode="auto">
                <a:xfrm rot="5400000">
                  <a:off x="2784" y="528"/>
                  <a:ext cx="144" cy="240"/>
                  <a:chOff x="1296" y="2352"/>
                  <a:chExt cx="144" cy="240"/>
                </a:xfrm>
              </p:grpSpPr>
              <p:grpSp>
                <p:nvGrpSpPr>
                  <p:cNvPr id="14361" name="Group 25">
                    <a:extLst>
                      <a:ext uri="{FF2B5EF4-FFF2-40B4-BE49-F238E27FC236}">
                        <a16:creationId xmlns:a16="http://schemas.microsoft.com/office/drawing/2014/main" id="{A22FDAE4-C811-401F-BF8B-F85AC2A46DC3}"/>
                      </a:ext>
                    </a:extLst>
                  </p:cNvPr>
                  <p:cNvGrpSpPr>
                    <a:grpSpLocks/>
                  </p:cNvGrpSpPr>
                  <p:nvPr/>
                </p:nvGrpSpPr>
                <p:grpSpPr bwMode="auto">
                  <a:xfrm>
                    <a:off x="1296" y="2352"/>
                    <a:ext cx="48" cy="240"/>
                    <a:chOff x="1392" y="816"/>
                    <a:chExt cx="48" cy="240"/>
                  </a:xfrm>
                </p:grpSpPr>
                <p:sp>
                  <p:nvSpPr>
                    <p:cNvPr id="14362" name="Line 26">
                      <a:extLst>
                        <a:ext uri="{FF2B5EF4-FFF2-40B4-BE49-F238E27FC236}">
                          <a16:creationId xmlns:a16="http://schemas.microsoft.com/office/drawing/2014/main" id="{A8A08082-5263-4C08-B37F-13A734792C8A}"/>
                        </a:ext>
                      </a:extLst>
                    </p:cNvPr>
                    <p:cNvSpPr>
                      <a:spLocks noChangeShapeType="1"/>
                    </p:cNvSpPr>
                    <p:nvPr/>
                  </p:nvSpPr>
                  <p:spPr bwMode="auto">
                    <a:xfrm>
                      <a:off x="1392" y="816"/>
                      <a:ext cx="0" cy="24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63" name="Line 27">
                      <a:extLst>
                        <a:ext uri="{FF2B5EF4-FFF2-40B4-BE49-F238E27FC236}">
                          <a16:creationId xmlns:a16="http://schemas.microsoft.com/office/drawing/2014/main" id="{515B4E15-D3B4-45DD-A321-53B180FA11C2}"/>
                        </a:ext>
                      </a:extLst>
                    </p:cNvPr>
                    <p:cNvSpPr>
                      <a:spLocks noChangeShapeType="1"/>
                    </p:cNvSpPr>
                    <p:nvPr/>
                  </p:nvSpPr>
                  <p:spPr bwMode="auto">
                    <a:xfrm>
                      <a:off x="1440" y="864"/>
                      <a:ext cx="0" cy="14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364" name="Group 28">
                    <a:extLst>
                      <a:ext uri="{FF2B5EF4-FFF2-40B4-BE49-F238E27FC236}">
                        <a16:creationId xmlns:a16="http://schemas.microsoft.com/office/drawing/2014/main" id="{F24D6E5C-6C7A-48F8-8C1A-385353A6259E}"/>
                      </a:ext>
                    </a:extLst>
                  </p:cNvPr>
                  <p:cNvGrpSpPr>
                    <a:grpSpLocks/>
                  </p:cNvGrpSpPr>
                  <p:nvPr/>
                </p:nvGrpSpPr>
                <p:grpSpPr bwMode="auto">
                  <a:xfrm>
                    <a:off x="1392" y="2352"/>
                    <a:ext cx="48" cy="240"/>
                    <a:chOff x="1392" y="816"/>
                    <a:chExt cx="48" cy="240"/>
                  </a:xfrm>
                </p:grpSpPr>
                <p:sp>
                  <p:nvSpPr>
                    <p:cNvPr id="14365" name="Line 29">
                      <a:extLst>
                        <a:ext uri="{FF2B5EF4-FFF2-40B4-BE49-F238E27FC236}">
                          <a16:creationId xmlns:a16="http://schemas.microsoft.com/office/drawing/2014/main" id="{29FAD038-2A9F-4A60-8A2C-4B5A0CCE63E4}"/>
                        </a:ext>
                      </a:extLst>
                    </p:cNvPr>
                    <p:cNvSpPr>
                      <a:spLocks noChangeShapeType="1"/>
                    </p:cNvSpPr>
                    <p:nvPr/>
                  </p:nvSpPr>
                  <p:spPr bwMode="auto">
                    <a:xfrm>
                      <a:off x="1392" y="816"/>
                      <a:ext cx="0" cy="24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66" name="Line 30">
                      <a:extLst>
                        <a:ext uri="{FF2B5EF4-FFF2-40B4-BE49-F238E27FC236}">
                          <a16:creationId xmlns:a16="http://schemas.microsoft.com/office/drawing/2014/main" id="{F9BD8D30-0373-4B93-8F55-7050FBE9066E}"/>
                        </a:ext>
                      </a:extLst>
                    </p:cNvPr>
                    <p:cNvSpPr>
                      <a:spLocks noChangeShapeType="1"/>
                    </p:cNvSpPr>
                    <p:nvPr/>
                  </p:nvSpPr>
                  <p:spPr bwMode="auto">
                    <a:xfrm>
                      <a:off x="1440" y="864"/>
                      <a:ext cx="0" cy="14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4367" name="Line 31">
                    <a:extLst>
                      <a:ext uri="{FF2B5EF4-FFF2-40B4-BE49-F238E27FC236}">
                        <a16:creationId xmlns:a16="http://schemas.microsoft.com/office/drawing/2014/main" id="{E9EF24CE-BFBC-4AB5-AEC4-D65377563794}"/>
                      </a:ext>
                    </a:extLst>
                  </p:cNvPr>
                  <p:cNvSpPr>
                    <a:spLocks noChangeShapeType="1"/>
                  </p:cNvSpPr>
                  <p:nvPr/>
                </p:nvSpPr>
                <p:spPr bwMode="auto">
                  <a:xfrm>
                    <a:off x="1344" y="2496"/>
                    <a:ext cx="48"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369" name="Group 33">
                  <a:extLst>
                    <a:ext uri="{FF2B5EF4-FFF2-40B4-BE49-F238E27FC236}">
                      <a16:creationId xmlns:a16="http://schemas.microsoft.com/office/drawing/2014/main" id="{F6D0510F-0EF8-4E16-9457-2744382EF11E}"/>
                    </a:ext>
                  </a:extLst>
                </p:cNvPr>
                <p:cNvGrpSpPr>
                  <a:grpSpLocks/>
                </p:cNvGrpSpPr>
                <p:nvPr/>
              </p:nvGrpSpPr>
              <p:grpSpPr bwMode="auto">
                <a:xfrm>
                  <a:off x="2736" y="912"/>
                  <a:ext cx="192" cy="192"/>
                  <a:chOff x="4128" y="1008"/>
                  <a:chExt cx="192" cy="192"/>
                </a:xfrm>
              </p:grpSpPr>
              <p:sp>
                <p:nvSpPr>
                  <p:cNvPr id="14370" name="Oval 34">
                    <a:extLst>
                      <a:ext uri="{FF2B5EF4-FFF2-40B4-BE49-F238E27FC236}">
                        <a16:creationId xmlns:a16="http://schemas.microsoft.com/office/drawing/2014/main" id="{8D776BC7-346F-401C-9979-F2866CEDF298}"/>
                      </a:ext>
                    </a:extLst>
                  </p:cNvPr>
                  <p:cNvSpPr>
                    <a:spLocks noChangeArrowheads="1"/>
                  </p:cNvSpPr>
                  <p:nvPr/>
                </p:nvSpPr>
                <p:spPr bwMode="auto">
                  <a:xfrm>
                    <a:off x="4128" y="1008"/>
                    <a:ext cx="192" cy="192"/>
                  </a:xfrm>
                  <a:prstGeom prst="ellipse">
                    <a:avLst/>
                  </a:prstGeom>
                  <a:solidFill>
                    <a:schemeClr val="bg1"/>
                  </a:solidFill>
                  <a:ln w="28575">
                    <a:solidFill>
                      <a:srgbClr val="99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71" name="Line 35">
                    <a:extLst>
                      <a:ext uri="{FF2B5EF4-FFF2-40B4-BE49-F238E27FC236}">
                        <a16:creationId xmlns:a16="http://schemas.microsoft.com/office/drawing/2014/main" id="{3DF6774C-BD76-4245-BF11-62867C63BC6F}"/>
                      </a:ext>
                    </a:extLst>
                  </p:cNvPr>
                  <p:cNvSpPr>
                    <a:spLocks noChangeShapeType="1"/>
                  </p:cNvSpPr>
                  <p:nvPr/>
                </p:nvSpPr>
                <p:spPr bwMode="auto">
                  <a:xfrm flipV="1">
                    <a:off x="4176" y="1056"/>
                    <a:ext cx="96" cy="96"/>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4392" name="Rectangle 56">
                  <a:extLst>
                    <a:ext uri="{FF2B5EF4-FFF2-40B4-BE49-F238E27FC236}">
                      <a16:creationId xmlns:a16="http://schemas.microsoft.com/office/drawing/2014/main" id="{C604B451-31AB-4920-9AE0-82B80EEED938}"/>
                    </a:ext>
                  </a:extLst>
                </p:cNvPr>
                <p:cNvSpPr>
                  <a:spLocks noChangeArrowheads="1"/>
                </p:cNvSpPr>
                <p:nvPr/>
              </p:nvSpPr>
              <p:spPr bwMode="auto">
                <a:xfrm>
                  <a:off x="2544" y="528"/>
                  <a:ext cx="25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50000"/>
                    </a:spcBef>
                    <a:spcAft>
                      <a:spcPct val="0"/>
                    </a:spcAft>
                    <a:buClrTx/>
                  </a:pPr>
                  <a:r>
                    <a:rPr lang="en-US" altLang="en-US" sz="1350" b="1" kern="1200">
                      <a:solidFill>
                        <a:srgbClr val="0000FF"/>
                      </a:solidFill>
                      <a:latin typeface="Arial" panose="020B0604020202020204" pitchFamily="34" charset="0"/>
                      <a:ea typeface="+mn-ea"/>
                      <a:cs typeface="+mn-cs"/>
                    </a:rPr>
                    <a:t>E</a:t>
                  </a:r>
                </a:p>
              </p:txBody>
            </p:sp>
            <p:sp>
              <p:nvSpPr>
                <p:cNvPr id="14393" name="Text Box 57">
                  <a:extLst>
                    <a:ext uri="{FF2B5EF4-FFF2-40B4-BE49-F238E27FC236}">
                      <a16:creationId xmlns:a16="http://schemas.microsoft.com/office/drawing/2014/main" id="{8A96C7A4-2E43-415C-99CA-E3FAC4C17508}"/>
                    </a:ext>
                  </a:extLst>
                </p:cNvPr>
                <p:cNvSpPr txBox="1">
                  <a:spLocks noChangeArrowheads="1"/>
                </p:cNvSpPr>
                <p:nvPr/>
              </p:nvSpPr>
              <p:spPr bwMode="auto">
                <a:xfrm>
                  <a:off x="2544" y="912"/>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9900FF"/>
                      </a:solidFill>
                      <a:latin typeface="Arial" panose="020B0604020202020204" pitchFamily="34" charset="0"/>
                      <a:ea typeface="+mn-ea"/>
                      <a:cs typeface="+mn-cs"/>
                    </a:rPr>
                    <a:t>A</a:t>
                  </a:r>
                </a:p>
              </p:txBody>
            </p:sp>
            <p:grpSp>
              <p:nvGrpSpPr>
                <p:cNvPr id="14435" name="Group 99">
                  <a:extLst>
                    <a:ext uri="{FF2B5EF4-FFF2-40B4-BE49-F238E27FC236}">
                      <a16:creationId xmlns:a16="http://schemas.microsoft.com/office/drawing/2014/main" id="{4194A478-5E9B-439E-9CBC-53E0F26F7109}"/>
                    </a:ext>
                  </a:extLst>
                </p:cNvPr>
                <p:cNvGrpSpPr>
                  <a:grpSpLocks/>
                </p:cNvGrpSpPr>
                <p:nvPr/>
              </p:nvGrpSpPr>
              <p:grpSpPr bwMode="auto">
                <a:xfrm>
                  <a:off x="2784" y="1104"/>
                  <a:ext cx="192" cy="480"/>
                  <a:chOff x="2784" y="1104"/>
                  <a:chExt cx="192" cy="480"/>
                </a:xfrm>
              </p:grpSpPr>
              <p:sp>
                <p:nvSpPr>
                  <p:cNvPr id="14372" name="Line 36">
                    <a:extLst>
                      <a:ext uri="{FF2B5EF4-FFF2-40B4-BE49-F238E27FC236}">
                        <a16:creationId xmlns:a16="http://schemas.microsoft.com/office/drawing/2014/main" id="{8956B1C0-246F-43F0-80C8-0F8C38DF8C73}"/>
                      </a:ext>
                    </a:extLst>
                  </p:cNvPr>
                  <p:cNvSpPr>
                    <a:spLocks noChangeShapeType="1"/>
                  </p:cNvSpPr>
                  <p:nvPr/>
                </p:nvSpPr>
                <p:spPr bwMode="auto">
                  <a:xfrm rot="5400000" flipV="1">
                    <a:off x="2928" y="1392"/>
                    <a:ext cx="0" cy="96"/>
                  </a:xfrm>
                  <a:prstGeom prst="line">
                    <a:avLst/>
                  </a:prstGeom>
                  <a:noFill/>
                  <a:ln w="190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75" name="Line 39">
                    <a:extLst>
                      <a:ext uri="{FF2B5EF4-FFF2-40B4-BE49-F238E27FC236}">
                        <a16:creationId xmlns:a16="http://schemas.microsoft.com/office/drawing/2014/main" id="{3C3B6C98-1E37-4533-BE80-84298761A70D}"/>
                      </a:ext>
                    </a:extLst>
                  </p:cNvPr>
                  <p:cNvSpPr>
                    <a:spLocks noChangeShapeType="1"/>
                  </p:cNvSpPr>
                  <p:nvPr/>
                </p:nvSpPr>
                <p:spPr bwMode="auto">
                  <a:xfrm flipV="1">
                    <a:off x="2976" y="1440"/>
                    <a:ext cx="0" cy="14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4431" name="Group 95">
                    <a:extLst>
                      <a:ext uri="{FF2B5EF4-FFF2-40B4-BE49-F238E27FC236}">
                        <a16:creationId xmlns:a16="http://schemas.microsoft.com/office/drawing/2014/main" id="{976A19CB-7B47-41AD-B308-BC24E1EE1198}"/>
                      </a:ext>
                    </a:extLst>
                  </p:cNvPr>
                  <p:cNvGrpSpPr>
                    <a:grpSpLocks/>
                  </p:cNvGrpSpPr>
                  <p:nvPr/>
                </p:nvGrpSpPr>
                <p:grpSpPr bwMode="auto">
                  <a:xfrm rot="5400000">
                    <a:off x="2616" y="1272"/>
                    <a:ext cx="432" cy="96"/>
                    <a:chOff x="2256" y="1440"/>
                    <a:chExt cx="622" cy="96"/>
                  </a:xfrm>
                </p:grpSpPr>
                <p:sp>
                  <p:nvSpPr>
                    <p:cNvPr id="14402" name="Line 66">
                      <a:extLst>
                        <a:ext uri="{FF2B5EF4-FFF2-40B4-BE49-F238E27FC236}">
                          <a16:creationId xmlns:a16="http://schemas.microsoft.com/office/drawing/2014/main" id="{638FD53D-4418-4667-90A3-EE83E759C7ED}"/>
                        </a:ext>
                      </a:extLst>
                    </p:cNvPr>
                    <p:cNvSpPr>
                      <a:spLocks noChangeShapeType="1"/>
                    </p:cNvSpPr>
                    <p:nvPr/>
                  </p:nvSpPr>
                  <p:spPr bwMode="auto">
                    <a:xfrm>
                      <a:off x="2831" y="1440"/>
                      <a:ext cx="24"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4430" name="Group 94">
                      <a:extLst>
                        <a:ext uri="{FF2B5EF4-FFF2-40B4-BE49-F238E27FC236}">
                          <a16:creationId xmlns:a16="http://schemas.microsoft.com/office/drawing/2014/main" id="{65828BCB-C9DA-4353-B5C8-A94973746A74}"/>
                        </a:ext>
                      </a:extLst>
                    </p:cNvPr>
                    <p:cNvGrpSpPr>
                      <a:grpSpLocks/>
                    </p:cNvGrpSpPr>
                    <p:nvPr/>
                  </p:nvGrpSpPr>
                  <p:grpSpPr bwMode="auto">
                    <a:xfrm>
                      <a:off x="2256" y="1440"/>
                      <a:ext cx="622" cy="96"/>
                      <a:chOff x="2256" y="1440"/>
                      <a:chExt cx="622" cy="96"/>
                    </a:xfrm>
                  </p:grpSpPr>
                  <p:sp>
                    <p:nvSpPr>
                      <p:cNvPr id="14400" name="Line 64">
                        <a:extLst>
                          <a:ext uri="{FF2B5EF4-FFF2-40B4-BE49-F238E27FC236}">
                            <a16:creationId xmlns:a16="http://schemas.microsoft.com/office/drawing/2014/main" id="{F3AEB5A4-6E9C-481A-8DC4-6532A6D45BA4}"/>
                          </a:ext>
                        </a:extLst>
                      </p:cNvPr>
                      <p:cNvSpPr>
                        <a:spLocks noChangeShapeType="1"/>
                      </p:cNvSpPr>
                      <p:nvPr/>
                    </p:nvSpPr>
                    <p:spPr bwMode="auto">
                      <a:xfrm flipV="1">
                        <a:off x="2855" y="1472"/>
                        <a:ext cx="23" cy="6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4429" name="Group 93">
                        <a:extLst>
                          <a:ext uri="{FF2B5EF4-FFF2-40B4-BE49-F238E27FC236}">
                            <a16:creationId xmlns:a16="http://schemas.microsoft.com/office/drawing/2014/main" id="{0F24B093-26F3-43AB-91F2-F15497696AAB}"/>
                          </a:ext>
                        </a:extLst>
                      </p:cNvPr>
                      <p:cNvGrpSpPr>
                        <a:grpSpLocks/>
                      </p:cNvGrpSpPr>
                      <p:nvPr/>
                    </p:nvGrpSpPr>
                    <p:grpSpPr bwMode="auto">
                      <a:xfrm>
                        <a:off x="2256" y="1440"/>
                        <a:ext cx="575" cy="96"/>
                        <a:chOff x="2256" y="1440"/>
                        <a:chExt cx="575" cy="96"/>
                      </a:xfrm>
                    </p:grpSpPr>
                    <p:sp>
                      <p:nvSpPr>
                        <p:cNvPr id="14401" name="Line 65">
                          <a:extLst>
                            <a:ext uri="{FF2B5EF4-FFF2-40B4-BE49-F238E27FC236}">
                              <a16:creationId xmlns:a16="http://schemas.microsoft.com/office/drawing/2014/main" id="{A5E250A9-C20C-48EA-8D22-E4DAAFDA926B}"/>
                            </a:ext>
                          </a:extLst>
                        </p:cNvPr>
                        <p:cNvSpPr>
                          <a:spLocks noChangeShapeType="1"/>
                        </p:cNvSpPr>
                        <p:nvPr/>
                      </p:nvSpPr>
                      <p:spPr bwMode="auto">
                        <a:xfrm>
                          <a:off x="2450" y="1472"/>
                          <a:ext cx="23" cy="6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4428" name="Group 92">
                          <a:extLst>
                            <a:ext uri="{FF2B5EF4-FFF2-40B4-BE49-F238E27FC236}">
                              <a16:creationId xmlns:a16="http://schemas.microsoft.com/office/drawing/2014/main" id="{6C9F71D7-5148-4152-B84A-FEE655E266C7}"/>
                            </a:ext>
                          </a:extLst>
                        </p:cNvPr>
                        <p:cNvGrpSpPr>
                          <a:grpSpLocks/>
                        </p:cNvGrpSpPr>
                        <p:nvPr/>
                      </p:nvGrpSpPr>
                      <p:grpSpPr bwMode="auto">
                        <a:xfrm>
                          <a:off x="2256" y="1440"/>
                          <a:ext cx="575" cy="96"/>
                          <a:chOff x="2364" y="1440"/>
                          <a:chExt cx="575" cy="96"/>
                        </a:xfrm>
                      </p:grpSpPr>
                      <p:sp>
                        <p:nvSpPr>
                          <p:cNvPr id="14404" name="Line 68">
                            <a:extLst>
                              <a:ext uri="{FF2B5EF4-FFF2-40B4-BE49-F238E27FC236}">
                                <a16:creationId xmlns:a16="http://schemas.microsoft.com/office/drawing/2014/main" id="{211A5E7E-4D60-41F3-8600-5DF1F46F4E43}"/>
                              </a:ext>
                            </a:extLst>
                          </p:cNvPr>
                          <p:cNvSpPr>
                            <a:spLocks noChangeShapeType="1"/>
                          </p:cNvSpPr>
                          <p:nvPr/>
                        </p:nvSpPr>
                        <p:spPr bwMode="auto">
                          <a:xfrm flipV="1">
                            <a:off x="2581" y="1440"/>
                            <a:ext cx="24" cy="9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nvGrpSpPr>
                          <p:cNvPr id="14405" name="Group 69">
                            <a:extLst>
                              <a:ext uri="{FF2B5EF4-FFF2-40B4-BE49-F238E27FC236}">
                                <a16:creationId xmlns:a16="http://schemas.microsoft.com/office/drawing/2014/main" id="{CA2E19A4-5050-4CBB-BF9C-0FD38CD9C485}"/>
                              </a:ext>
                            </a:extLst>
                          </p:cNvPr>
                          <p:cNvGrpSpPr>
                            <a:grpSpLocks/>
                          </p:cNvGrpSpPr>
                          <p:nvPr/>
                        </p:nvGrpSpPr>
                        <p:grpSpPr bwMode="auto">
                          <a:xfrm>
                            <a:off x="2605" y="1440"/>
                            <a:ext cx="48" cy="96"/>
                            <a:chOff x="1872" y="1008"/>
                            <a:chExt cx="96" cy="144"/>
                          </a:xfrm>
                        </p:grpSpPr>
                        <p:sp>
                          <p:nvSpPr>
                            <p:cNvPr id="14406" name="Line 70">
                              <a:extLst>
                                <a:ext uri="{FF2B5EF4-FFF2-40B4-BE49-F238E27FC236}">
                                  <a16:creationId xmlns:a16="http://schemas.microsoft.com/office/drawing/2014/main" id="{FFA486FE-FAC4-478A-B323-F5A40989F3DE}"/>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07" name="Line 71">
                              <a:extLst>
                                <a:ext uri="{FF2B5EF4-FFF2-40B4-BE49-F238E27FC236}">
                                  <a16:creationId xmlns:a16="http://schemas.microsoft.com/office/drawing/2014/main" id="{F2731165-7886-4228-9281-E1438C45648C}"/>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408" name="Group 72">
                            <a:extLst>
                              <a:ext uri="{FF2B5EF4-FFF2-40B4-BE49-F238E27FC236}">
                                <a16:creationId xmlns:a16="http://schemas.microsoft.com/office/drawing/2014/main" id="{4E8C994D-AF96-4B73-BD0A-038786C92274}"/>
                              </a:ext>
                            </a:extLst>
                          </p:cNvPr>
                          <p:cNvGrpSpPr>
                            <a:grpSpLocks/>
                          </p:cNvGrpSpPr>
                          <p:nvPr/>
                        </p:nvGrpSpPr>
                        <p:grpSpPr bwMode="auto">
                          <a:xfrm>
                            <a:off x="2653" y="1440"/>
                            <a:ext cx="47" cy="96"/>
                            <a:chOff x="1872" y="1008"/>
                            <a:chExt cx="96" cy="144"/>
                          </a:xfrm>
                        </p:grpSpPr>
                        <p:sp>
                          <p:nvSpPr>
                            <p:cNvPr id="14409" name="Line 73">
                              <a:extLst>
                                <a:ext uri="{FF2B5EF4-FFF2-40B4-BE49-F238E27FC236}">
                                  <a16:creationId xmlns:a16="http://schemas.microsoft.com/office/drawing/2014/main" id="{F7AA96F4-D897-43DB-A2C1-E2767D039E24}"/>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10" name="Line 74">
                              <a:extLst>
                                <a:ext uri="{FF2B5EF4-FFF2-40B4-BE49-F238E27FC236}">
                                  <a16:creationId xmlns:a16="http://schemas.microsoft.com/office/drawing/2014/main" id="{F45FECC5-9C95-4581-A9C7-C2638A6462E9}"/>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411" name="Group 75">
                            <a:extLst>
                              <a:ext uri="{FF2B5EF4-FFF2-40B4-BE49-F238E27FC236}">
                                <a16:creationId xmlns:a16="http://schemas.microsoft.com/office/drawing/2014/main" id="{A2BA92BC-84B5-48C5-A566-4C45D884378E}"/>
                              </a:ext>
                            </a:extLst>
                          </p:cNvPr>
                          <p:cNvGrpSpPr>
                            <a:grpSpLocks/>
                          </p:cNvGrpSpPr>
                          <p:nvPr/>
                        </p:nvGrpSpPr>
                        <p:grpSpPr bwMode="auto">
                          <a:xfrm>
                            <a:off x="2700" y="1440"/>
                            <a:ext cx="48" cy="96"/>
                            <a:chOff x="1872" y="1008"/>
                            <a:chExt cx="96" cy="144"/>
                          </a:xfrm>
                        </p:grpSpPr>
                        <p:sp>
                          <p:nvSpPr>
                            <p:cNvPr id="14412" name="Line 76">
                              <a:extLst>
                                <a:ext uri="{FF2B5EF4-FFF2-40B4-BE49-F238E27FC236}">
                                  <a16:creationId xmlns:a16="http://schemas.microsoft.com/office/drawing/2014/main" id="{5D6E7714-8640-41B4-9DD4-C9DD2A667FA8}"/>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13" name="Line 77">
                              <a:extLst>
                                <a:ext uri="{FF2B5EF4-FFF2-40B4-BE49-F238E27FC236}">
                                  <a16:creationId xmlns:a16="http://schemas.microsoft.com/office/drawing/2014/main" id="{A26D1011-9285-4778-90BE-0DAFC2E14723}"/>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414" name="Group 78">
                            <a:extLst>
                              <a:ext uri="{FF2B5EF4-FFF2-40B4-BE49-F238E27FC236}">
                                <a16:creationId xmlns:a16="http://schemas.microsoft.com/office/drawing/2014/main" id="{6CC0B205-1DB5-4B19-AE29-67EA6C1D118C}"/>
                              </a:ext>
                            </a:extLst>
                          </p:cNvPr>
                          <p:cNvGrpSpPr>
                            <a:grpSpLocks/>
                          </p:cNvGrpSpPr>
                          <p:nvPr/>
                        </p:nvGrpSpPr>
                        <p:grpSpPr bwMode="auto">
                          <a:xfrm>
                            <a:off x="2748" y="1440"/>
                            <a:ext cx="48" cy="96"/>
                            <a:chOff x="1872" y="1008"/>
                            <a:chExt cx="96" cy="144"/>
                          </a:xfrm>
                        </p:grpSpPr>
                        <p:sp>
                          <p:nvSpPr>
                            <p:cNvPr id="14415" name="Line 79">
                              <a:extLst>
                                <a:ext uri="{FF2B5EF4-FFF2-40B4-BE49-F238E27FC236}">
                                  <a16:creationId xmlns:a16="http://schemas.microsoft.com/office/drawing/2014/main" id="{45FADA63-5116-42F9-B8F9-BB42F84339A0}"/>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16" name="Line 80">
                              <a:extLst>
                                <a:ext uri="{FF2B5EF4-FFF2-40B4-BE49-F238E27FC236}">
                                  <a16:creationId xmlns:a16="http://schemas.microsoft.com/office/drawing/2014/main" id="{B504EF21-F392-4F1A-BF66-99538DF8A56D}"/>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417" name="Group 81">
                            <a:extLst>
                              <a:ext uri="{FF2B5EF4-FFF2-40B4-BE49-F238E27FC236}">
                                <a16:creationId xmlns:a16="http://schemas.microsoft.com/office/drawing/2014/main" id="{79FFA11C-E7DB-4A2F-9F3D-711A3464937B}"/>
                              </a:ext>
                            </a:extLst>
                          </p:cNvPr>
                          <p:cNvGrpSpPr>
                            <a:grpSpLocks/>
                          </p:cNvGrpSpPr>
                          <p:nvPr/>
                        </p:nvGrpSpPr>
                        <p:grpSpPr bwMode="auto">
                          <a:xfrm>
                            <a:off x="2796" y="1440"/>
                            <a:ext cx="48" cy="96"/>
                            <a:chOff x="1872" y="1008"/>
                            <a:chExt cx="96" cy="144"/>
                          </a:xfrm>
                        </p:grpSpPr>
                        <p:sp>
                          <p:nvSpPr>
                            <p:cNvPr id="14418" name="Line 82">
                              <a:extLst>
                                <a:ext uri="{FF2B5EF4-FFF2-40B4-BE49-F238E27FC236}">
                                  <a16:creationId xmlns:a16="http://schemas.microsoft.com/office/drawing/2014/main" id="{6D0C96E5-BEB0-4429-A968-159471278C30}"/>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19" name="Line 83">
                              <a:extLst>
                                <a:ext uri="{FF2B5EF4-FFF2-40B4-BE49-F238E27FC236}">
                                  <a16:creationId xmlns:a16="http://schemas.microsoft.com/office/drawing/2014/main" id="{FD2BEC86-5804-4B35-9A12-CE91B067CDFB}"/>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420" name="Group 84">
                            <a:extLst>
                              <a:ext uri="{FF2B5EF4-FFF2-40B4-BE49-F238E27FC236}">
                                <a16:creationId xmlns:a16="http://schemas.microsoft.com/office/drawing/2014/main" id="{DD2ED81A-10EC-4B66-AD43-AFED39B03049}"/>
                              </a:ext>
                            </a:extLst>
                          </p:cNvPr>
                          <p:cNvGrpSpPr>
                            <a:grpSpLocks/>
                          </p:cNvGrpSpPr>
                          <p:nvPr/>
                        </p:nvGrpSpPr>
                        <p:grpSpPr bwMode="auto">
                          <a:xfrm>
                            <a:off x="2844" y="1440"/>
                            <a:ext cx="47" cy="96"/>
                            <a:chOff x="1872" y="1008"/>
                            <a:chExt cx="96" cy="144"/>
                          </a:xfrm>
                        </p:grpSpPr>
                        <p:sp>
                          <p:nvSpPr>
                            <p:cNvPr id="14421" name="Line 85">
                              <a:extLst>
                                <a:ext uri="{FF2B5EF4-FFF2-40B4-BE49-F238E27FC236}">
                                  <a16:creationId xmlns:a16="http://schemas.microsoft.com/office/drawing/2014/main" id="{5C12FFE0-74B2-46D4-BB77-E0A6D4BD278E}"/>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22" name="Line 86">
                              <a:extLst>
                                <a:ext uri="{FF2B5EF4-FFF2-40B4-BE49-F238E27FC236}">
                                  <a16:creationId xmlns:a16="http://schemas.microsoft.com/office/drawing/2014/main" id="{C61C24C3-2E1A-4F0A-8DF4-0D15DAA5FEEA}"/>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nvGrpSpPr>
                          <p:cNvPr id="14423" name="Group 87">
                            <a:extLst>
                              <a:ext uri="{FF2B5EF4-FFF2-40B4-BE49-F238E27FC236}">
                                <a16:creationId xmlns:a16="http://schemas.microsoft.com/office/drawing/2014/main" id="{5EE091E3-60AC-4F02-A12D-77FFDC5F3C9C}"/>
                              </a:ext>
                            </a:extLst>
                          </p:cNvPr>
                          <p:cNvGrpSpPr>
                            <a:grpSpLocks/>
                          </p:cNvGrpSpPr>
                          <p:nvPr/>
                        </p:nvGrpSpPr>
                        <p:grpSpPr bwMode="auto">
                          <a:xfrm>
                            <a:off x="2891" y="1440"/>
                            <a:ext cx="48" cy="96"/>
                            <a:chOff x="1872" y="1008"/>
                            <a:chExt cx="96" cy="144"/>
                          </a:xfrm>
                        </p:grpSpPr>
                        <p:sp>
                          <p:nvSpPr>
                            <p:cNvPr id="14424" name="Line 88">
                              <a:extLst>
                                <a:ext uri="{FF2B5EF4-FFF2-40B4-BE49-F238E27FC236}">
                                  <a16:creationId xmlns:a16="http://schemas.microsoft.com/office/drawing/2014/main" id="{649CA6B5-1A23-47E0-A7C5-54441EB79ADF}"/>
                                </a:ext>
                              </a:extLst>
                            </p:cNvPr>
                            <p:cNvSpPr>
                              <a:spLocks noChangeShapeType="1"/>
                            </p:cNvSpPr>
                            <p:nvPr/>
                          </p:nvSpPr>
                          <p:spPr bwMode="auto">
                            <a:xfrm>
                              <a:off x="1872"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25" name="Line 89">
                              <a:extLst>
                                <a:ext uri="{FF2B5EF4-FFF2-40B4-BE49-F238E27FC236}">
                                  <a16:creationId xmlns:a16="http://schemas.microsoft.com/office/drawing/2014/main" id="{30A73D75-074D-41FC-A5E1-6BB8849CEEBD}"/>
                                </a:ext>
                              </a:extLst>
                            </p:cNvPr>
                            <p:cNvSpPr>
                              <a:spLocks noChangeShapeType="1"/>
                            </p:cNvSpPr>
                            <p:nvPr/>
                          </p:nvSpPr>
                          <p:spPr bwMode="auto">
                            <a:xfrm flipV="1">
                              <a:off x="1920" y="1008"/>
                              <a:ext cx="48"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4427" name="Line 91">
                            <a:extLst>
                              <a:ext uri="{FF2B5EF4-FFF2-40B4-BE49-F238E27FC236}">
                                <a16:creationId xmlns:a16="http://schemas.microsoft.com/office/drawing/2014/main" id="{097C39BE-1B1E-4A0B-A30D-E58B55C6C655}"/>
                              </a:ext>
                            </a:extLst>
                          </p:cNvPr>
                          <p:cNvSpPr>
                            <a:spLocks noChangeShapeType="1"/>
                          </p:cNvSpPr>
                          <p:nvPr/>
                        </p:nvSpPr>
                        <p:spPr bwMode="auto">
                          <a:xfrm>
                            <a:off x="2364" y="1488"/>
                            <a:ext cx="204"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grpSp>
                </p:grpSp>
              </p:grpSp>
              <p:sp>
                <p:nvSpPr>
                  <p:cNvPr id="14432" name="Line 96">
                    <a:extLst>
                      <a:ext uri="{FF2B5EF4-FFF2-40B4-BE49-F238E27FC236}">
                        <a16:creationId xmlns:a16="http://schemas.microsoft.com/office/drawing/2014/main" id="{240E0746-16B6-4CFB-BB16-9A0BB54D8786}"/>
                      </a:ext>
                    </a:extLst>
                  </p:cNvPr>
                  <p:cNvSpPr>
                    <a:spLocks noChangeShapeType="1"/>
                  </p:cNvSpPr>
                  <p:nvPr/>
                </p:nvSpPr>
                <p:spPr bwMode="auto">
                  <a:xfrm rot="16200000" flipV="1">
                    <a:off x="2904" y="1512"/>
                    <a:ext cx="0" cy="14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4436" name="Text Box 100">
                  <a:extLst>
                    <a:ext uri="{FF2B5EF4-FFF2-40B4-BE49-F238E27FC236}">
                      <a16:creationId xmlns:a16="http://schemas.microsoft.com/office/drawing/2014/main" id="{3582918B-938F-49DA-9891-B6EFF23DEBD3}"/>
                    </a:ext>
                  </a:extLst>
                </p:cNvPr>
                <p:cNvSpPr txBox="1">
                  <a:spLocks noChangeArrowheads="1"/>
                </p:cNvSpPr>
                <p:nvPr/>
              </p:nvSpPr>
              <p:spPr bwMode="auto">
                <a:xfrm>
                  <a:off x="2400" y="1248"/>
                  <a:ext cx="43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350" b="1" kern="1200" dirty="0">
                      <a:solidFill>
                        <a:srgbClr val="FF0000"/>
                      </a:solidFill>
                      <a:latin typeface="Arial" panose="020B0604020202020204" pitchFamily="34" charset="0"/>
                      <a:ea typeface="+mn-ea"/>
                      <a:cs typeface="+mn-cs"/>
                    </a:rPr>
                    <a:t>Rh</a:t>
                  </a:r>
                </a:p>
              </p:txBody>
            </p:sp>
            <p:sp>
              <p:nvSpPr>
                <p:cNvPr id="14447" name="Line 111">
                  <a:extLst>
                    <a:ext uri="{FF2B5EF4-FFF2-40B4-BE49-F238E27FC236}">
                      <a16:creationId xmlns:a16="http://schemas.microsoft.com/office/drawing/2014/main" id="{0DAAFF61-61A8-45E9-925A-85760284A7FB}"/>
                    </a:ext>
                  </a:extLst>
                </p:cNvPr>
                <p:cNvSpPr>
                  <a:spLocks noChangeShapeType="1"/>
                </p:cNvSpPr>
                <p:nvPr/>
              </p:nvSpPr>
              <p:spPr bwMode="auto">
                <a:xfrm>
                  <a:off x="2880" y="864"/>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48" name="Rectangle 112">
                  <a:extLst>
                    <a:ext uri="{FF2B5EF4-FFF2-40B4-BE49-F238E27FC236}">
                      <a16:creationId xmlns:a16="http://schemas.microsoft.com/office/drawing/2014/main" id="{FBA69477-D5EB-4ECE-8F76-B13493E68E5C}"/>
                    </a:ext>
                  </a:extLst>
                </p:cNvPr>
                <p:cNvSpPr>
                  <a:spLocks noChangeArrowheads="1"/>
                </p:cNvSpPr>
                <p:nvPr/>
              </p:nvSpPr>
              <p:spPr bwMode="auto">
                <a:xfrm>
                  <a:off x="2824" y="1056"/>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FF0000"/>
                      </a:solidFill>
                      <a:latin typeface="Arial" panose="020B0604020202020204" pitchFamily="34" charset="0"/>
                      <a:ea typeface="+mn-ea"/>
                      <a:cs typeface="+mn-cs"/>
                    </a:rPr>
                    <a:t>+</a:t>
                  </a:r>
                </a:p>
              </p:txBody>
            </p:sp>
          </p:grpSp>
        </p:grpSp>
      </p:grpSp>
      <p:sp>
        <p:nvSpPr>
          <p:cNvPr id="14449" name="Rectangle 113">
            <a:extLst>
              <a:ext uri="{FF2B5EF4-FFF2-40B4-BE49-F238E27FC236}">
                <a16:creationId xmlns:a16="http://schemas.microsoft.com/office/drawing/2014/main" id="{65CA5281-B0FB-478D-A3BF-92F75D539667}"/>
              </a:ext>
            </a:extLst>
          </p:cNvPr>
          <p:cNvSpPr>
            <a:spLocks noChangeArrowheads="1"/>
          </p:cNvSpPr>
          <p:nvPr/>
        </p:nvSpPr>
        <p:spPr bwMode="auto">
          <a:xfrm>
            <a:off x="5805487" y="819150"/>
            <a:ext cx="526106"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50000"/>
              </a:spcBef>
              <a:spcAft>
                <a:spcPct val="0"/>
              </a:spcAft>
              <a:buClrTx/>
            </a:pPr>
            <a:r>
              <a:rPr lang="en-US" altLang="en-US" sz="1350" b="1" i="1" kern="1200">
                <a:solidFill>
                  <a:srgbClr val="FF0000"/>
                </a:solidFill>
                <a:latin typeface="ItalicT" pitchFamily="2" charset="0"/>
                <a:ea typeface="+mn-ea"/>
                <a:cs typeface="+mn-cs"/>
              </a:rPr>
              <a:t>l</a:t>
            </a:r>
            <a:r>
              <a:rPr lang="en-US" altLang="en-US" sz="1350" b="1" kern="1200">
                <a:solidFill>
                  <a:srgbClr val="FF0000"/>
                </a:solidFill>
                <a:latin typeface="Arial" panose="020B0604020202020204" pitchFamily="34" charset="0"/>
                <a:ea typeface="+mn-ea"/>
                <a:cs typeface="+mn-cs"/>
              </a:rPr>
              <a:t> cm</a:t>
            </a:r>
          </a:p>
        </p:txBody>
      </p:sp>
      <p:grpSp>
        <p:nvGrpSpPr>
          <p:cNvPr id="14478" name="Group 142">
            <a:extLst>
              <a:ext uri="{FF2B5EF4-FFF2-40B4-BE49-F238E27FC236}">
                <a16:creationId xmlns:a16="http://schemas.microsoft.com/office/drawing/2014/main" id="{11B9DD8B-7251-46F6-BCAB-482AF2FB8362}"/>
              </a:ext>
            </a:extLst>
          </p:cNvPr>
          <p:cNvGrpSpPr>
            <a:grpSpLocks/>
          </p:cNvGrpSpPr>
          <p:nvPr/>
        </p:nvGrpSpPr>
        <p:grpSpPr bwMode="auto">
          <a:xfrm>
            <a:off x="4800600" y="57150"/>
            <a:ext cx="285750" cy="300038"/>
            <a:chOff x="3072" y="48"/>
            <a:chExt cx="240" cy="252"/>
          </a:xfrm>
        </p:grpSpPr>
        <p:sp>
          <p:nvSpPr>
            <p:cNvPr id="14437" name="AutoShape 101">
              <a:extLst>
                <a:ext uri="{FF2B5EF4-FFF2-40B4-BE49-F238E27FC236}">
                  <a16:creationId xmlns:a16="http://schemas.microsoft.com/office/drawing/2014/main" id="{7541FA0C-B836-48BF-B9FD-5ACE827ECA44}"/>
                </a:ext>
              </a:extLst>
            </p:cNvPr>
            <p:cNvSpPr>
              <a:spLocks noChangeArrowheads="1"/>
            </p:cNvSpPr>
            <p:nvPr/>
          </p:nvSpPr>
          <p:spPr bwMode="auto">
            <a:xfrm rot="10800000">
              <a:off x="3072" y="240"/>
              <a:ext cx="240" cy="48"/>
            </a:xfrm>
            <a:prstGeom prst="leftArrow">
              <a:avLst>
                <a:gd name="adj1" fmla="val 50000"/>
                <a:gd name="adj2" fmla="val 125000"/>
              </a:avLst>
            </a:prstGeom>
            <a:solidFill>
              <a:srgbClr val="99FF99"/>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50" name="Rectangle 114">
              <a:extLst>
                <a:ext uri="{FF2B5EF4-FFF2-40B4-BE49-F238E27FC236}">
                  <a16:creationId xmlns:a16="http://schemas.microsoft.com/office/drawing/2014/main" id="{1CF537ED-D8C6-4893-9E71-A5AF8D30B8A8}"/>
                </a:ext>
              </a:extLst>
            </p:cNvPr>
            <p:cNvSpPr>
              <a:spLocks noChangeArrowheads="1"/>
            </p:cNvSpPr>
            <p:nvPr/>
          </p:nvSpPr>
          <p:spPr bwMode="auto">
            <a:xfrm>
              <a:off x="3108" y="48"/>
              <a:ext cx="19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50000"/>
                </a:spcBef>
                <a:spcAft>
                  <a:spcPct val="0"/>
                </a:spcAft>
                <a:buClrTx/>
              </a:pPr>
              <a:r>
                <a:rPr lang="en-US" altLang="en-US" sz="1350" b="1" kern="1200">
                  <a:solidFill>
                    <a:srgbClr val="009900"/>
                  </a:solidFill>
                  <a:latin typeface="Arial" panose="020B0604020202020204" pitchFamily="34" charset="0"/>
                  <a:ea typeface="+mn-ea"/>
                  <a:cs typeface="+mn-cs"/>
                </a:rPr>
                <a:t>I</a:t>
              </a:r>
            </a:p>
          </p:txBody>
        </p:sp>
      </p:grpSp>
      <p:sp>
        <p:nvSpPr>
          <p:cNvPr id="14451" name="Text Box 115">
            <a:extLst>
              <a:ext uri="{FF2B5EF4-FFF2-40B4-BE49-F238E27FC236}">
                <a16:creationId xmlns:a16="http://schemas.microsoft.com/office/drawing/2014/main" id="{7DC8A976-6F2D-4127-A30D-FFCDBEDFCDB6}"/>
              </a:ext>
            </a:extLst>
          </p:cNvPr>
          <p:cNvSpPr txBox="1">
            <a:spLocks noChangeArrowheads="1"/>
          </p:cNvSpPr>
          <p:nvPr/>
        </p:nvSpPr>
        <p:spPr bwMode="auto">
          <a:xfrm>
            <a:off x="1314450" y="586979"/>
            <a:ext cx="2686050" cy="289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008000"/>
                </a:solidFill>
                <a:latin typeface="Arial" panose="020B0604020202020204" pitchFamily="34" charset="0"/>
                <a:ea typeface="+mn-ea"/>
                <a:cs typeface="+mn-cs"/>
              </a:rPr>
              <a:t>Principle:</a:t>
            </a:r>
          </a:p>
          <a:p>
            <a:pPr defTabSz="685800" fontAlgn="base">
              <a:spcBef>
                <a:spcPct val="50000"/>
              </a:spcBef>
              <a:spcAft>
                <a:spcPct val="0"/>
              </a:spcAft>
              <a:buClrTx/>
            </a:pPr>
            <a:r>
              <a:rPr lang="en-US" altLang="en-US" sz="1350" b="1" kern="1200">
                <a:solidFill>
                  <a:srgbClr val="FF00FF"/>
                </a:solidFill>
                <a:latin typeface="Arial" panose="020B0604020202020204" pitchFamily="34" charset="0"/>
                <a:ea typeface="+mn-ea"/>
                <a:cs typeface="+mn-cs"/>
              </a:rPr>
              <a:t>V = I R</a:t>
            </a:r>
          </a:p>
          <a:p>
            <a:pPr defTabSz="685800" fontAlgn="base">
              <a:spcBef>
                <a:spcPct val="50000"/>
              </a:spcBef>
              <a:spcAft>
                <a:spcPct val="0"/>
              </a:spcAft>
              <a:buClrTx/>
            </a:pPr>
            <a:r>
              <a:rPr lang="en-US" altLang="en-US" sz="1350" b="1" kern="1200">
                <a:solidFill>
                  <a:srgbClr val="FF00FF"/>
                </a:solidFill>
                <a:latin typeface="Arial" panose="020B0604020202020204" pitchFamily="34" charset="0"/>
                <a:ea typeface="+mn-ea"/>
                <a:cs typeface="+mn-cs"/>
              </a:rPr>
              <a:t>    = I </a:t>
            </a:r>
            <a:r>
              <a:rPr lang="el-GR" altLang="en-US" sz="1350" b="1" kern="1200">
                <a:solidFill>
                  <a:srgbClr val="FF00FF"/>
                </a:solidFill>
                <a:latin typeface="Arial" panose="020B0604020202020204" pitchFamily="34" charset="0"/>
                <a:ea typeface="+mn-ea"/>
                <a:cs typeface="Arial" panose="020B0604020202020204" pitchFamily="34" charset="0"/>
              </a:rPr>
              <a:t>ρ</a:t>
            </a:r>
            <a:r>
              <a:rPr lang="en-US" altLang="en-US" sz="1350" b="1" kern="1200">
                <a:solidFill>
                  <a:srgbClr val="FF00FF"/>
                </a:solidFill>
                <a:latin typeface="ItalicT" pitchFamily="2" charset="0"/>
                <a:ea typeface="+mn-ea"/>
                <a:cs typeface="Arial" panose="020B0604020202020204" pitchFamily="34" charset="0"/>
              </a:rPr>
              <a:t>l/</a:t>
            </a:r>
            <a:r>
              <a:rPr lang="en-US" altLang="en-US" sz="1350" b="1" kern="1200">
                <a:solidFill>
                  <a:srgbClr val="FF00FF"/>
                </a:solidFill>
                <a:latin typeface="Arial" panose="020B0604020202020204" pitchFamily="34" charset="0"/>
                <a:ea typeface="+mn-ea"/>
                <a:cs typeface="Arial" panose="020B0604020202020204" pitchFamily="34" charset="0"/>
              </a:rPr>
              <a:t>A</a:t>
            </a:r>
            <a:r>
              <a:rPr lang="en-US" altLang="en-US" sz="1350" b="1" kern="1200">
                <a:solidFill>
                  <a:srgbClr val="FF00FF"/>
                </a:solidFill>
                <a:latin typeface="ItalicT" pitchFamily="2" charset="0"/>
                <a:ea typeface="+mn-ea"/>
                <a:cs typeface="Arial" panose="020B0604020202020204" pitchFamily="34" charset="0"/>
              </a:rPr>
              <a:t> </a:t>
            </a:r>
          </a:p>
          <a:p>
            <a:pPr defTabSz="685800" fontAlgn="base">
              <a:spcBef>
                <a:spcPct val="50000"/>
              </a:spcBef>
              <a:spcAft>
                <a:spcPct val="0"/>
              </a:spcAft>
              <a:buClrTx/>
            </a:pPr>
            <a:r>
              <a:rPr lang="en-US" altLang="en-US" sz="1350" b="1" kern="1200">
                <a:solidFill>
                  <a:srgbClr val="0099FF"/>
                </a:solidFill>
                <a:latin typeface="Arial" panose="020B0604020202020204" pitchFamily="34" charset="0"/>
                <a:ea typeface="+mn-ea"/>
                <a:cs typeface="Arial" panose="020B0604020202020204" pitchFamily="34" charset="0"/>
              </a:rPr>
              <a:t>If the constant current flows through the potentiometer wire of uniform cross sectional area (A) and uniform composition of material (</a:t>
            </a:r>
            <a:r>
              <a:rPr lang="el-GR" altLang="en-US" sz="1350" b="1" kern="1200">
                <a:solidFill>
                  <a:srgbClr val="0099FF"/>
                </a:solidFill>
                <a:latin typeface="Arial" panose="020B0604020202020204" pitchFamily="34" charset="0"/>
                <a:ea typeface="+mn-ea"/>
                <a:cs typeface="+mn-cs"/>
              </a:rPr>
              <a:t>ρ</a:t>
            </a:r>
            <a:r>
              <a:rPr lang="en-US" altLang="en-US" sz="1350" b="1" kern="1200">
                <a:solidFill>
                  <a:srgbClr val="0099FF"/>
                </a:solidFill>
                <a:latin typeface="Arial" panose="020B0604020202020204" pitchFamily="34" charset="0"/>
                <a:ea typeface="+mn-ea"/>
                <a:cs typeface="+mn-cs"/>
              </a:rPr>
              <a:t>), then</a:t>
            </a:r>
          </a:p>
          <a:p>
            <a:pPr defTabSz="685800" fontAlgn="base">
              <a:spcBef>
                <a:spcPct val="50000"/>
              </a:spcBef>
              <a:spcAft>
                <a:spcPct val="0"/>
              </a:spcAft>
              <a:buClrTx/>
            </a:pPr>
            <a:endParaRPr lang="en-US" altLang="en-US" sz="1350" b="1" kern="1200">
              <a:solidFill>
                <a:srgbClr val="FF0000"/>
              </a:solidFill>
              <a:latin typeface="Arial" panose="020B0604020202020204" pitchFamily="34" charset="0"/>
              <a:ea typeface="+mn-ea"/>
              <a:cs typeface="Arial" panose="020B0604020202020204" pitchFamily="34" charset="0"/>
            </a:endParaRPr>
          </a:p>
          <a:p>
            <a:pPr defTabSz="685800" fontAlgn="base">
              <a:spcBef>
                <a:spcPct val="50000"/>
              </a:spcBef>
              <a:spcAft>
                <a:spcPct val="0"/>
              </a:spcAft>
              <a:buClrTx/>
            </a:pPr>
            <a:r>
              <a:rPr lang="en-US" altLang="en-US" sz="1350" b="1" kern="1200">
                <a:solidFill>
                  <a:srgbClr val="FF0000"/>
                </a:solidFill>
                <a:latin typeface="Arial" panose="020B0604020202020204" pitchFamily="34" charset="0"/>
                <a:ea typeface="+mn-ea"/>
                <a:cs typeface="Arial" panose="020B0604020202020204" pitchFamily="34" charset="0"/>
              </a:rPr>
              <a:t>V = K</a:t>
            </a:r>
            <a:r>
              <a:rPr lang="en-US" altLang="en-US" sz="1350" b="1" kern="1200">
                <a:solidFill>
                  <a:srgbClr val="FF0000"/>
                </a:solidFill>
                <a:latin typeface="ItalicT" pitchFamily="2" charset="0"/>
                <a:ea typeface="+mn-ea"/>
                <a:cs typeface="+mn-cs"/>
              </a:rPr>
              <a:t>l   </a:t>
            </a:r>
            <a:r>
              <a:rPr lang="en-US" altLang="en-US" sz="1350" b="1" kern="1200">
                <a:solidFill>
                  <a:srgbClr val="FF0000"/>
                </a:solidFill>
                <a:latin typeface="Arial" panose="020B0604020202020204" pitchFamily="34" charset="0"/>
                <a:ea typeface="+mn-ea"/>
                <a:cs typeface="+mn-cs"/>
              </a:rPr>
              <a:t>or        V </a:t>
            </a:r>
            <a:r>
              <a:rPr lang="el-GR" altLang="en-US" sz="1350" b="1" kern="1200">
                <a:solidFill>
                  <a:srgbClr val="FF0000"/>
                </a:solidFill>
                <a:latin typeface="Arial" panose="020B0604020202020204" pitchFamily="34" charset="0"/>
                <a:ea typeface="+mn-ea"/>
                <a:cs typeface="Arial" panose="020B0604020202020204" pitchFamily="34" charset="0"/>
              </a:rPr>
              <a:t>α</a:t>
            </a:r>
            <a:r>
              <a:rPr lang="en-US" altLang="en-US" sz="1350" b="1" kern="1200">
                <a:solidFill>
                  <a:srgbClr val="FF0000"/>
                </a:solidFill>
                <a:latin typeface="Arial" panose="020B0604020202020204" pitchFamily="34" charset="0"/>
                <a:ea typeface="+mn-ea"/>
                <a:cs typeface="Arial" panose="020B0604020202020204" pitchFamily="34" charset="0"/>
              </a:rPr>
              <a:t> </a:t>
            </a:r>
            <a:r>
              <a:rPr lang="en-US" altLang="en-US" sz="1350" b="1" kern="1200">
                <a:solidFill>
                  <a:srgbClr val="FF0000"/>
                </a:solidFill>
                <a:latin typeface="ItalicT" pitchFamily="2" charset="0"/>
                <a:ea typeface="+mn-ea"/>
                <a:cs typeface="+mn-cs"/>
              </a:rPr>
              <a:t>l</a:t>
            </a:r>
            <a:endParaRPr lang="el-GR" altLang="en-US" sz="1350" b="1" kern="1200">
              <a:solidFill>
                <a:srgbClr val="FF0000"/>
              </a:solidFill>
              <a:latin typeface="ItalicT" pitchFamily="2" charset="0"/>
              <a:ea typeface="+mn-ea"/>
              <a:cs typeface="+mn-cs"/>
            </a:endParaRPr>
          </a:p>
        </p:txBody>
      </p:sp>
      <p:grpSp>
        <p:nvGrpSpPr>
          <p:cNvPr id="14462" name="Group 126">
            <a:extLst>
              <a:ext uri="{FF2B5EF4-FFF2-40B4-BE49-F238E27FC236}">
                <a16:creationId xmlns:a16="http://schemas.microsoft.com/office/drawing/2014/main" id="{B27E5A14-8AB9-4D47-B1B3-3B98A2B37748}"/>
              </a:ext>
            </a:extLst>
          </p:cNvPr>
          <p:cNvGrpSpPr>
            <a:grpSpLocks/>
          </p:cNvGrpSpPr>
          <p:nvPr/>
        </p:nvGrpSpPr>
        <p:grpSpPr bwMode="auto">
          <a:xfrm>
            <a:off x="6000750" y="3211115"/>
            <a:ext cx="1371600" cy="1385887"/>
            <a:chOff x="3264" y="2208"/>
            <a:chExt cx="1152" cy="1164"/>
          </a:xfrm>
        </p:grpSpPr>
        <p:sp>
          <p:nvSpPr>
            <p:cNvPr id="14454" name="Line 118">
              <a:extLst>
                <a:ext uri="{FF2B5EF4-FFF2-40B4-BE49-F238E27FC236}">
                  <a16:creationId xmlns:a16="http://schemas.microsoft.com/office/drawing/2014/main" id="{297F7257-837E-4EAD-8899-6567207C1467}"/>
                </a:ext>
              </a:extLst>
            </p:cNvPr>
            <p:cNvSpPr>
              <a:spLocks noChangeShapeType="1"/>
            </p:cNvSpPr>
            <p:nvPr/>
          </p:nvSpPr>
          <p:spPr bwMode="auto">
            <a:xfrm>
              <a:off x="3504" y="2208"/>
              <a:ext cx="0" cy="912"/>
            </a:xfrm>
            <a:prstGeom prst="line">
              <a:avLst/>
            </a:prstGeom>
            <a:noFill/>
            <a:ln w="28575">
              <a:solidFill>
                <a:srgbClr val="FF66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55" name="Line 119">
              <a:extLst>
                <a:ext uri="{FF2B5EF4-FFF2-40B4-BE49-F238E27FC236}">
                  <a16:creationId xmlns:a16="http://schemas.microsoft.com/office/drawing/2014/main" id="{BAE1C9CA-250A-45EA-9065-783FAE1712BF}"/>
                </a:ext>
              </a:extLst>
            </p:cNvPr>
            <p:cNvSpPr>
              <a:spLocks noChangeShapeType="1"/>
            </p:cNvSpPr>
            <p:nvPr/>
          </p:nvSpPr>
          <p:spPr bwMode="auto">
            <a:xfrm rot="-5400000">
              <a:off x="3960" y="2664"/>
              <a:ext cx="0" cy="912"/>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57" name="Line 121">
              <a:extLst>
                <a:ext uri="{FF2B5EF4-FFF2-40B4-BE49-F238E27FC236}">
                  <a16:creationId xmlns:a16="http://schemas.microsoft.com/office/drawing/2014/main" id="{17CE5A57-E2F9-43EB-8267-935EAB2EA427}"/>
                </a:ext>
              </a:extLst>
            </p:cNvPr>
            <p:cNvSpPr>
              <a:spLocks noChangeShapeType="1"/>
            </p:cNvSpPr>
            <p:nvPr/>
          </p:nvSpPr>
          <p:spPr bwMode="auto">
            <a:xfrm flipV="1">
              <a:off x="3504" y="2400"/>
              <a:ext cx="624" cy="72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459" name="Text Box 123">
              <a:extLst>
                <a:ext uri="{FF2B5EF4-FFF2-40B4-BE49-F238E27FC236}">
                  <a16:creationId xmlns:a16="http://schemas.microsoft.com/office/drawing/2014/main" id="{E7143491-6BF7-4DC5-8257-828602A40EF0}"/>
                </a:ext>
              </a:extLst>
            </p:cNvPr>
            <p:cNvSpPr txBox="1">
              <a:spLocks noChangeArrowheads="1"/>
            </p:cNvSpPr>
            <p:nvPr/>
          </p:nvSpPr>
          <p:spPr bwMode="auto">
            <a:xfrm>
              <a:off x="3312" y="3024"/>
              <a:ext cx="1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800080"/>
                  </a:solidFill>
                  <a:latin typeface="Arial" panose="020B0604020202020204" pitchFamily="34" charset="0"/>
                  <a:ea typeface="+mn-ea"/>
                  <a:cs typeface="+mn-cs"/>
                </a:rPr>
                <a:t>0</a:t>
              </a:r>
            </a:p>
          </p:txBody>
        </p:sp>
        <p:sp>
          <p:nvSpPr>
            <p:cNvPr id="14460" name="Text Box 124">
              <a:extLst>
                <a:ext uri="{FF2B5EF4-FFF2-40B4-BE49-F238E27FC236}">
                  <a16:creationId xmlns:a16="http://schemas.microsoft.com/office/drawing/2014/main" id="{B4037FF1-363E-4D28-8F0A-3AF628A7E7B9}"/>
                </a:ext>
              </a:extLst>
            </p:cNvPr>
            <p:cNvSpPr txBox="1">
              <a:spLocks noChangeArrowheads="1"/>
            </p:cNvSpPr>
            <p:nvPr/>
          </p:nvSpPr>
          <p:spPr bwMode="auto">
            <a:xfrm>
              <a:off x="4032" y="3120"/>
              <a:ext cx="2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FF0000"/>
                  </a:solidFill>
                  <a:latin typeface="ItalicT" pitchFamily="2" charset="0"/>
                  <a:ea typeface="+mn-ea"/>
                  <a:cs typeface="+mn-cs"/>
                </a:rPr>
                <a:t>l</a:t>
              </a:r>
            </a:p>
          </p:txBody>
        </p:sp>
        <p:sp>
          <p:nvSpPr>
            <p:cNvPr id="14461" name="Rectangle 125">
              <a:extLst>
                <a:ext uri="{FF2B5EF4-FFF2-40B4-BE49-F238E27FC236}">
                  <a16:creationId xmlns:a16="http://schemas.microsoft.com/office/drawing/2014/main" id="{1574B78B-A48E-48AB-A389-57710FA3AE9C}"/>
                </a:ext>
              </a:extLst>
            </p:cNvPr>
            <p:cNvSpPr>
              <a:spLocks noChangeArrowheads="1"/>
            </p:cNvSpPr>
            <p:nvPr/>
          </p:nvSpPr>
          <p:spPr bwMode="auto">
            <a:xfrm>
              <a:off x="3264" y="2496"/>
              <a:ext cx="2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kern="1200">
                  <a:latin typeface="Arial" panose="020B0604020202020204" pitchFamily="34" charset="0"/>
                  <a:ea typeface="+mn-ea"/>
                  <a:cs typeface="+mn-cs"/>
                </a:rPr>
                <a:t> </a:t>
              </a:r>
              <a:r>
                <a:rPr lang="en-US" altLang="en-US" sz="1350" b="1" kern="1200">
                  <a:solidFill>
                    <a:srgbClr val="FF0000"/>
                  </a:solidFill>
                  <a:latin typeface="Arial" panose="020B0604020202020204" pitchFamily="34" charset="0"/>
                  <a:ea typeface="+mn-ea"/>
                  <a:cs typeface="+mn-cs"/>
                </a:rPr>
                <a:t>V</a:t>
              </a:r>
            </a:p>
          </p:txBody>
        </p:sp>
      </p:grpSp>
      <p:sp>
        <p:nvSpPr>
          <p:cNvPr id="14463" name="Text Box 127">
            <a:extLst>
              <a:ext uri="{FF2B5EF4-FFF2-40B4-BE49-F238E27FC236}">
                <a16:creationId xmlns:a16="http://schemas.microsoft.com/office/drawing/2014/main" id="{B1054810-C624-47BD-9929-FBF332ADA53D}"/>
              </a:ext>
            </a:extLst>
          </p:cNvPr>
          <p:cNvSpPr txBox="1">
            <a:spLocks noChangeArrowheads="1"/>
          </p:cNvSpPr>
          <p:nvPr/>
        </p:nvSpPr>
        <p:spPr bwMode="auto">
          <a:xfrm>
            <a:off x="1314450" y="3371850"/>
            <a:ext cx="4514850" cy="123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350" b="1" kern="1200">
                <a:solidFill>
                  <a:srgbClr val="FF6600"/>
                </a:solidFill>
                <a:latin typeface="Arial" panose="020B0604020202020204" pitchFamily="34" charset="0"/>
                <a:ea typeface="+mn-ea"/>
                <a:cs typeface="+mn-cs"/>
              </a:rPr>
              <a:t>V </a:t>
            </a:r>
            <a:r>
              <a:rPr lang="en-US" altLang="en-US" sz="1350" b="1" kern="1200">
                <a:solidFill>
                  <a:srgbClr val="FF6600"/>
                </a:solidFill>
                <a:latin typeface="ItalicT" pitchFamily="2" charset="0"/>
                <a:ea typeface="+mn-ea"/>
                <a:cs typeface="+mn-cs"/>
              </a:rPr>
              <a:t>/l</a:t>
            </a:r>
            <a:r>
              <a:rPr lang="en-US" altLang="en-US" sz="1350" b="1" kern="1200">
                <a:solidFill>
                  <a:srgbClr val="FF6600"/>
                </a:solidFill>
                <a:latin typeface="Arial" panose="020B0604020202020204" pitchFamily="34" charset="0"/>
                <a:ea typeface="+mn-ea"/>
                <a:cs typeface="+mn-cs"/>
              </a:rPr>
              <a:t>  is a constant.</a:t>
            </a:r>
          </a:p>
          <a:p>
            <a:pPr defTabSz="685800" fontAlgn="base">
              <a:spcBef>
                <a:spcPct val="50000"/>
              </a:spcBef>
              <a:spcAft>
                <a:spcPct val="0"/>
              </a:spcAft>
              <a:buClrTx/>
            </a:pPr>
            <a:r>
              <a:rPr lang="en-US" altLang="en-US" sz="1350" b="1" kern="1200">
                <a:solidFill>
                  <a:srgbClr val="CC00FF"/>
                </a:solidFill>
                <a:latin typeface="Arial" panose="020B0604020202020204" pitchFamily="34" charset="0"/>
                <a:ea typeface="+mn-ea"/>
                <a:cs typeface="+mn-cs"/>
              </a:rPr>
              <a:t>The potential difference across any length of a wire of uniform cross-section and uniform composition is proportional to its length when a constant current flows through it.</a:t>
            </a:r>
          </a:p>
        </p:txBody>
      </p:sp>
      <p:grpSp>
        <p:nvGrpSpPr>
          <p:cNvPr id="14471" name="Group 135">
            <a:extLst>
              <a:ext uri="{FF2B5EF4-FFF2-40B4-BE49-F238E27FC236}">
                <a16:creationId xmlns:a16="http://schemas.microsoft.com/office/drawing/2014/main" id="{DBC6684C-971D-48B9-9169-8FE186A3B93D}"/>
              </a:ext>
            </a:extLst>
          </p:cNvPr>
          <p:cNvGrpSpPr>
            <a:grpSpLocks/>
          </p:cNvGrpSpPr>
          <p:nvPr/>
        </p:nvGrpSpPr>
        <p:grpSpPr bwMode="auto">
          <a:xfrm>
            <a:off x="4936332" y="628650"/>
            <a:ext cx="2836069" cy="1282303"/>
            <a:chOff x="3186" y="528"/>
            <a:chExt cx="2382" cy="1077"/>
          </a:xfrm>
        </p:grpSpPr>
        <p:sp>
          <p:nvSpPr>
            <p:cNvPr id="14397" name="Rectangle 61">
              <a:extLst>
                <a:ext uri="{FF2B5EF4-FFF2-40B4-BE49-F238E27FC236}">
                  <a16:creationId xmlns:a16="http://schemas.microsoft.com/office/drawing/2014/main" id="{0D81F91B-EAD3-490E-99FE-4D8D72B517FC}"/>
                </a:ext>
              </a:extLst>
            </p:cNvPr>
            <p:cNvSpPr>
              <a:spLocks noChangeArrowheads="1"/>
            </p:cNvSpPr>
            <p:nvPr/>
          </p:nvSpPr>
          <p:spPr bwMode="auto">
            <a:xfrm>
              <a:off x="3264" y="528"/>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A</a:t>
              </a:r>
            </a:p>
          </p:txBody>
        </p:sp>
        <p:sp>
          <p:nvSpPr>
            <p:cNvPr id="14398" name="Rectangle 62">
              <a:extLst>
                <a:ext uri="{FF2B5EF4-FFF2-40B4-BE49-F238E27FC236}">
                  <a16:creationId xmlns:a16="http://schemas.microsoft.com/office/drawing/2014/main" id="{4502C466-6ED1-47CA-9827-A7509FC98063}"/>
                </a:ext>
              </a:extLst>
            </p:cNvPr>
            <p:cNvSpPr>
              <a:spLocks noChangeArrowheads="1"/>
            </p:cNvSpPr>
            <p:nvPr/>
          </p:nvSpPr>
          <p:spPr bwMode="auto">
            <a:xfrm>
              <a:off x="3264" y="1305"/>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buClrTx/>
              </a:pPr>
              <a:r>
                <a:rPr lang="en-US" altLang="en-US" sz="1350" b="1" kern="1200">
                  <a:solidFill>
                    <a:srgbClr val="0000FF"/>
                  </a:solidFill>
                  <a:latin typeface="Arial" panose="020B0604020202020204" pitchFamily="34" charset="0"/>
                  <a:ea typeface="+mn-ea"/>
                  <a:cs typeface="+mn-cs"/>
                </a:rPr>
                <a:t>B</a:t>
              </a:r>
            </a:p>
          </p:txBody>
        </p:sp>
        <p:grpSp>
          <p:nvGrpSpPr>
            <p:cNvPr id="14470" name="Group 134">
              <a:extLst>
                <a:ext uri="{FF2B5EF4-FFF2-40B4-BE49-F238E27FC236}">
                  <a16:creationId xmlns:a16="http://schemas.microsoft.com/office/drawing/2014/main" id="{B43D4CDA-2A14-4B7A-8692-CA120DBB5DA2}"/>
                </a:ext>
              </a:extLst>
            </p:cNvPr>
            <p:cNvGrpSpPr>
              <a:grpSpLocks/>
            </p:cNvGrpSpPr>
            <p:nvPr/>
          </p:nvGrpSpPr>
          <p:grpSpPr bwMode="auto">
            <a:xfrm>
              <a:off x="3186" y="624"/>
              <a:ext cx="2382" cy="981"/>
              <a:chOff x="3186" y="624"/>
              <a:chExt cx="2382" cy="981"/>
            </a:xfrm>
          </p:grpSpPr>
          <p:grpSp>
            <p:nvGrpSpPr>
              <p:cNvPr id="14356" name="Group 20">
                <a:extLst>
                  <a:ext uri="{FF2B5EF4-FFF2-40B4-BE49-F238E27FC236}">
                    <a16:creationId xmlns:a16="http://schemas.microsoft.com/office/drawing/2014/main" id="{26B7FF45-26C5-4B19-A440-18DC03D24FAF}"/>
                  </a:ext>
                </a:extLst>
              </p:cNvPr>
              <p:cNvGrpSpPr>
                <a:grpSpLocks/>
              </p:cNvGrpSpPr>
              <p:nvPr/>
            </p:nvGrpSpPr>
            <p:grpSpPr bwMode="auto">
              <a:xfrm>
                <a:off x="3456" y="624"/>
                <a:ext cx="1680" cy="816"/>
                <a:chOff x="3456" y="624"/>
                <a:chExt cx="1680" cy="816"/>
              </a:xfrm>
            </p:grpSpPr>
            <p:sp>
              <p:nvSpPr>
                <p:cNvPr id="14341" name="Line 5">
                  <a:extLst>
                    <a:ext uri="{FF2B5EF4-FFF2-40B4-BE49-F238E27FC236}">
                      <a16:creationId xmlns:a16="http://schemas.microsoft.com/office/drawing/2014/main" id="{7EC789B3-FA88-41F2-AB19-051038ABF9BC}"/>
                    </a:ext>
                  </a:extLst>
                </p:cNvPr>
                <p:cNvSpPr>
                  <a:spLocks noChangeShapeType="1"/>
                </p:cNvSpPr>
                <p:nvPr/>
              </p:nvSpPr>
              <p:spPr bwMode="auto">
                <a:xfrm>
                  <a:off x="3456" y="672"/>
                  <a:ext cx="168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42" name="Line 6">
                  <a:extLst>
                    <a:ext uri="{FF2B5EF4-FFF2-40B4-BE49-F238E27FC236}">
                      <a16:creationId xmlns:a16="http://schemas.microsoft.com/office/drawing/2014/main" id="{A45D02DB-7015-496F-BEBF-7DAC86627C95}"/>
                    </a:ext>
                  </a:extLst>
                </p:cNvPr>
                <p:cNvSpPr>
                  <a:spLocks noChangeShapeType="1"/>
                </p:cNvSpPr>
                <p:nvPr/>
              </p:nvSpPr>
              <p:spPr bwMode="auto">
                <a:xfrm>
                  <a:off x="3456" y="1152"/>
                  <a:ext cx="168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43" name="Line 7">
                  <a:extLst>
                    <a:ext uri="{FF2B5EF4-FFF2-40B4-BE49-F238E27FC236}">
                      <a16:creationId xmlns:a16="http://schemas.microsoft.com/office/drawing/2014/main" id="{469C172E-35D0-4778-B8A0-B8B8CD2A6C62}"/>
                    </a:ext>
                  </a:extLst>
                </p:cNvPr>
                <p:cNvSpPr>
                  <a:spLocks noChangeShapeType="1"/>
                </p:cNvSpPr>
                <p:nvPr/>
              </p:nvSpPr>
              <p:spPr bwMode="auto">
                <a:xfrm>
                  <a:off x="3456" y="912"/>
                  <a:ext cx="168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44" name="Line 8">
                  <a:extLst>
                    <a:ext uri="{FF2B5EF4-FFF2-40B4-BE49-F238E27FC236}">
                      <a16:creationId xmlns:a16="http://schemas.microsoft.com/office/drawing/2014/main" id="{744D2D36-3E36-4138-8764-3922937771DB}"/>
                    </a:ext>
                  </a:extLst>
                </p:cNvPr>
                <p:cNvSpPr>
                  <a:spLocks noChangeShapeType="1"/>
                </p:cNvSpPr>
                <p:nvPr/>
              </p:nvSpPr>
              <p:spPr bwMode="auto">
                <a:xfrm>
                  <a:off x="3456" y="1392"/>
                  <a:ext cx="168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45" name="Rectangle 9">
                  <a:extLst>
                    <a:ext uri="{FF2B5EF4-FFF2-40B4-BE49-F238E27FC236}">
                      <a16:creationId xmlns:a16="http://schemas.microsoft.com/office/drawing/2014/main" id="{5CE18EF4-5578-4578-AE65-87C4556D1B91}"/>
                    </a:ext>
                  </a:extLst>
                </p:cNvPr>
                <p:cNvSpPr>
                  <a:spLocks noChangeArrowheads="1"/>
                </p:cNvSpPr>
                <p:nvPr/>
              </p:nvSpPr>
              <p:spPr bwMode="auto">
                <a:xfrm>
                  <a:off x="5088" y="624"/>
                  <a:ext cx="48" cy="336"/>
                </a:xfrm>
                <a:prstGeom prst="rect">
                  <a:avLst/>
                </a:prstGeom>
                <a:solidFill>
                  <a:srgbClr val="33CC33"/>
                </a:solidFill>
                <a:ln w="1905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46" name="Rectangle 10">
                  <a:extLst>
                    <a:ext uri="{FF2B5EF4-FFF2-40B4-BE49-F238E27FC236}">
                      <a16:creationId xmlns:a16="http://schemas.microsoft.com/office/drawing/2014/main" id="{F1BFF1EC-5D44-4572-BA3C-37417B0CF049}"/>
                    </a:ext>
                  </a:extLst>
                </p:cNvPr>
                <p:cNvSpPr>
                  <a:spLocks noChangeArrowheads="1"/>
                </p:cNvSpPr>
                <p:nvPr/>
              </p:nvSpPr>
              <p:spPr bwMode="auto">
                <a:xfrm>
                  <a:off x="5088" y="1104"/>
                  <a:ext cx="48" cy="336"/>
                </a:xfrm>
                <a:prstGeom prst="rect">
                  <a:avLst/>
                </a:prstGeom>
                <a:solidFill>
                  <a:srgbClr val="33CC33"/>
                </a:solidFill>
                <a:ln w="1905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47" name="Rectangle 11">
                  <a:extLst>
                    <a:ext uri="{FF2B5EF4-FFF2-40B4-BE49-F238E27FC236}">
                      <a16:creationId xmlns:a16="http://schemas.microsoft.com/office/drawing/2014/main" id="{0DD378D4-F5F3-4221-A501-8EE9188FF74B}"/>
                    </a:ext>
                  </a:extLst>
                </p:cNvPr>
                <p:cNvSpPr>
                  <a:spLocks noChangeArrowheads="1"/>
                </p:cNvSpPr>
                <p:nvPr/>
              </p:nvSpPr>
              <p:spPr bwMode="auto">
                <a:xfrm>
                  <a:off x="3456" y="864"/>
                  <a:ext cx="48" cy="336"/>
                </a:xfrm>
                <a:prstGeom prst="rect">
                  <a:avLst/>
                </a:prstGeom>
                <a:solidFill>
                  <a:srgbClr val="33CC33"/>
                </a:solidFill>
                <a:ln w="1905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48" name="Oval 12">
                  <a:extLst>
                    <a:ext uri="{FF2B5EF4-FFF2-40B4-BE49-F238E27FC236}">
                      <a16:creationId xmlns:a16="http://schemas.microsoft.com/office/drawing/2014/main" id="{C1A32E48-913B-432E-B6A8-549FA91CA0BE}"/>
                    </a:ext>
                  </a:extLst>
                </p:cNvPr>
                <p:cNvSpPr>
                  <a:spLocks noChangeArrowheads="1"/>
                </p:cNvSpPr>
                <p:nvPr/>
              </p:nvSpPr>
              <p:spPr bwMode="auto">
                <a:xfrm>
                  <a:off x="3456" y="62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49" name="Oval 13">
                  <a:extLst>
                    <a:ext uri="{FF2B5EF4-FFF2-40B4-BE49-F238E27FC236}">
                      <a16:creationId xmlns:a16="http://schemas.microsoft.com/office/drawing/2014/main" id="{BEA0B45C-42FF-4DAA-B2D9-FC88D6004BD5}"/>
                    </a:ext>
                  </a:extLst>
                </p:cNvPr>
                <p:cNvSpPr>
                  <a:spLocks noChangeArrowheads="1"/>
                </p:cNvSpPr>
                <p:nvPr/>
              </p:nvSpPr>
              <p:spPr bwMode="auto">
                <a:xfrm>
                  <a:off x="3456" y="86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50" name="Oval 14">
                  <a:extLst>
                    <a:ext uri="{FF2B5EF4-FFF2-40B4-BE49-F238E27FC236}">
                      <a16:creationId xmlns:a16="http://schemas.microsoft.com/office/drawing/2014/main" id="{14A37F5D-5788-4AD2-9A97-31520F51D3A4}"/>
                    </a:ext>
                  </a:extLst>
                </p:cNvPr>
                <p:cNvSpPr>
                  <a:spLocks noChangeArrowheads="1"/>
                </p:cNvSpPr>
                <p:nvPr/>
              </p:nvSpPr>
              <p:spPr bwMode="auto">
                <a:xfrm>
                  <a:off x="3456" y="115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51" name="Oval 15">
                  <a:extLst>
                    <a:ext uri="{FF2B5EF4-FFF2-40B4-BE49-F238E27FC236}">
                      <a16:creationId xmlns:a16="http://schemas.microsoft.com/office/drawing/2014/main" id="{1A4246B9-6F01-4686-82EA-60A59FD4C578}"/>
                    </a:ext>
                  </a:extLst>
                </p:cNvPr>
                <p:cNvSpPr>
                  <a:spLocks noChangeArrowheads="1"/>
                </p:cNvSpPr>
                <p:nvPr/>
              </p:nvSpPr>
              <p:spPr bwMode="auto">
                <a:xfrm>
                  <a:off x="5088" y="91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52" name="Oval 16">
                  <a:extLst>
                    <a:ext uri="{FF2B5EF4-FFF2-40B4-BE49-F238E27FC236}">
                      <a16:creationId xmlns:a16="http://schemas.microsoft.com/office/drawing/2014/main" id="{5A892765-B0E1-4FED-B1A1-77F08F9F9518}"/>
                    </a:ext>
                  </a:extLst>
                </p:cNvPr>
                <p:cNvSpPr>
                  <a:spLocks noChangeArrowheads="1"/>
                </p:cNvSpPr>
                <p:nvPr/>
              </p:nvSpPr>
              <p:spPr bwMode="auto">
                <a:xfrm>
                  <a:off x="5088" y="110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53" name="Oval 17">
                  <a:extLst>
                    <a:ext uri="{FF2B5EF4-FFF2-40B4-BE49-F238E27FC236}">
                      <a16:creationId xmlns:a16="http://schemas.microsoft.com/office/drawing/2014/main" id="{D6A87D03-432D-46B7-A9F5-9554018B5CC3}"/>
                    </a:ext>
                  </a:extLst>
                </p:cNvPr>
                <p:cNvSpPr>
                  <a:spLocks noChangeArrowheads="1"/>
                </p:cNvSpPr>
                <p:nvPr/>
              </p:nvSpPr>
              <p:spPr bwMode="auto">
                <a:xfrm>
                  <a:off x="3456" y="139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54" name="Oval 18">
                  <a:extLst>
                    <a:ext uri="{FF2B5EF4-FFF2-40B4-BE49-F238E27FC236}">
                      <a16:creationId xmlns:a16="http://schemas.microsoft.com/office/drawing/2014/main" id="{16D015DA-8276-4514-8BF7-E6F842C24AB8}"/>
                    </a:ext>
                  </a:extLst>
                </p:cNvPr>
                <p:cNvSpPr>
                  <a:spLocks noChangeArrowheads="1"/>
                </p:cNvSpPr>
                <p:nvPr/>
              </p:nvSpPr>
              <p:spPr bwMode="auto">
                <a:xfrm>
                  <a:off x="5088" y="1392"/>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sp>
              <p:nvSpPr>
                <p:cNvPr id="14355" name="Oval 19">
                  <a:extLst>
                    <a:ext uri="{FF2B5EF4-FFF2-40B4-BE49-F238E27FC236}">
                      <a16:creationId xmlns:a16="http://schemas.microsoft.com/office/drawing/2014/main" id="{CFF67F7E-7069-4677-9161-988E668B013A}"/>
                    </a:ext>
                  </a:extLst>
                </p:cNvPr>
                <p:cNvSpPr>
                  <a:spLocks noChangeArrowheads="1"/>
                </p:cNvSpPr>
                <p:nvPr/>
              </p:nvSpPr>
              <p:spPr bwMode="auto">
                <a:xfrm>
                  <a:off x="5088" y="624"/>
                  <a:ext cx="48" cy="48"/>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buClrTx/>
                  </a:pPr>
                  <a:endParaRPr lang="en-IN" sz="1350" kern="1200">
                    <a:latin typeface="Arial" panose="020B0604020202020204" pitchFamily="34" charset="0"/>
                    <a:ea typeface="+mn-ea"/>
                    <a:cs typeface="+mn-cs"/>
                  </a:endParaRPr>
                </a:p>
              </p:txBody>
            </p:sp>
          </p:grpSp>
          <p:sp>
            <p:nvSpPr>
              <p:cNvPr id="14465" name="Text Box 129">
                <a:extLst>
                  <a:ext uri="{FF2B5EF4-FFF2-40B4-BE49-F238E27FC236}">
                    <a16:creationId xmlns:a16="http://schemas.microsoft.com/office/drawing/2014/main" id="{514325BC-C3BC-410C-BF18-072C4254D8C8}"/>
                  </a:ext>
                </a:extLst>
              </p:cNvPr>
              <p:cNvSpPr txBox="1">
                <a:spLocks noChangeArrowheads="1"/>
              </p:cNvSpPr>
              <p:nvPr/>
            </p:nvSpPr>
            <p:spPr bwMode="auto">
              <a:xfrm>
                <a:off x="5088" y="720"/>
                <a:ext cx="42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050" b="1" kern="1200" dirty="0">
                    <a:solidFill>
                      <a:srgbClr val="FF0000"/>
                    </a:solidFill>
                    <a:latin typeface="Arial" panose="020B0604020202020204" pitchFamily="34" charset="0"/>
                    <a:ea typeface="+mn-ea"/>
                    <a:cs typeface="+mn-cs"/>
                  </a:rPr>
                  <a:t>100</a:t>
                </a:r>
              </a:p>
            </p:txBody>
          </p:sp>
          <p:sp>
            <p:nvSpPr>
              <p:cNvPr id="14466" name="Text Box 130">
                <a:extLst>
                  <a:ext uri="{FF2B5EF4-FFF2-40B4-BE49-F238E27FC236}">
                    <a16:creationId xmlns:a16="http://schemas.microsoft.com/office/drawing/2014/main" id="{9A3FED91-5254-427C-87CC-4160E6B641EF}"/>
                  </a:ext>
                </a:extLst>
              </p:cNvPr>
              <p:cNvSpPr txBox="1">
                <a:spLocks noChangeArrowheads="1"/>
              </p:cNvSpPr>
              <p:nvPr/>
            </p:nvSpPr>
            <p:spPr bwMode="auto">
              <a:xfrm>
                <a:off x="3186" y="912"/>
                <a:ext cx="36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050" b="1" kern="1200" dirty="0">
                    <a:solidFill>
                      <a:srgbClr val="FF0000"/>
                    </a:solidFill>
                    <a:latin typeface="Arial" panose="020B0604020202020204" pitchFamily="34" charset="0"/>
                    <a:ea typeface="+mn-ea"/>
                    <a:cs typeface="+mn-cs"/>
                  </a:rPr>
                  <a:t>200</a:t>
                </a:r>
              </a:p>
            </p:txBody>
          </p:sp>
          <p:sp>
            <p:nvSpPr>
              <p:cNvPr id="14467" name="Text Box 131">
                <a:extLst>
                  <a:ext uri="{FF2B5EF4-FFF2-40B4-BE49-F238E27FC236}">
                    <a16:creationId xmlns:a16="http://schemas.microsoft.com/office/drawing/2014/main" id="{22CC3495-BEAA-4395-86C2-0B345ECE5AE4}"/>
                  </a:ext>
                </a:extLst>
              </p:cNvPr>
              <p:cNvSpPr txBox="1">
                <a:spLocks noChangeArrowheads="1"/>
              </p:cNvSpPr>
              <p:nvPr/>
            </p:nvSpPr>
            <p:spPr bwMode="auto">
              <a:xfrm>
                <a:off x="5088" y="1152"/>
                <a:ext cx="48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050" b="1" kern="1200" dirty="0">
                    <a:solidFill>
                      <a:srgbClr val="FF0000"/>
                    </a:solidFill>
                    <a:latin typeface="Arial" panose="020B0604020202020204" pitchFamily="34" charset="0"/>
                    <a:ea typeface="+mn-ea"/>
                    <a:cs typeface="+mn-cs"/>
                  </a:rPr>
                  <a:t>300</a:t>
                </a:r>
              </a:p>
            </p:txBody>
          </p:sp>
          <p:sp>
            <p:nvSpPr>
              <p:cNvPr id="14468" name="Text Box 132">
                <a:extLst>
                  <a:ext uri="{FF2B5EF4-FFF2-40B4-BE49-F238E27FC236}">
                    <a16:creationId xmlns:a16="http://schemas.microsoft.com/office/drawing/2014/main" id="{2925887A-163D-46E1-AE9C-6DE7BB3E2721}"/>
                  </a:ext>
                </a:extLst>
              </p:cNvPr>
              <p:cNvSpPr txBox="1">
                <a:spLocks noChangeArrowheads="1"/>
              </p:cNvSpPr>
              <p:nvPr/>
            </p:nvSpPr>
            <p:spPr bwMode="auto">
              <a:xfrm>
                <a:off x="3456" y="1392"/>
                <a:ext cx="46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fontAlgn="base">
                  <a:spcBef>
                    <a:spcPct val="50000"/>
                  </a:spcBef>
                  <a:spcAft>
                    <a:spcPct val="0"/>
                  </a:spcAft>
                  <a:buClrTx/>
                </a:pPr>
                <a:r>
                  <a:rPr lang="en-US" altLang="en-US" sz="1050" b="1" kern="1200" dirty="0">
                    <a:solidFill>
                      <a:srgbClr val="FF0000"/>
                    </a:solidFill>
                    <a:latin typeface="Arial" panose="020B0604020202020204" pitchFamily="34" charset="0"/>
                    <a:ea typeface="+mn-ea"/>
                    <a:cs typeface="+mn-cs"/>
                  </a:rPr>
                  <a:t>400</a:t>
                </a:r>
              </a:p>
            </p:txBody>
          </p:sp>
          <p:sp>
            <p:nvSpPr>
              <p:cNvPr id="14469" name="Text Box 133">
                <a:extLst>
                  <a:ext uri="{FF2B5EF4-FFF2-40B4-BE49-F238E27FC236}">
                    <a16:creationId xmlns:a16="http://schemas.microsoft.com/office/drawing/2014/main" id="{CCB08095-2E28-4527-97C9-23C057303724}"/>
                  </a:ext>
                </a:extLst>
              </p:cNvPr>
              <p:cNvSpPr txBox="1">
                <a:spLocks noChangeArrowheads="1"/>
              </p:cNvSpPr>
              <p:nvPr/>
            </p:nvSpPr>
            <p:spPr bwMode="auto">
              <a:xfrm>
                <a:off x="3408" y="672"/>
                <a:ext cx="14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buClrTx/>
                </a:pPr>
                <a:r>
                  <a:rPr lang="en-US" altLang="en-US" sz="1050" b="1" kern="1200">
                    <a:solidFill>
                      <a:srgbClr val="FF0000"/>
                    </a:solidFill>
                    <a:latin typeface="Arial" panose="020B0604020202020204" pitchFamily="34" charset="0"/>
                    <a:ea typeface="+mn-ea"/>
                    <a:cs typeface="+mn-cs"/>
                  </a:rPr>
                  <a:t>0</a:t>
                </a:r>
              </a:p>
            </p:txBody>
          </p:sp>
        </p:grpSp>
      </p:grpSp>
      <p:sp>
        <p:nvSpPr>
          <p:cNvPr id="127" name="Rectangle 4">
            <a:extLst>
              <a:ext uri="{FF2B5EF4-FFF2-40B4-BE49-F238E27FC236}">
                <a16:creationId xmlns:a16="http://schemas.microsoft.com/office/drawing/2014/main" id="{0BF70890-152A-4A16-AC3E-E4C1CF481566}"/>
              </a:ext>
            </a:extLst>
          </p:cNvPr>
          <p:cNvSpPr>
            <a:spLocks noChangeArrowheads="1"/>
          </p:cNvSpPr>
          <p:nvPr/>
        </p:nvSpPr>
        <p:spPr bwMode="auto">
          <a:xfrm>
            <a:off x="76201" y="77637"/>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IN" altLang="en-US" sz="2000" b="1" dirty="0">
                <a:solidFill>
                  <a:srgbClr val="FF0000"/>
                </a:solidFill>
              </a:rPr>
              <a:t>POTENTIOMETER</a:t>
            </a:r>
            <a:endParaRPr lang="en-US" alt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471"/>
                                        </p:tgtEl>
                                        <p:attrNameLst>
                                          <p:attrName>style.visibility</p:attrName>
                                        </p:attrNameLst>
                                      </p:cBhvr>
                                      <p:to>
                                        <p:strVal val="visible"/>
                                      </p:to>
                                    </p:set>
                                    <p:animEffect transition="in" filter="dissolve">
                                      <p:cBhvr>
                                        <p:cTn id="7" dur="500"/>
                                        <p:tgtEl>
                                          <p:spTgt spid="144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14475"/>
                                        </p:tgtEl>
                                        <p:attrNameLst>
                                          <p:attrName>style.visibility</p:attrName>
                                        </p:attrNameLst>
                                      </p:cBhvr>
                                      <p:to>
                                        <p:strVal val="visible"/>
                                      </p:to>
                                    </p:set>
                                    <p:animEffect transition="in" filter="slide(fromLeft)">
                                      <p:cBhvr>
                                        <p:cTn id="12" dur="500"/>
                                        <p:tgtEl>
                                          <p:spTgt spid="144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4474"/>
                                        </p:tgtEl>
                                        <p:attrNameLst>
                                          <p:attrName>style.visibility</p:attrName>
                                        </p:attrNameLst>
                                      </p:cBhvr>
                                      <p:to>
                                        <p:strVal val="visible"/>
                                      </p:to>
                                    </p:set>
                                    <p:animEffect transition="in" filter="dissolve">
                                      <p:cBhvr>
                                        <p:cTn id="17" dur="500"/>
                                        <p:tgtEl>
                                          <p:spTgt spid="144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nodeType="clickEffect">
                                  <p:stCondLst>
                                    <p:cond delay="0"/>
                                  </p:stCondLst>
                                  <p:childTnLst>
                                    <p:set>
                                      <p:cBhvr>
                                        <p:cTn id="21" dur="1" fill="hold">
                                          <p:stCondLst>
                                            <p:cond delay="0"/>
                                          </p:stCondLst>
                                        </p:cTn>
                                        <p:tgtEl>
                                          <p:spTgt spid="14477"/>
                                        </p:tgtEl>
                                        <p:attrNameLst>
                                          <p:attrName>style.visibility</p:attrName>
                                        </p:attrNameLst>
                                      </p:cBhvr>
                                      <p:to>
                                        <p:strVal val="visible"/>
                                      </p:to>
                                    </p:set>
                                    <p:animEffect transition="in" filter="slide(fromTop)">
                                      <p:cBhvr>
                                        <p:cTn id="22" dur="500"/>
                                        <p:tgtEl>
                                          <p:spTgt spid="144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4449"/>
                                        </p:tgtEl>
                                        <p:attrNameLst>
                                          <p:attrName>style.visibility</p:attrName>
                                        </p:attrNameLst>
                                      </p:cBhvr>
                                      <p:to>
                                        <p:strVal val="visible"/>
                                      </p:to>
                                    </p:set>
                                    <p:animEffect transition="in" filter="slide(fromLeft)">
                                      <p:cBhvr>
                                        <p:cTn id="27" dur="500"/>
                                        <p:tgtEl>
                                          <p:spTgt spid="144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1" fill="hold" nodeType="clickEffect">
                                  <p:stCondLst>
                                    <p:cond delay="0"/>
                                  </p:stCondLst>
                                  <p:childTnLst>
                                    <p:set>
                                      <p:cBhvr>
                                        <p:cTn id="31" dur="1" fill="hold">
                                          <p:stCondLst>
                                            <p:cond delay="0"/>
                                          </p:stCondLst>
                                        </p:cTn>
                                        <p:tgtEl>
                                          <p:spTgt spid="14442"/>
                                        </p:tgtEl>
                                        <p:attrNameLst>
                                          <p:attrName>style.visibility</p:attrName>
                                        </p:attrNameLst>
                                      </p:cBhvr>
                                      <p:to>
                                        <p:strVal val="visible"/>
                                      </p:to>
                                    </p:set>
                                    <p:animEffect transition="in" filter="slide(fromTop)">
                                      <p:cBhvr>
                                        <p:cTn id="32" dur="500"/>
                                        <p:tgtEl>
                                          <p:spTgt spid="14442"/>
                                        </p:tgtEl>
                                      </p:cBhvr>
                                    </p:animEffect>
                                  </p:childTnLst>
                                </p:cTn>
                              </p:par>
                            </p:childTnLst>
                          </p:cTn>
                        </p:par>
                        <p:par>
                          <p:cTn id="33" fill="hold" nodeType="afterGroup">
                            <p:stCondLst>
                              <p:cond delay="500"/>
                            </p:stCondLst>
                            <p:childTnLst>
                              <p:par>
                                <p:cTn id="34" presetID="12" presetClass="entr" presetSubtype="8" fill="hold" nodeType="afterEffect">
                                  <p:stCondLst>
                                    <p:cond delay="0"/>
                                  </p:stCondLst>
                                  <p:childTnLst>
                                    <p:set>
                                      <p:cBhvr>
                                        <p:cTn id="35" dur="1" fill="hold">
                                          <p:stCondLst>
                                            <p:cond delay="0"/>
                                          </p:stCondLst>
                                        </p:cTn>
                                        <p:tgtEl>
                                          <p:spTgt spid="14478"/>
                                        </p:tgtEl>
                                        <p:attrNameLst>
                                          <p:attrName>style.visibility</p:attrName>
                                        </p:attrNameLst>
                                      </p:cBhvr>
                                      <p:to>
                                        <p:strVal val="visible"/>
                                      </p:to>
                                    </p:set>
                                    <p:animEffect transition="in" filter="slide(fromLeft)">
                                      <p:cBhvr>
                                        <p:cTn id="36" dur="500"/>
                                        <p:tgtEl>
                                          <p:spTgt spid="14478"/>
                                        </p:tgtEl>
                                      </p:cBhvr>
                                    </p:animEffect>
                                  </p:childTnLst>
                                </p:cTn>
                              </p:par>
                            </p:childTnLst>
                          </p:cTn>
                        </p:par>
                        <p:par>
                          <p:cTn id="37" fill="hold" nodeType="afterGroup">
                            <p:stCondLst>
                              <p:cond delay="1000"/>
                            </p:stCondLst>
                            <p:childTnLst>
                              <p:par>
                                <p:cTn id="38" presetID="12" presetClass="entr" presetSubtype="8" fill="hold" nodeType="afterEffect">
                                  <p:stCondLst>
                                    <p:cond delay="0"/>
                                  </p:stCondLst>
                                  <p:childTnLst>
                                    <p:set>
                                      <p:cBhvr>
                                        <p:cTn id="39" dur="1" fill="hold">
                                          <p:stCondLst>
                                            <p:cond delay="0"/>
                                          </p:stCondLst>
                                        </p:cTn>
                                        <p:tgtEl>
                                          <p:spTgt spid="14441"/>
                                        </p:tgtEl>
                                        <p:attrNameLst>
                                          <p:attrName>style.visibility</p:attrName>
                                        </p:attrNameLst>
                                      </p:cBhvr>
                                      <p:to>
                                        <p:strVal val="visible"/>
                                      </p:to>
                                    </p:set>
                                    <p:animEffect transition="in" filter="slide(fromLeft)">
                                      <p:cBhvr>
                                        <p:cTn id="40" dur="500"/>
                                        <p:tgtEl>
                                          <p:spTgt spid="14441"/>
                                        </p:tgtEl>
                                      </p:cBhvr>
                                    </p:animEffect>
                                  </p:childTnLst>
                                </p:cTn>
                              </p:par>
                            </p:childTnLst>
                          </p:cTn>
                        </p:par>
                        <p:par>
                          <p:cTn id="41" fill="hold" nodeType="afterGroup">
                            <p:stCondLst>
                              <p:cond delay="1500"/>
                            </p:stCondLst>
                            <p:childTnLst>
                              <p:par>
                                <p:cTn id="42" presetID="12" presetClass="entr" presetSubtype="2" fill="hold" nodeType="afterEffect">
                                  <p:stCondLst>
                                    <p:cond delay="0"/>
                                  </p:stCondLst>
                                  <p:childTnLst>
                                    <p:set>
                                      <p:cBhvr>
                                        <p:cTn id="43" dur="1" fill="hold">
                                          <p:stCondLst>
                                            <p:cond delay="0"/>
                                          </p:stCondLst>
                                        </p:cTn>
                                        <p:tgtEl>
                                          <p:spTgt spid="14438"/>
                                        </p:tgtEl>
                                        <p:attrNameLst>
                                          <p:attrName>style.visibility</p:attrName>
                                        </p:attrNameLst>
                                      </p:cBhvr>
                                      <p:to>
                                        <p:strVal val="visible"/>
                                      </p:to>
                                    </p:set>
                                    <p:animEffect transition="in" filter="slide(fromRight)">
                                      <p:cBhvr>
                                        <p:cTn id="44" dur="500"/>
                                        <p:tgtEl>
                                          <p:spTgt spid="14438"/>
                                        </p:tgtEl>
                                      </p:cBhvr>
                                    </p:animEffect>
                                  </p:childTnLst>
                                </p:cTn>
                              </p:par>
                            </p:childTnLst>
                          </p:cTn>
                        </p:par>
                        <p:par>
                          <p:cTn id="45" fill="hold" nodeType="afterGroup">
                            <p:stCondLst>
                              <p:cond delay="2000"/>
                            </p:stCondLst>
                            <p:childTnLst>
                              <p:par>
                                <p:cTn id="46" presetID="12" presetClass="entr" presetSubtype="8" fill="hold" nodeType="afterEffect">
                                  <p:stCondLst>
                                    <p:cond delay="0"/>
                                  </p:stCondLst>
                                  <p:childTnLst>
                                    <p:set>
                                      <p:cBhvr>
                                        <p:cTn id="47" dur="1" fill="hold">
                                          <p:stCondLst>
                                            <p:cond delay="0"/>
                                          </p:stCondLst>
                                        </p:cTn>
                                        <p:tgtEl>
                                          <p:spTgt spid="14440"/>
                                        </p:tgtEl>
                                        <p:attrNameLst>
                                          <p:attrName>style.visibility</p:attrName>
                                        </p:attrNameLst>
                                      </p:cBhvr>
                                      <p:to>
                                        <p:strVal val="visible"/>
                                      </p:to>
                                    </p:set>
                                    <p:animEffect transition="in" filter="slide(fromLeft)">
                                      <p:cBhvr>
                                        <p:cTn id="48" dur="500"/>
                                        <p:tgtEl>
                                          <p:spTgt spid="14440"/>
                                        </p:tgtEl>
                                      </p:cBhvr>
                                    </p:animEffect>
                                  </p:childTnLst>
                                </p:cTn>
                              </p:par>
                            </p:childTnLst>
                          </p:cTn>
                        </p:par>
                        <p:par>
                          <p:cTn id="49" fill="hold" nodeType="afterGroup">
                            <p:stCondLst>
                              <p:cond delay="2500"/>
                            </p:stCondLst>
                            <p:childTnLst>
                              <p:par>
                                <p:cTn id="50" presetID="12" presetClass="entr" presetSubtype="2" fill="hold" nodeType="afterEffect">
                                  <p:stCondLst>
                                    <p:cond delay="0"/>
                                  </p:stCondLst>
                                  <p:childTnLst>
                                    <p:set>
                                      <p:cBhvr>
                                        <p:cTn id="51" dur="1" fill="hold">
                                          <p:stCondLst>
                                            <p:cond delay="0"/>
                                          </p:stCondLst>
                                        </p:cTn>
                                        <p:tgtEl>
                                          <p:spTgt spid="14439"/>
                                        </p:tgtEl>
                                        <p:attrNameLst>
                                          <p:attrName>style.visibility</p:attrName>
                                        </p:attrNameLst>
                                      </p:cBhvr>
                                      <p:to>
                                        <p:strVal val="visible"/>
                                      </p:to>
                                    </p:set>
                                    <p:animEffect transition="in" filter="slide(fromRight)">
                                      <p:cBhvr>
                                        <p:cTn id="52" dur="500"/>
                                        <p:tgtEl>
                                          <p:spTgt spid="14439"/>
                                        </p:tgtEl>
                                      </p:cBhvr>
                                    </p:animEffect>
                                  </p:childTnLst>
                                </p:cTn>
                              </p:par>
                            </p:childTnLst>
                          </p:cTn>
                        </p:par>
                        <p:par>
                          <p:cTn id="53" fill="hold" nodeType="afterGroup">
                            <p:stCondLst>
                              <p:cond delay="3000"/>
                            </p:stCondLst>
                            <p:childTnLst>
                              <p:par>
                                <p:cTn id="54" presetID="12" presetClass="entr" presetSubtype="2" fill="hold" nodeType="afterEffect">
                                  <p:stCondLst>
                                    <p:cond delay="0"/>
                                  </p:stCondLst>
                                  <p:childTnLst>
                                    <p:set>
                                      <p:cBhvr>
                                        <p:cTn id="55" dur="1" fill="hold">
                                          <p:stCondLst>
                                            <p:cond delay="0"/>
                                          </p:stCondLst>
                                        </p:cTn>
                                        <p:tgtEl>
                                          <p:spTgt spid="14446"/>
                                        </p:tgtEl>
                                        <p:attrNameLst>
                                          <p:attrName>style.visibility</p:attrName>
                                        </p:attrNameLst>
                                      </p:cBhvr>
                                      <p:to>
                                        <p:strVal val="visible"/>
                                      </p:to>
                                    </p:set>
                                    <p:animEffect transition="in" filter="slide(fromRight)">
                                      <p:cBhvr>
                                        <p:cTn id="56" dur="500"/>
                                        <p:tgtEl>
                                          <p:spTgt spid="1444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14451"/>
                                        </p:tgtEl>
                                        <p:attrNameLst>
                                          <p:attrName>style.visibility</p:attrName>
                                        </p:attrNameLst>
                                      </p:cBhvr>
                                      <p:to>
                                        <p:strVal val="visible"/>
                                      </p:to>
                                    </p:set>
                                    <p:animEffect transition="in" filter="slide(fromBottom)">
                                      <p:cBhvr>
                                        <p:cTn id="61" dur="5000"/>
                                        <p:tgtEl>
                                          <p:spTgt spid="1445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4463"/>
                                        </p:tgtEl>
                                        <p:attrNameLst>
                                          <p:attrName>style.visibility</p:attrName>
                                        </p:attrNameLst>
                                      </p:cBhvr>
                                      <p:to>
                                        <p:strVal val="visible"/>
                                      </p:to>
                                    </p:set>
                                    <p:anim calcmode="lin" valueType="num">
                                      <p:cBhvr>
                                        <p:cTn id="66" dur="500" fill="hold"/>
                                        <p:tgtEl>
                                          <p:spTgt spid="14463"/>
                                        </p:tgtEl>
                                        <p:attrNameLst>
                                          <p:attrName>ppt_w</p:attrName>
                                        </p:attrNameLst>
                                      </p:cBhvr>
                                      <p:tavLst>
                                        <p:tav tm="0">
                                          <p:val>
                                            <p:fltVal val="0"/>
                                          </p:val>
                                        </p:tav>
                                        <p:tav tm="100000">
                                          <p:val>
                                            <p:strVal val="#ppt_w"/>
                                          </p:val>
                                        </p:tav>
                                      </p:tavLst>
                                    </p:anim>
                                    <p:anim calcmode="lin" valueType="num">
                                      <p:cBhvr>
                                        <p:cTn id="67" dur="500" fill="hold"/>
                                        <p:tgtEl>
                                          <p:spTgt spid="14463"/>
                                        </p:tgtEl>
                                        <p:attrNameLst>
                                          <p:attrName>ppt_h</p:attrName>
                                        </p:attrNameLst>
                                      </p:cBhvr>
                                      <p:tavLst>
                                        <p:tav tm="0">
                                          <p:val>
                                            <p:fltVal val="0"/>
                                          </p:val>
                                        </p:tav>
                                        <p:tav tm="100000">
                                          <p:val>
                                            <p:strVal val="#ppt_h"/>
                                          </p:val>
                                        </p:tav>
                                      </p:tavLst>
                                    </p:anim>
                                    <p:animEffect transition="in" filter="fade">
                                      <p:cBhvr>
                                        <p:cTn id="68" dur="500"/>
                                        <p:tgtEl>
                                          <p:spTgt spid="1446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32" fill="hold" nodeType="clickEffect">
                                  <p:stCondLst>
                                    <p:cond delay="0"/>
                                  </p:stCondLst>
                                  <p:childTnLst>
                                    <p:set>
                                      <p:cBhvr>
                                        <p:cTn id="72" dur="1" fill="hold">
                                          <p:stCondLst>
                                            <p:cond delay="0"/>
                                          </p:stCondLst>
                                        </p:cTn>
                                        <p:tgtEl>
                                          <p:spTgt spid="14462"/>
                                        </p:tgtEl>
                                        <p:attrNameLst>
                                          <p:attrName>style.visibility</p:attrName>
                                        </p:attrNameLst>
                                      </p:cBhvr>
                                      <p:to>
                                        <p:strVal val="visible"/>
                                      </p:to>
                                    </p:set>
                                    <p:animEffect transition="in" filter="box(out)">
                                      <p:cBhvr>
                                        <p:cTn id="73" dur="500"/>
                                        <p:tgtEl>
                                          <p:spTgt spid="14462"/>
                                        </p:tgtEl>
                                      </p:cBhvr>
                                    </p:animEffect>
                                  </p:childTnLst>
                                </p:cTn>
                              </p:par>
                            </p:childTnLst>
                          </p:cTn>
                        </p:par>
                        <p:par>
                          <p:cTn id="74" fill="hold">
                            <p:stCondLst>
                              <p:cond delay="500"/>
                            </p:stCondLst>
                            <p:childTnLst>
                              <p:par>
                                <p:cTn id="75" presetID="53" presetClass="entr" presetSubtype="0" fill="hold" nodeType="afterEffect">
                                  <p:stCondLst>
                                    <p:cond delay="0"/>
                                  </p:stCondLst>
                                  <p:childTnLst>
                                    <p:set>
                                      <p:cBhvr>
                                        <p:cTn id="76" dur="1" fill="hold">
                                          <p:stCondLst>
                                            <p:cond delay="0"/>
                                          </p:stCondLst>
                                        </p:cTn>
                                        <p:tgtEl>
                                          <p:spTgt spid="127">
                                            <p:txEl>
                                              <p:pRg st="0" end="0"/>
                                            </p:txEl>
                                          </p:spTgt>
                                        </p:tgtEl>
                                        <p:attrNameLst>
                                          <p:attrName>style.visibility</p:attrName>
                                        </p:attrNameLst>
                                      </p:cBhvr>
                                      <p:to>
                                        <p:strVal val="visible"/>
                                      </p:to>
                                    </p:set>
                                    <p:anim calcmode="lin" valueType="num">
                                      <p:cBhvr>
                                        <p:cTn id="77" dur="500" fill="hold"/>
                                        <p:tgtEl>
                                          <p:spTgt spid="127">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127">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1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9" grpId="0"/>
      <p:bldP spid="14451" grpId="0"/>
      <p:bldP spid="144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a:extLst>
              <a:ext uri="{FF2B5EF4-FFF2-40B4-BE49-F238E27FC236}">
                <a16:creationId xmlns:a16="http://schemas.microsoft.com/office/drawing/2014/main" id="{4AF509EF-BFCE-4B43-AC71-AD902719B3CF}"/>
              </a:ext>
            </a:extLst>
          </p:cNvPr>
          <p:cNvPicPr preferRelativeResize="0"/>
          <p:nvPr/>
        </p:nvPicPr>
        <p:blipFill rotWithShape="1">
          <a:blip r:embed="rId2">
            <a:alphaModFix/>
          </a:blip>
          <a:srcRect/>
          <a:stretch/>
        </p:blipFill>
        <p:spPr>
          <a:xfrm>
            <a:off x="8218350" y="4217850"/>
            <a:ext cx="925650" cy="925650"/>
          </a:xfrm>
          <a:prstGeom prst="rect">
            <a:avLst/>
          </a:prstGeom>
          <a:noFill/>
          <a:ln>
            <a:noFill/>
          </a:ln>
        </p:spPr>
      </p:pic>
      <p:sp>
        <p:nvSpPr>
          <p:cNvPr id="27" name="Rectangle 4">
            <a:extLst>
              <a:ext uri="{FF2B5EF4-FFF2-40B4-BE49-F238E27FC236}">
                <a16:creationId xmlns:a16="http://schemas.microsoft.com/office/drawing/2014/main" id="{C79CC0FE-7364-4D32-B7F5-03F589773663}"/>
              </a:ext>
            </a:extLst>
          </p:cNvPr>
          <p:cNvSpPr>
            <a:spLocks noChangeArrowheads="1"/>
          </p:cNvSpPr>
          <p:nvPr/>
        </p:nvSpPr>
        <p:spPr bwMode="auto">
          <a:xfrm>
            <a:off x="76201" y="77637"/>
            <a:ext cx="89708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spcAft>
                <a:spcPts val="600"/>
              </a:spcAft>
              <a:buFontTx/>
              <a:buNone/>
            </a:pPr>
            <a:r>
              <a:rPr lang="en-US" altLang="en-US" sz="2000" b="1" dirty="0">
                <a:solidFill>
                  <a:srgbClr val="FF0000"/>
                </a:solidFill>
              </a:rPr>
              <a:t>The expression for potential drop per unit length :</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5E64080-48E8-4F11-B829-D2E76A052282}"/>
                  </a:ext>
                </a:extLst>
              </p:cNvPr>
              <p:cNvSpPr txBox="1"/>
              <p:nvPr/>
            </p:nvSpPr>
            <p:spPr>
              <a:xfrm>
                <a:off x="-1" y="477747"/>
                <a:ext cx="9047019" cy="523220"/>
              </a:xfrm>
              <a:prstGeom prst="rect">
                <a:avLst/>
              </a:prstGeom>
              <a:noFill/>
            </p:spPr>
            <p:txBody>
              <a:bodyPr wrap="square">
                <a:spAutoFit/>
              </a:bodyPr>
              <a:lstStyle/>
              <a:p>
                <a:r>
                  <a:rPr lang="en-IN" sz="1400" dirty="0">
                    <a:effectLst/>
                    <a:latin typeface="Cambria" panose="02040503050406030204" pitchFamily="18" charset="0"/>
                    <a:ea typeface="Times New Roman" panose="02020603050405020304" pitchFamily="18" charset="0"/>
                    <a:cs typeface="Times New Roman" panose="02020603050405020304" pitchFamily="18" charset="0"/>
                  </a:rPr>
                  <a:t>It contains a long wire AB of length (</a:t>
                </a:r>
                <a14:m>
                  <m:oMath xmlns:m="http://schemas.openxmlformats.org/officeDocument/2006/math">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and uniform cross-section of area A connected across a cell called as driver cell of emf </a:t>
                </a:r>
                <a14:m>
                  <m:oMath xmlns:m="http://schemas.openxmlformats.org/officeDocument/2006/math">
                    <m:d>
                      <m:dPr>
                        <m:ctrlPr>
                          <a:rPr lang="en-IN" sz="1400" i="1">
                            <a:effectLst/>
                            <a:latin typeface="Cambria Math" panose="02040503050406030204" pitchFamily="18" charset="0"/>
                          </a:rPr>
                        </m:ctrlPr>
                      </m:dPr>
                      <m:e>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and a variable resistor of resistance </a:t>
                </a:r>
                <a14:m>
                  <m:oMath xmlns:m="http://schemas.openxmlformats.org/officeDocument/2006/math">
                    <m:r>
                      <a:rPr lang="en-IN" i="1">
                        <a:latin typeface="Cambria Math" panose="02040503050406030204" pitchFamily="18" charset="0"/>
                        <a:ea typeface="Times New Roman" panose="02020603050405020304" pitchFamily="18" charset="0"/>
                        <a:cs typeface="Times New Roman" panose="02020603050405020304" pitchFamily="18" charset="0"/>
                      </a:rPr>
                      <m:t>𝑅</m:t>
                    </m:r>
                    <m:r>
                      <a:rPr lang="en-IN"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IN" dirty="0"/>
              </a:p>
            </p:txBody>
          </p:sp>
        </mc:Choice>
        <mc:Fallback>
          <p:sp>
            <p:nvSpPr>
              <p:cNvPr id="5" name="TextBox 4">
                <a:extLst>
                  <a:ext uri="{FF2B5EF4-FFF2-40B4-BE49-F238E27FC236}">
                    <a16:creationId xmlns:a16="http://schemas.microsoft.com/office/drawing/2014/main" id="{15E64080-48E8-4F11-B829-D2E76A052282}"/>
                  </a:ext>
                </a:extLst>
              </p:cNvPr>
              <p:cNvSpPr txBox="1">
                <a:spLocks noRot="1" noChangeAspect="1" noMove="1" noResize="1" noEditPoints="1" noAdjustHandles="1" noChangeArrowheads="1" noChangeShapeType="1" noTextEdit="1"/>
              </p:cNvSpPr>
              <p:nvPr/>
            </p:nvSpPr>
            <p:spPr>
              <a:xfrm>
                <a:off x="-1" y="477747"/>
                <a:ext cx="9047019" cy="523220"/>
              </a:xfrm>
              <a:prstGeom prst="rect">
                <a:avLst/>
              </a:prstGeom>
              <a:blipFill>
                <a:blip r:embed="rId3"/>
                <a:stretch>
                  <a:fillRect l="-202" t="-2326" b="-10465"/>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8E1297E5-4A7E-4709-B110-E1EA65020503}"/>
              </a:ext>
            </a:extLst>
          </p:cNvPr>
          <p:cNvSpPr txBox="1"/>
          <p:nvPr/>
        </p:nvSpPr>
        <p:spPr>
          <a:xfrm>
            <a:off x="-1" y="1093300"/>
            <a:ext cx="4582390" cy="307777"/>
          </a:xfrm>
          <a:prstGeom prst="rect">
            <a:avLst/>
          </a:prstGeom>
          <a:noFill/>
        </p:spPr>
        <p:txBody>
          <a:bodyPr wrap="square">
            <a:spAutoFit/>
          </a:bodyPr>
          <a:lstStyle/>
          <a:p>
            <a:r>
              <a:rPr lang="en-IN" sz="1400" dirty="0">
                <a:effectLst/>
                <a:latin typeface="Cambria" panose="02040503050406030204" pitchFamily="18" charset="0"/>
                <a:ea typeface="Times New Roman" panose="02020603050405020304" pitchFamily="18" charset="0"/>
                <a:cs typeface="Times New Roman" panose="02020603050405020304" pitchFamily="18" charset="0"/>
              </a:rPr>
              <a:t>So the resistance of potentiometer wire is </a:t>
            </a:r>
            <a:endParaRPr lang="en-IN"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87D265C-3E3E-4D00-9431-5665FE5AF9D9}"/>
                  </a:ext>
                </a:extLst>
              </p:cNvPr>
              <p:cNvSpPr txBox="1"/>
              <p:nvPr/>
            </p:nvSpPr>
            <p:spPr>
              <a:xfrm>
                <a:off x="441615" y="1484003"/>
                <a:ext cx="1255568" cy="401457"/>
              </a:xfrm>
              <a:prstGeom prst="rect">
                <a:avLst/>
              </a:prstGeom>
              <a:noFill/>
            </p:spPr>
            <p:txBody>
              <a:bodyPr wrap="square">
                <a:spAutoFit/>
              </a:bodyPr>
              <a:lstStyle/>
              <a:p>
                <a14:m>
                  <m:oMath xmlns:m="http://schemas.openxmlformats.org/officeDocument/2006/math">
                    <m:sSub>
                      <m:sSubPr>
                        <m:ctrlPr>
                          <a:rPr lang="en-IN" sz="1400" i="1" smtClean="0">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𝜌</m:t>
                    </m:r>
                    <m:f>
                      <m:fPr>
                        <m:ctrlPr>
                          <a:rPr lang="en-IN" sz="1400" i="1">
                            <a:effectLst/>
                            <a:latin typeface="Cambria Math" panose="02040503050406030204" pitchFamily="18" charset="0"/>
                          </a:rPr>
                        </m:ctrlPr>
                      </m:fPr>
                      <m:num>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𝐴</m:t>
                        </m:r>
                      </m:den>
                    </m:f>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IN" dirty="0"/>
              </a:p>
            </p:txBody>
          </p:sp>
        </mc:Choice>
        <mc:Fallback xmlns="">
          <p:sp>
            <p:nvSpPr>
              <p:cNvPr id="9" name="TextBox 8">
                <a:extLst>
                  <a:ext uri="{FF2B5EF4-FFF2-40B4-BE49-F238E27FC236}">
                    <a16:creationId xmlns:a16="http://schemas.microsoft.com/office/drawing/2014/main" id="{287D265C-3E3E-4D00-9431-5665FE5AF9D9}"/>
                  </a:ext>
                </a:extLst>
              </p:cNvPr>
              <p:cNvSpPr txBox="1">
                <a:spLocks noRot="1" noChangeAspect="1" noMove="1" noResize="1" noEditPoints="1" noAdjustHandles="1" noChangeArrowheads="1" noChangeShapeType="1" noTextEdit="1"/>
              </p:cNvSpPr>
              <p:nvPr/>
            </p:nvSpPr>
            <p:spPr>
              <a:xfrm>
                <a:off x="441615" y="1484003"/>
                <a:ext cx="1255568" cy="401457"/>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615C541-D3C0-45F2-B861-689B2217BC62}"/>
                  </a:ext>
                </a:extLst>
              </p:cNvPr>
              <p:cNvSpPr txBox="1"/>
              <p:nvPr/>
            </p:nvSpPr>
            <p:spPr>
              <a:xfrm>
                <a:off x="76201" y="1778045"/>
                <a:ext cx="4582390" cy="380682"/>
              </a:xfrm>
              <a:prstGeom prst="rect">
                <a:avLst/>
              </a:prstGeom>
              <a:noFill/>
            </p:spPr>
            <p:txBody>
              <a:bodyPr wrap="square">
                <a:spAutoFit/>
              </a:bodyPr>
              <a:lstStyle/>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Where </a:t>
                </a:r>
                <a14:m>
                  <m:oMath xmlns:m="http://schemas.openxmlformats.org/officeDocument/2006/math">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𝜌</m:t>
                    </m:r>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 resistivity of potentiometer wire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5615C541-D3C0-45F2-B861-689B2217BC62}"/>
                  </a:ext>
                </a:extLst>
              </p:cNvPr>
              <p:cNvSpPr txBox="1">
                <a:spLocks noRot="1" noChangeAspect="1" noMove="1" noResize="1" noEditPoints="1" noAdjustHandles="1" noChangeArrowheads="1" noChangeShapeType="1" noTextEdit="1"/>
              </p:cNvSpPr>
              <p:nvPr/>
            </p:nvSpPr>
            <p:spPr>
              <a:xfrm>
                <a:off x="76201" y="1778045"/>
                <a:ext cx="4582390" cy="380682"/>
              </a:xfrm>
              <a:prstGeom prst="rect">
                <a:avLst/>
              </a:prstGeom>
              <a:blipFill>
                <a:blip r:embed="rId5"/>
                <a:stretch>
                  <a:fillRect l="-399" b="-1290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F3537CB-1C67-487E-A0C3-C25EF319E844}"/>
                  </a:ext>
                </a:extLst>
              </p:cNvPr>
              <p:cNvSpPr txBox="1"/>
              <p:nvPr/>
            </p:nvSpPr>
            <p:spPr>
              <a:xfrm>
                <a:off x="213014" y="2097018"/>
                <a:ext cx="4582390" cy="1337161"/>
              </a:xfrm>
              <a:prstGeom prst="rect">
                <a:avLst/>
              </a:prstGeom>
              <a:noFill/>
            </p:spPr>
            <p:txBody>
              <a:bodyPr wrap="square">
                <a:spAutoFit/>
              </a:bodyPr>
              <a:lstStyle/>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Current in the driver circuit is 	</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tabLst>
                    <a:tab pos="179705" algn="l"/>
                  </a:tabLst>
                </a:pPr>
                <a14:m>
                  <m:oMath xmlns:m="http://schemas.openxmlformats.org/officeDocument/2006/math">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𝜌</m:t>
                            </m:r>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𝐴</m:t>
                            </m:r>
                          </m:den>
                        </m:f>
                      </m:den>
                    </m:f>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𝐴</m:t>
                        </m:r>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𝐴𝑅</m:t>
                        </m:r>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𝜌</m:t>
                        </m:r>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........(ii)</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1F3537CB-1C67-487E-A0C3-C25EF319E844}"/>
                  </a:ext>
                </a:extLst>
              </p:cNvPr>
              <p:cNvSpPr txBox="1">
                <a:spLocks noRot="1" noChangeAspect="1" noMove="1" noResize="1" noEditPoints="1" noAdjustHandles="1" noChangeArrowheads="1" noChangeShapeType="1" noTextEdit="1"/>
              </p:cNvSpPr>
              <p:nvPr/>
            </p:nvSpPr>
            <p:spPr>
              <a:xfrm>
                <a:off x="213014" y="2097018"/>
                <a:ext cx="4582390" cy="1337161"/>
              </a:xfrm>
              <a:prstGeom prst="rect">
                <a:avLst/>
              </a:prstGeom>
              <a:blipFill>
                <a:blip r:embed="rId6"/>
                <a:stretch>
                  <a:fillRect l="-39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B0B275D-8FA6-435A-B049-CA5E8204F033}"/>
                  </a:ext>
                </a:extLst>
              </p:cNvPr>
              <p:cNvSpPr txBox="1"/>
              <p:nvPr/>
            </p:nvSpPr>
            <p:spPr>
              <a:xfrm>
                <a:off x="157596" y="3403506"/>
                <a:ext cx="4582390" cy="523220"/>
              </a:xfrm>
              <a:prstGeom prst="rect">
                <a:avLst/>
              </a:prstGeom>
              <a:noFill/>
            </p:spPr>
            <p:txBody>
              <a:bodyPr wrap="square">
                <a:spAutoFit/>
              </a:bodyPr>
              <a:lstStyle/>
              <a:p>
                <a:r>
                  <a:rPr lang="en-IN" sz="1400" dirty="0">
                    <a:effectLst/>
                    <a:latin typeface="Cambria" panose="02040503050406030204" pitchFamily="18" charset="0"/>
                    <a:ea typeface="Times New Roman" panose="02020603050405020304" pitchFamily="18" charset="0"/>
                    <a:cs typeface="Times New Roman" panose="02020603050405020304" pitchFamily="18" charset="0"/>
                  </a:rPr>
                  <a:t>The potential difference across potentiometer wire is </a:t>
                </a:r>
                <a14:m>
                  <m:oMath xmlns:m="http://schemas.openxmlformats.org/officeDocument/2006/math">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sSub>
                      <m:sSubPr>
                        <m:ctrlPr>
                          <a:rPr lang="en-IN" sz="1400" i="1">
                            <a:effectLst/>
                            <a:latin typeface="Cambria Math" panose="02040503050406030204" pitchFamily="18" charset="0"/>
                          </a:rPr>
                        </m:ctrlPr>
                      </m:sSubPr>
                      <m:e>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IN" sz="1400" i="1">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endParaRPr lang="en-IN" dirty="0"/>
              </a:p>
            </p:txBody>
          </p:sp>
        </mc:Choice>
        <mc:Fallback xmlns="">
          <p:sp>
            <p:nvSpPr>
              <p:cNvPr id="15" name="TextBox 14">
                <a:extLst>
                  <a:ext uri="{FF2B5EF4-FFF2-40B4-BE49-F238E27FC236}">
                    <a16:creationId xmlns:a16="http://schemas.microsoft.com/office/drawing/2014/main" id="{1B0B275D-8FA6-435A-B049-CA5E8204F033}"/>
                  </a:ext>
                </a:extLst>
              </p:cNvPr>
              <p:cNvSpPr txBox="1">
                <a:spLocks noRot="1" noChangeAspect="1" noMove="1" noResize="1" noEditPoints="1" noAdjustHandles="1" noChangeArrowheads="1" noChangeShapeType="1" noTextEdit="1"/>
              </p:cNvSpPr>
              <p:nvPr/>
            </p:nvSpPr>
            <p:spPr>
              <a:xfrm>
                <a:off x="157596" y="3403506"/>
                <a:ext cx="4582390" cy="523220"/>
              </a:xfrm>
              <a:prstGeom prst="rect">
                <a:avLst/>
              </a:prstGeom>
              <a:blipFill>
                <a:blip r:embed="rId7"/>
                <a:stretch>
                  <a:fillRect l="-399" t="-232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2933B96-55E5-4CDB-92C6-072AA894FE4B}"/>
                  </a:ext>
                </a:extLst>
              </p:cNvPr>
              <p:cNvSpPr txBox="1"/>
              <p:nvPr/>
            </p:nvSpPr>
            <p:spPr>
              <a:xfrm>
                <a:off x="76200" y="3858573"/>
                <a:ext cx="8970817" cy="680443"/>
              </a:xfrm>
              <a:prstGeom prst="rect">
                <a:avLst/>
              </a:prstGeom>
              <a:noFill/>
            </p:spPr>
            <p:txBody>
              <a:bodyPr wrap="square">
                <a:spAutoFit/>
              </a:bodyPr>
              <a:lstStyle/>
              <a:p>
                <a:pPr algn="just">
                  <a:lnSpc>
                    <a:spcPct val="150000"/>
                  </a:lnSpc>
                  <a:spcAft>
                    <a:spcPts val="1000"/>
                  </a:spcAft>
                  <a:tabLst>
                    <a:tab pos="179705" algn="l"/>
                  </a:tabLst>
                </a:pP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So potential drop per unit length is  K </a:t>
                </a:r>
                <a14:m>
                  <m:oMath xmlns:m="http://schemas.openxmlformats.org/officeDocument/2006/math">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𝜌</m:t>
                        </m:r>
                      </m:num>
                      <m:den>
                        <m:r>
                          <a:rPr lang="en-IN" sz="1800" i="1">
                            <a:effectLst/>
                            <a:latin typeface="Cambria Math" panose="02040503050406030204" pitchFamily="18" charset="0"/>
                            <a:ea typeface="Times New Roman" panose="02020603050405020304" pitchFamily="18" charset="0"/>
                            <a:cs typeface="Times New Roman" panose="02020603050405020304" pitchFamily="18" charset="0"/>
                          </a:rPr>
                          <m:t>𝐴</m:t>
                        </m:r>
                      </m:den>
                    </m:f>
                  </m:oMath>
                </a14:m>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 Using equation (</a:t>
                </a:r>
                <a:r>
                  <a:rPr lang="en-IN" sz="1400" dirty="0" err="1">
                    <a:effectLst/>
                    <a:latin typeface="Cambria" panose="02040503050406030204" pitchFamily="18" charset="0"/>
                    <a:ea typeface="Times New Roman" panose="02020603050405020304" pitchFamily="18" charset="0"/>
                    <a:cs typeface="Times New Roman" panose="02020603050405020304" pitchFamily="18" charset="0"/>
                  </a:rPr>
                  <a:t>i</a:t>
                </a:r>
                <a:r>
                  <a:rPr lang="en-IN" sz="1400" dirty="0">
                    <a:effectLst/>
                    <a:latin typeface="Cambria" panose="02040503050406030204" pitchFamily="18" charset="0"/>
                    <a:ea typeface="Times New Roman" panose="02020603050405020304" pitchFamily="18" charset="0"/>
                    <a:cs typeface="Times New Roman" panose="02020603050405020304" pitchFamily="18" charset="0"/>
                  </a:rPr>
                  <a:t>)) ...(iii)</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02933B96-55E5-4CDB-92C6-072AA894FE4B}"/>
                  </a:ext>
                </a:extLst>
              </p:cNvPr>
              <p:cNvSpPr txBox="1">
                <a:spLocks noRot="1" noChangeAspect="1" noMove="1" noResize="1" noEditPoints="1" noAdjustHandles="1" noChangeArrowheads="1" noChangeShapeType="1" noTextEdit="1"/>
              </p:cNvSpPr>
              <p:nvPr/>
            </p:nvSpPr>
            <p:spPr>
              <a:xfrm>
                <a:off x="76200" y="3858573"/>
                <a:ext cx="8970817" cy="680443"/>
              </a:xfrm>
              <a:prstGeom prst="rect">
                <a:avLst/>
              </a:prstGeom>
              <a:blipFill>
                <a:blip r:embed="rId8"/>
                <a:stretch>
                  <a:fillRect l="-204"/>
                </a:stretch>
              </a:blipFill>
            </p:spPr>
            <p:txBody>
              <a:bodyPr/>
              <a:lstStyle/>
              <a:p>
                <a:r>
                  <a:rPr lang="en-IN">
                    <a:noFill/>
                  </a:rPr>
                  <a:t> </a:t>
                </a:r>
              </a:p>
            </p:txBody>
          </p:sp>
        </mc:Fallback>
      </mc:AlternateContent>
      <p:pic>
        <p:nvPicPr>
          <p:cNvPr id="12" name="Picture 11">
            <a:extLst>
              <a:ext uri="{FF2B5EF4-FFF2-40B4-BE49-F238E27FC236}">
                <a16:creationId xmlns:a16="http://schemas.microsoft.com/office/drawing/2014/main" id="{036195AA-2793-4DB2-BA46-96360214F8ED}"/>
              </a:ext>
            </a:extLst>
          </p:cNvPr>
          <p:cNvPicPr/>
          <p:nvPr/>
        </p:nvPicPr>
        <p:blipFill>
          <a:blip r:embed="rId9" cstate="print"/>
          <a:srcRect/>
          <a:stretch>
            <a:fillRect/>
          </a:stretch>
        </p:blipFill>
        <p:spPr bwMode="auto">
          <a:xfrm>
            <a:off x="4658591" y="796720"/>
            <a:ext cx="2393864" cy="2528108"/>
          </a:xfrm>
          <a:prstGeom prst="rect">
            <a:avLst/>
          </a:prstGeom>
          <a:noFill/>
          <a:ln w="9525">
            <a:noFill/>
            <a:miter lim="800000"/>
            <a:headEnd/>
            <a:tailEnd/>
          </a:ln>
        </p:spPr>
      </p:pic>
    </p:spTree>
    <p:extLst>
      <p:ext uri="{BB962C8B-B14F-4D97-AF65-F5344CB8AC3E}">
        <p14:creationId xmlns:p14="http://schemas.microsoft.com/office/powerpoint/2010/main" val="3629539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just">
          <a:spcAft>
            <a:spcPts val="600"/>
          </a:spcAft>
          <a:defRPr sz="1600" dirty="0"/>
        </a:defPPr>
      </a:lstStyle>
    </a:tx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9062</TotalTime>
  <Words>1353</Words>
  <Application>Microsoft Office PowerPoint</Application>
  <PresentationFormat>On-screen Show (16:9)</PresentationFormat>
  <Paragraphs>163</Paragraphs>
  <Slides>16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Cambria</vt:lpstr>
      <vt:lpstr>Cambria Math</vt:lpstr>
      <vt:lpstr>Italic</vt:lpstr>
      <vt:lpstr>ItalicT</vt:lpstr>
      <vt:lpstr>Simple Light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pinky.23815@gmail.com</cp:lastModifiedBy>
  <cp:revision>650</cp:revision>
  <dcterms:modified xsi:type="dcterms:W3CDTF">2021-06-27T15:50:31Z</dcterms:modified>
</cp:coreProperties>
</file>