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4"/>
  </p:notesMasterIdLst>
  <p:sldIdLst>
    <p:sldId id="256" r:id="rId2"/>
    <p:sldId id="257" r:id="rId3"/>
    <p:sldId id="287" r:id="rId4"/>
    <p:sldId id="284" r:id="rId5"/>
    <p:sldId id="258" r:id="rId6"/>
    <p:sldId id="261" r:id="rId7"/>
    <p:sldId id="263" r:id="rId8"/>
    <p:sldId id="264" r:id="rId9"/>
    <p:sldId id="265" r:id="rId10"/>
    <p:sldId id="266" r:id="rId11"/>
    <p:sldId id="267" r:id="rId12"/>
    <p:sldId id="269" r:id="rId13"/>
    <p:sldId id="286" r:id="rId14"/>
    <p:sldId id="268" r:id="rId15"/>
    <p:sldId id="279" r:id="rId16"/>
    <p:sldId id="270" r:id="rId17"/>
    <p:sldId id="271" r:id="rId18"/>
    <p:sldId id="281" r:id="rId19"/>
    <p:sldId id="272" r:id="rId20"/>
    <p:sldId id="273" r:id="rId21"/>
    <p:sldId id="274" r:id="rId22"/>
    <p:sldId id="259" r:id="rId23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1" d="100"/>
          <a:sy n="121" d="100"/>
        </p:scale>
        <p:origin x="34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215538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066315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2165670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60742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8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search?rlz=1C1RLNS_enIN908IN908&amp;sxsrf=ALeKk01d0bEJoP32XlyXA_FiHxAEgHz7ww:1595684546055&amp;q=zitkala-sa+other+names&amp;sa=X&amp;ved=2ahUKEwjd36mUxOjqAhXwILcAHagFAzcQ6BMoADAVegQIDxAC" TargetMode="External"/><Relationship Id="rId13" Type="http://schemas.openxmlformats.org/officeDocument/2006/relationships/image" Target="../media/image3.gif"/><Relationship Id="rId3" Type="http://schemas.openxmlformats.org/officeDocument/2006/relationships/hyperlink" Target="https://www.google.com/search?rlz=1C1RLNS_enIN908IN908&amp;sxsrf=ALeKk01d0bEJoP32XlyXA_FiHxAEgHz7ww:1595684546055&amp;q=zitkala-sa+born&amp;stick=H4sIAAAAAAAAAOPgE-LUz9U3MEzOSC_QEstOttIvSM0vyEkFUkXF-XlWSflFeYtY-asyS7ITcxJ1ixMVQCIAUZd_AjcAAAA&amp;sa=X&amp;ved=2ahUKEwjd36mUxOjqAhXwILcAHagFAzcQ6BMoADASegQIExAC" TargetMode="External"/><Relationship Id="rId7" Type="http://schemas.openxmlformats.org/officeDocument/2006/relationships/hyperlink" Target="https://www.google.com/search?rlz=1C1RLNS_enIN908IN908&amp;sxsrf=ALeKk01d0bEJoP32XlyXA_FiHxAEgHz7ww:1595684546055&amp;q=zitkala-sa+spouses&amp;sa=X&amp;ved=2ahUKEwjd36mUxOjqAhXwILcAHagFAzcQ6BMoADAUegQIEBAC" TargetMode="External"/><Relationship Id="rId12" Type="http://schemas.openxmlformats.org/officeDocument/2006/relationships/hyperlink" Target="https://www.google.com/search?rlz=1C1RLNS_enIN908IN908&amp;sxsrf=ALeKk01d0bEJoP32XlyXA_FiHxAEgHz7ww:1595684546055&amp;q=Earlham+College&amp;stick=H4sIAAAAAAAAAOPgE-LUz9U3MEzOSC9QAjONqioNq7Sks5Ot9AtS8wtyUoFUUXF-nlVqSmlyYklmft4iVn7XxKKcjMRcBef8nJzU9NQdrIwAWMBPIEoAAAA&amp;sa=X&amp;ved=2ahUKEwjd36mUxOjqAhXwILcAHagFAzcQmxMoAjAXegQIDRA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search?rlz=1C1RLNS_enIN908IN908&amp;sxsrf=ALeKk01d0bEJoP32XlyXA_FiHxAEgHz7ww:1595684546055&amp;q=Washington,+D.C.&amp;stick=H4sIAAAAAAAAAOPgE-LUz9U3MEzOSC9Q4gAxizLMsrXks5Ot9AtS8wtyUvVTUpNTE4tTU-ILUouK8_OsUjJTUxaxCoQnFmdk5qWX5OfpKLjoOevtYGUEAK85FCBOAAAA&amp;sa=X&amp;ved=2ahUKEwjd36mUxOjqAhXwILcAHagFAzcQmxMoATATegQIERAD" TargetMode="External"/><Relationship Id="rId11" Type="http://schemas.openxmlformats.org/officeDocument/2006/relationships/hyperlink" Target="https://www.google.com/search?rlz=1C1RLNS_enIN908IN908&amp;sxsrf=ALeKk01d0bEJoP32XlyXA_FiHxAEgHz7ww:1595684546055&amp;q=new+england+conservatory&amp;stick=H4sIAAAAAAAAAOPgE-LUz9U3MEzOSC9QAjONDfMskrWks5Ot9AtS8wtyUoFUUXF-nlVqSmlyYklmft4iVom81HKF1Lz0nMS8FIXk_Lzi1KKyxJL8osodrIwA-2dteFMAAAA&amp;sa=X&amp;ved=2ahUKEwjd36mUxOjqAhXwILcAHagFAzcQmxMoATAXegQIDRAD" TargetMode="External"/><Relationship Id="rId5" Type="http://schemas.openxmlformats.org/officeDocument/2006/relationships/hyperlink" Target="https://www.google.com/search?rlz=1C1RLNS_enIN908IN908&amp;sxsrf=ALeKk01d0bEJoP32XlyXA_FiHxAEgHz7ww:1595684546055&amp;q=zitkala-sa+died&amp;stick=H4sIAAAAAAAAAOPgE-LUz9U3MEzOSC_Qks9OttIvSM0vyEnVT0lNTk0sTk2JL0gtKs7Ps0rJTE1ZxMpflVmSnZiTqFucqAASAQAyEIM2QAAAAA&amp;sa=X&amp;ved=2ahUKEwjd36mUxOjqAhXwILcAHagFAzcQ6BMoADATegQIERAC" TargetMode="External"/><Relationship Id="rId10" Type="http://schemas.openxmlformats.org/officeDocument/2006/relationships/hyperlink" Target="https://www.google.com/search?rlz=1C1RLNS_enIN908IN908&amp;sxsrf=ALeKk01d0bEJoP32XlyXA_FiHxAEgHz7ww:1595684546055&amp;q=zitkala-sa+education&amp;stick=H4sIAAAAAAAAAOPgE-LUz9U3MEzOSC_Qks5OttIvSM0vyEkFUkXF-XlWqSmlyYklmfl5i1hFqjJLshNzEnWLExXgwgBGd8wLQQAAAA&amp;sa=X&amp;ved=2ahUKEwjd36mUxOjqAhXwILcAHagFAzcQ6BMoADAXegQIDRAC" TargetMode="External"/><Relationship Id="rId4" Type="http://schemas.openxmlformats.org/officeDocument/2006/relationships/hyperlink" Target="https://www.google.com/search?rlz=1C1RLNS_enIN908IN908&amp;sxsrf=ALeKk01d0bEJoP32XlyXA_FiHxAEgHz7ww:1595684546055&amp;q=Yankton+Reservation&amp;stick=H4sIAAAAAAAAAOPgE-LUz9U3MEzOSC9Q4gIxjcySzY0LtMSyk630C1LzC3JSgVRRcX6eVVJ-Ud4iVuHIxLzskvw8haDU4tSissSSzPy8HayMABY-E9dKAAAA&amp;sa=X&amp;ved=2ahUKEwjd36mUxOjqAhXwILcAHagFAzcQmxMoATASegQIExAD" TargetMode="External"/><Relationship Id="rId9" Type="http://schemas.openxmlformats.org/officeDocument/2006/relationships/hyperlink" Target="https://www.google.com/search?rlz=1C1RLNS_enIN908IN908&amp;sxsrf=ALeKk01d0bEJoP32XlyXA_FiHxAEgHz7ww:1595684546055&amp;q=zitkala-sa+children&amp;sa=X&amp;ved=2ahUKEwjd36mUxOjqAhXwILcAHagFAzcQ6BMoADAWegQIDBAC" TargetMode="External"/><Relationship Id="rId1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1561498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endParaRPr sz="2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45265" y="690937"/>
            <a:ext cx="6726866" cy="2927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SUBJECT :--  (ENGLISH)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b="1" u="sng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n" sz="2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CHAPTER NUMBER:-- 8 (VISTAS)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" b="1" dirty="0">
              <a:solidFill>
                <a:srgbClr val="FF0000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CHAPTER NAME :--   MEMORIES OF CHILDHOOD</a:t>
            </a:r>
            <a:endParaRPr sz="24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7845FCC-E904-4680-A66A-9FCAE9C17718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7349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320491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DRILLING OF WORDS AND LINGUISTIC EXPRESSIONS</a:t>
            </a:r>
            <a:endParaRPr sz="2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701209" y="793898"/>
            <a:ext cx="5727405" cy="42530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Marginalised:- 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confined to the neglected section of society.</a:t>
            </a:r>
            <a:endParaRPr lang="en-IN" b="1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Dogma:-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rules or theories which are accepted unquestionably.</a:t>
            </a:r>
            <a:endParaRPr lang="en-IN" sz="14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Serrated:- 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having a saw-toothed margin.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Belfry:-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bell tower</a:t>
            </a:r>
          </a:p>
          <a:p>
            <a:pPr lvl="0">
              <a:lnSpc>
                <a:spcPct val="150000"/>
              </a:lnSpc>
              <a:buSzPts val="1400"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Bedlam:-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a scene of great confusion or noise.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Shingled:-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closely cropped or cut.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Moccasins:-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soft leather shoes.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Immodestly:-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indecently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Venture:- 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having the courage to do or say something.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Closet:-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small room or cabinet.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b="1" dirty="0">
                <a:latin typeface="Calibri"/>
                <a:ea typeface="Calibri"/>
                <a:cs typeface="Calibri"/>
                <a:sym typeface="Calibri"/>
              </a:rPr>
              <a:t>Novelties:- </a:t>
            </a:r>
            <a:r>
              <a:rPr lang="en-IN" dirty="0">
                <a:latin typeface="Calibri"/>
                <a:ea typeface="Calibri"/>
                <a:cs typeface="Calibri"/>
                <a:sym typeface="Calibri"/>
              </a:rPr>
              <a:t>new and unusual things.</a:t>
            </a: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Oddities:- </a:t>
            </a:r>
            <a:r>
              <a:rPr lang="en-IN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strange things or situations.</a:t>
            </a:r>
            <a:endParaRPr sz="14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5BC8C1C-C35B-465C-B743-3E0EAD5ECC9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5005" y="93147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27850" y="127590"/>
            <a:ext cx="8688300" cy="41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RELATED QUESTIONS FROM THE PORTIONS TAUGHT:-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did </a:t>
            </a:r>
            <a:r>
              <a:rPr lang="en-US" i="0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-Sa mean by eating by formula?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Why was Zit kala-Sa in tears on the first day in the land of apples?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Why did </a:t>
            </a:r>
            <a:r>
              <a:rPr lang="en-US" i="0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-Sa resist the shingling of her hair?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How did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-Sa try to prevent the shingling of her hair?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did </a:t>
            </a:r>
            <a:r>
              <a:rPr lang="en-US" i="0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-Sa feel when her long hair was cut?</a:t>
            </a:r>
            <a:endParaRPr i="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F429CE-8A67-4F54-96D6-F06364144E32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7080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MESSAGE OF THE STORY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065950"/>
            <a:ext cx="8688300" cy="34209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People find them in a stranger’s land while living in a trans-cultural set-up.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Children  are the most vulnerable group when they have to live in a culture completely different from their own.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One needs some qualities of adaptability to survive in a different culture than one’s own.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Sympathy and tolerance can go a long way to create an inter-mingling of cordial culture.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People having upper hand over others in times of their susceptibility should understand the values of fellow-feeling and benign gesture.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4C01FC1-41BF-42BA-A8B1-A946D952137E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54723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301029" y="334666"/>
            <a:ext cx="8688300" cy="820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US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EPISODE-2 :-(THE STORY OF BAMA)</a:t>
            </a:r>
          </a:p>
          <a:p>
            <a:pPr algn="ctr">
              <a:buSzPts val="2200"/>
            </a:pPr>
            <a:r>
              <a:rPr lang="en-US" sz="18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WE TOO ARE HUMAN BEINGS:- (</a:t>
            </a:r>
            <a:r>
              <a:rPr lang="en-IN" sz="1800" b="1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Page No:- 96-100)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SzPts val="2200"/>
            </a:pPr>
            <a:endParaRPr lang="en-US"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>
              <a:buSzPts val="2200"/>
            </a:pPr>
            <a:endParaRPr lang="en-US"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51734" y="166156"/>
            <a:ext cx="8688300" cy="3849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ABOUT THE AUTHOR:-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Bama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(writer) ... </a:t>
            </a:r>
            <a:r>
              <a:rPr lang="en-IN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Bama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</a:t>
            </a:r>
            <a:r>
              <a:rPr lang="en-IN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born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1958), also known as </a:t>
            </a:r>
            <a:r>
              <a:rPr lang="en-IN" b="1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Bama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Faustina </a:t>
            </a:r>
            <a:r>
              <a:rPr lang="en-IN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Soosairaj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IN" dirty="0">
              <a:solidFill>
                <a:srgbClr val="22222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 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 a Tamil Dalit feminist, committed teacher and novelist.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She rose to fame with her autobiographical novel </a:t>
            </a:r>
            <a:r>
              <a:rPr lang="en-IN" b="0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Karukku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(1992).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This book</a:t>
            </a: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chronicles the joys and sorrows experienced by Dalit Christian women</a:t>
            </a:r>
          </a:p>
          <a:p>
            <a:pPr algn="l">
              <a:lnSpc>
                <a:spcPct val="150000"/>
              </a:lnSpc>
            </a:pPr>
            <a:r>
              <a:rPr lang="en-IN" b="0" i="0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       in Tamil Nadu.</a:t>
            </a:r>
          </a:p>
          <a:p>
            <a:pPr algn="l">
              <a:lnSpc>
                <a:spcPct val="150000"/>
              </a:lnSpc>
            </a:pPr>
            <a:r>
              <a:rPr lang="en-IN" b="1" i="0" u="sng" dirty="0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Important Books by the author:-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dirty="0" err="1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Karukku</a:t>
            </a:r>
            <a:endParaRPr lang="en-IN" b="1" dirty="0">
              <a:solidFill>
                <a:srgbClr val="22222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dirty="0" err="1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Sangati</a:t>
            </a:r>
            <a:endParaRPr lang="en-IN" b="1" dirty="0">
              <a:solidFill>
                <a:srgbClr val="22222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i="0" dirty="0" err="1">
                <a:solidFill>
                  <a:srgbClr val="222222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Vanmam</a:t>
            </a:r>
            <a:endParaRPr lang="en-IN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rgbClr val="22222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Caste System in India</a:t>
            </a:r>
            <a:endParaRPr lang="en-IN" b="1" i="0" dirty="0">
              <a:solidFill>
                <a:srgbClr val="222222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br>
              <a:rPr lang="en-IN" sz="240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sz="1800" i="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AA4E03F-6AF1-43C2-94C7-5999274E406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631" y="1600200"/>
            <a:ext cx="2533443" cy="148705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02F2F9F8-A3A8-4F2C-A8BF-C5D8F673D03D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828100" y="-5235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5176118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40533" y="191387"/>
            <a:ext cx="8862935" cy="4770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algn="ctr">
              <a:buSzPts val="1400"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WE TOO ARE HUMAN BEINGS:- (</a:t>
            </a:r>
            <a:r>
              <a:rPr lang="en-IN" sz="18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Page No:- 96-100)</a:t>
            </a:r>
            <a:endParaRPr lang="en-I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1800" b="1" u="sng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NARRATOR’S ENTERTAINING WALK HOME:-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 takes the readers back to her school days during her childhood.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narrates a myriad things that show up on her way home from school and admits how because of these entertainments a ten minutes journey takes half- an-hour.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enjoys all those things on her way to home and this walk becomes her favourite pastime. 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considers herself to be the happiest and the luckiest child to experience life at that stage.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Her perceptions about life fell flat when she became aware about the grim realities of life as a Dalit girl.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2AE788-C849-4B3A-8600-4B6AE870FB46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6615" y="68434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389860"/>
            <a:ext cx="8688300" cy="44160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NARRATOR’S ENCOUNTER WITH UNTOUCHABILITY:-</a:t>
            </a:r>
            <a:endParaRPr lang="en-I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Bama, the narrator, observes one day how one man of her community was carrying snacks for her landlord who belonged to a higher caste.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man was holding the packet by its string in a meek and very careful way so that he could give the packet to the landlord without touching him.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Bama was puzzled to see such scenario because she had never witnessed a person carrying things like this.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decided to know all about this from his </a:t>
            </a: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elder brother who was educated enough to explain these things.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AA5283-CAB8-4271-A433-F270E77FFFD6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99118" y="98575"/>
            <a:ext cx="1315136" cy="78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228590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212651"/>
            <a:ext cx="8688300" cy="46457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200000"/>
              </a:lnSpc>
              <a:spcAft>
                <a:spcPts val="1000"/>
              </a:spcAft>
            </a:pP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LAUGHTER TURNS INTO SADNESS:-</a:t>
            </a:r>
            <a:endParaRPr lang="en-I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At first Bama was laughing at the funny way in which the man was carrying and handing over the snacks to the landlord.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But her brother (Annan) was not amused at this story narrated by Bama. He informs that this was due to the practice of untouchability in societies.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After getting to know this Bama sinks into deep sadness and depression.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Bama could not have imagined such a kind of horrible practice prevalent in society.</a:t>
            </a: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wants answers to the myriad questions that crop up in her mind.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desperately longs for a just and fair society with equality and justice.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DF7E5B8-6564-410F-B490-B5AB6283787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52875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285050"/>
            <a:ext cx="8688300" cy="45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ANNAN’S ADVICE TO THE NARRATOR:-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Annan explained to Bama they were born into lower community as a result of which they have been suppressed in life.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Annan also advised Bama as to come out of this cursed situation.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He told that getting good education and working hard at it would take away this social stigma from them.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These words made a deep impression on Bama. She takes Annan’s advice into heart and studied hard and ultimately stands first in the class.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This fulfilled her desire to stand on an equal footing with others.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49E714C-DEBA-4BD7-BF61-80224FE1C966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531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DRILLING OF WORDS AND LINGUISTIC EXPRESSIONS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36470" y="810022"/>
            <a:ext cx="8688300" cy="42175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Spur on		:-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incite or stimulate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Hunter gypsy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 member of a group of wandering hunters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Lemur		:-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breed of monkey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Smart	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pain sharply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 err="1">
                <a:latin typeface="Calibri"/>
                <a:ea typeface="Calibri"/>
                <a:cs typeface="Calibri"/>
                <a:sym typeface="Calibri"/>
              </a:rPr>
              <a:t>Savoury</a:t>
            </a: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	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with pleasing taste or smell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Iced lollies	:-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ice cream on a small wooden stick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 err="1">
                <a:latin typeface="Calibri"/>
                <a:ea typeface="Calibri"/>
                <a:cs typeface="Calibri"/>
                <a:sym typeface="Calibri"/>
              </a:rPr>
              <a:t>Vadais</a:t>
            </a: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	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an Indian snack made from ground pulses and deep fried.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Run errands	:-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do the menial work on somebody’s order.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Stripped of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deprived of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sz="1400" b="1" i="0" u="none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Thambi</a:t>
            </a:r>
            <a:r>
              <a:rPr lang="en-US" sz="14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	:- </a:t>
            </a:r>
            <a:r>
              <a:rPr lang="en-US" sz="1400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fellow</a:t>
            </a:r>
          </a:p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b="1" dirty="0">
                <a:latin typeface="Calibri"/>
                <a:ea typeface="Calibri"/>
                <a:cs typeface="Calibri"/>
                <a:sym typeface="Calibri"/>
              </a:rPr>
              <a:t>Harangue	:- 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deliver a long pompous speech.</a:t>
            </a:r>
            <a:endParaRPr sz="140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50FE69E-0302-46BA-AE4A-215836494AF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16670" y="4372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430186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27850" y="149747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71912" y="297712"/>
            <a:ext cx="8345780" cy="40456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endParaRPr lang="en-IN" sz="1800" b="1" u="sng" dirty="0">
              <a:solidFill>
                <a:srgbClr val="000000"/>
              </a:solidFill>
              <a:effectLst/>
              <a:latin typeface="Calibri" panose="020F0502020204030204" pitchFamily="34" charset="0"/>
              <a:ea typeface="Segoe UI Emoji" panose="020B0502040204020203" pitchFamily="34" charset="0"/>
              <a:cs typeface="Calibri" panose="020F0502020204030204" pitchFamily="34" charset="0"/>
            </a:endParaRPr>
          </a:p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MESSAGE OF THE STORY:-</a:t>
            </a:r>
            <a:endParaRPr lang="en-I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practice of untouchability is a social stigma upon the Dalit community.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so called higher class people of society are responsible for the backwardness of the population in a society.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injustice done to the downtrodden must be resisted sooner or later by virtue of their perception of inherent equality of life.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Hard work and determination can  work wonders for the exaltation of one’s life.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F465591-F37E-485E-B6D7-8B6ADA23E38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51172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/>
          <p:nvPr/>
        </p:nvSpPr>
        <p:spPr>
          <a:xfrm>
            <a:off x="78994" y="157458"/>
            <a:ext cx="8688300" cy="579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SUB-CONCEPTS</a:t>
            </a:r>
            <a:endParaRPr sz="2200" b="1" i="0" u="sng" strike="noStrike" cap="none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357735" y="840490"/>
            <a:ext cx="8688300" cy="346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Trans-cultural Discrimination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Cultural Uniqueness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Accommodating Cultural Diversity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Social Superstitions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Evils of Casteism and Discrimination</a:t>
            </a: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b="1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Plight of Dalit Communities in India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26FE09-D099-491F-8FF0-67963A4B3CFB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44918" y="63576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134140" y="552225"/>
            <a:ext cx="6464594" cy="43883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SUMMING - UP OF THE CHAPTER:-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first episode of the chapter the story of </a:t>
            </a:r>
            <a:r>
              <a:rPr lang="en-US" i="0" strike="noStrike" cap="none" dirty="0" err="1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-Sa, gives an account of trans-cultural adjustments and cultural domination over others.</a:t>
            </a: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The second episode, the story of Bama, depicts the curse of casteism and social oppression of the Dalit community.</a:t>
            </a: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In both these cases we find how the memories of two small girls, </a:t>
            </a:r>
            <a:r>
              <a:rPr lang="en-US" dirty="0" err="1">
                <a:latin typeface="Calibri"/>
                <a:ea typeface="Calibri"/>
                <a:cs typeface="Calibri"/>
                <a:sym typeface="Calibri"/>
              </a:rPr>
              <a:t>Zitkala</a:t>
            </a: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-Sa and Bama, have been nightmarish and a patch of bad phase of their lives.</a:t>
            </a: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Wingdings" panose="05000000000000000000" pitchFamily="2" charset="2"/>
              <a:buChar char="Ø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From this two accounts we get a reflection of the social life of the people belonging to that era.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dirty="0"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i="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2B52B5-45E7-497E-B78A-DA7569E3F56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79945" y="68434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679745" y="368597"/>
            <a:ext cx="7874159" cy="41642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RELATED QUESTIONS ON THE PORTIONS TAUGHT:-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sort of shows of entertainment attracted Bama?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When did Bama first come to know of the social discrimination faced by the people of her community?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i="0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comic incident did Bama narrate to her brother? Why was not he amused?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What was the advise that Annan gave to Bama?</a:t>
            </a:r>
          </a:p>
          <a:p>
            <a:pPr marL="342900" marR="0" lvl="0" indent="-342900" algn="l" rtl="0">
              <a:lnSpc>
                <a:spcPct val="25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AutoNum type="arabicParenR"/>
            </a:pPr>
            <a:r>
              <a:rPr lang="en-US" dirty="0">
                <a:latin typeface="Calibri"/>
                <a:ea typeface="Calibri"/>
                <a:cs typeface="Calibri"/>
                <a:sym typeface="Calibri"/>
              </a:rPr>
              <a:t>What impact did Annan’s advice have on Bama?</a:t>
            </a:r>
            <a:endParaRPr i="0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EB76DF-F2C1-4052-9422-A1E4C17EAD57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86969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ABB454-FB29-4B11-8FE3-360574E5CE9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86969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5A041E-A91F-43A5-AD00-AF6B26109D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08" y="88287"/>
            <a:ext cx="8520600" cy="920706"/>
          </a:xfrm>
        </p:spPr>
        <p:txBody>
          <a:bodyPr/>
          <a:lstStyle/>
          <a:p>
            <a:r>
              <a:rPr lang="en-US" sz="3200" u="sng" dirty="0">
                <a:solidFill>
                  <a:srgbClr val="FF0000"/>
                </a:solidFill>
              </a:rPr>
              <a:t>LEARNING OBJECTIVES</a:t>
            </a:r>
            <a:endParaRPr lang="en-IN" sz="3200" u="sng" dirty="0">
              <a:solidFill>
                <a:srgbClr val="FF00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97A7B-3BF0-4F26-A585-71E42A441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8714" y="1236017"/>
            <a:ext cx="6602599" cy="2118885"/>
          </a:xfrm>
        </p:spPr>
        <p:txBody>
          <a:bodyPr/>
          <a:lstStyle/>
          <a:p>
            <a:pPr marL="571500" indent="-45720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Learn to appreciate one’s stand against social and racial discrimination and          support social justice.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 Learn the significance of cross-cultural influence and its impact on young minds.</a:t>
            </a: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Learn the impact of casteism and racialism in shaping social and cultural values. </a:t>
            </a:r>
          </a:p>
          <a:p>
            <a:pPr marL="114300" indent="0" algn="l">
              <a:lnSpc>
                <a:spcPct val="150000"/>
              </a:lnSpc>
            </a:pPr>
            <a:r>
              <a:rPr lang="en-US" sz="14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114300" indent="0" algn="l"/>
            <a:endParaRPr lang="en-IN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050BCA-AF15-4554-AE3C-78608969376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44918" y="63576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0945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99699"/>
            <a:ext cx="8191704" cy="41002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22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ABOUT THE AUTHOR</a:t>
            </a: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2200" b="1" u="sng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r>
              <a:rPr lang="en-IN" b="1" i="0" dirty="0" err="1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Zitkála-Šá</a:t>
            </a:r>
            <a:r>
              <a:rPr lang="en-IN" b="1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is also known as Gertrude Simmons </a:t>
            </a:r>
            <a:r>
              <a:rPr lang="en-IN" b="1" i="0" dirty="0" err="1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Bonnin</a:t>
            </a:r>
            <a:r>
              <a:rPr lang="en-IN" b="1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>
              <a:buSzPts val="1400"/>
            </a:pPr>
            <a:r>
              <a:rPr lang="en-IN" b="1" dirty="0">
                <a:solidFill>
                  <a:srgbClr val="4D515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She was a prolific</a:t>
            </a:r>
            <a:r>
              <a:rPr lang="en-IN" b="1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writer, editor, translator, musician, educator</a:t>
            </a:r>
          </a:p>
          <a:p>
            <a:pPr>
              <a:buSzPts val="1400"/>
            </a:pPr>
            <a:r>
              <a:rPr lang="en-IN" b="1" i="0" dirty="0">
                <a:solidFill>
                  <a:srgbClr val="4D5156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and political activist. A short bio-data of the author is given below:-</a:t>
            </a:r>
          </a:p>
          <a:p>
            <a:pPr>
              <a:buSzPts val="1400"/>
            </a:pPr>
            <a:endParaRPr lang="en-IN" dirty="0">
              <a:solidFill>
                <a:srgbClr val="4D515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Born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22 February 1876, </a:t>
            </a:r>
            <a:r>
              <a:rPr lang="en-IN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Yankton Reservation, South Dakota, United States</a:t>
            </a:r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Died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26 January 1938, </a:t>
            </a:r>
            <a:r>
              <a:rPr lang="en-IN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Washington, D.C., United States</a:t>
            </a:r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Spouse(s)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Raymond </a:t>
            </a:r>
            <a:r>
              <a:rPr lang="en-IN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Bonnin</a:t>
            </a:r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Other names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Gertrude Simmons </a:t>
            </a:r>
            <a:r>
              <a:rPr lang="en-IN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Bonnin</a:t>
            </a:r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Children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Ohíya</a:t>
            </a:r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Education</a:t>
            </a: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: </a:t>
            </a:r>
            <a:r>
              <a:rPr lang="en-IN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New England Conservatory of Music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(1897–1899), </a:t>
            </a:r>
            <a:r>
              <a:rPr lang="en-IN" b="0" i="0" u="none" strike="noStrike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Earlham College</a:t>
            </a:r>
            <a:r>
              <a:rPr lang="en-IN" b="0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(1897)</a:t>
            </a:r>
          </a:p>
          <a:p>
            <a:pPr algn="l"/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IN" b="1" i="0" u="sng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Important Books Written by the author:-</a:t>
            </a:r>
          </a:p>
          <a:p>
            <a:pPr algn="l"/>
            <a:endParaRPr lang="en-IN" b="1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Old Indian Legends (1901)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American Indian Stories (1921)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Dreams and Thunder (1923</a:t>
            </a:r>
            <a:r>
              <a:rPr lang="en-IN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b="1" i="0" dirty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 soft hearted Sioux (1931)</a:t>
            </a:r>
          </a:p>
          <a:p>
            <a:pPr marL="285750" indent="-285750" algn="l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en-IN" b="0" i="0" dirty="0"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400"/>
            </a:pPr>
            <a:endParaRPr lang="en-IN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SzPts val="1400"/>
            </a:pPr>
            <a:endParaRPr lang="en-IN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200" b="1" i="0" u="sng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10BA818-380D-4512-A77A-A7B561E3B96B}"/>
              </a:ext>
            </a:extLst>
          </p:cNvPr>
          <p:cNvSpPr txBox="1"/>
          <p:nvPr/>
        </p:nvSpPr>
        <p:spPr>
          <a:xfrm>
            <a:off x="2286000" y="2096026"/>
            <a:ext cx="4572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IN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D3DC678-59F8-4ACB-BCA6-A973FB03D0FE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717218" y="1257607"/>
            <a:ext cx="2154108" cy="238738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8805899-DBA7-4011-9B24-F99DF8CF208F}"/>
              </a:ext>
            </a:extLst>
          </p:cNvPr>
          <p:cNvPicPr/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794272" y="140301"/>
            <a:ext cx="1308100" cy="9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36908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411126" y="285050"/>
            <a:ext cx="8066568" cy="5868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IN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STEP-WISE LEARNING PROCESS</a:t>
            </a:r>
            <a:r>
              <a:rPr lang="en-IN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:- ( Page-93-96)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u="none" strike="noStrike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 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485013" y="786809"/>
            <a:ext cx="6198781" cy="40716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u="sng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TOPIC:- </a:t>
            </a:r>
            <a:r>
              <a:rPr lang="en-IN" sz="1800" b="1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Cutting of my Long Hair—</a:t>
            </a:r>
            <a:r>
              <a:rPr lang="en-IN" sz="1800" b="1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Zitkala</a:t>
            </a:r>
            <a:r>
              <a:rPr lang="en-IN" sz="1800" b="1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-Sa</a:t>
            </a: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3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topic is about racial and cultural prejudice and oppression.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3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Zitkala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-Sa is the pen name of Gertrude Simmons </a:t>
            </a:r>
            <a:r>
              <a:rPr lang="en-IN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Bonnin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3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is an extraordinarily talented native American woman.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3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recalls her childhood experience in an American school.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A71AC60-F95F-4FAF-88BF-D0007AA6D7F5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83793" y="96192"/>
            <a:ext cx="1371919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>
              <a:buSzPts val="2200"/>
            </a:pPr>
            <a:r>
              <a:rPr lang="en-IN" sz="2200" b="1" u="sng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Zitkala</a:t>
            </a:r>
            <a:r>
              <a:rPr lang="en-IN" sz="22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-Sa’s First Day at School:-</a:t>
            </a:r>
            <a:endParaRPr lang="en-IN" sz="2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1227475" y="733801"/>
            <a:ext cx="6983075" cy="44096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setting began </a:t>
            </a: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in a trans-cultural environment.</a:t>
            </a:r>
            <a:endParaRPr lang="en-IN" dirty="0">
              <a:effectLst/>
              <a:latin typeface="Calibri" panose="020F0502020204030204" pitchFamily="34" charset="0"/>
              <a:ea typeface="Segoe UI Emoji" panose="020B0502040204020203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author got admission into an American school.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r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ecalls the first day at school with some outlandish air around.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feels isolated there amidst the sounds of clatter of shoes crashing noises of students.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was feeling extremely nervous as she had not faced such kind of situation before.</a:t>
            </a: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sense of insecurity she was feeling was the direct result of her complete detachment from her own culture.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writer felt awkward when she observed the system of eating by formula in the canteen.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was afraid looking at the pale-faced woman staring at her.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All the new changes were too much for her. She started crying instead  of eating.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AE0DAF-A778-4DAB-AFB9-6E27E1C1BF1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52123" y="69688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851626" y="279623"/>
            <a:ext cx="7647331" cy="47066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4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THE TERRIBLE WARNING:-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narrator’s friend </a:t>
            </a:r>
            <a:r>
              <a:rPr lang="en-IN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Judwin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 knew some English and she had overheard the pale-faced woman talk about cutting their long and heavy hair.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 was so much fond of her hair and she learnt that the rule in that school was to keep short hair only.</a:t>
            </a: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Her friend’s information about hair cutting only aggravated her obsession with her long hair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thought of having her hair cut was unacceptable and detestable to to the narrator.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CDB406-3E45-4120-BDAC-655BC81328A3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35900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40550" y="119173"/>
            <a:ext cx="8688300" cy="49051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endParaRPr lang="en-IN" sz="1800" b="1" u="sng" dirty="0">
              <a:effectLst/>
              <a:latin typeface="Calibri" panose="020F0502020204030204" pitchFamily="34" charset="0"/>
              <a:ea typeface="Segoe UI Emoji" panose="020B0502040204020203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1800" b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NARRATOR’S PROTEST:-</a:t>
            </a:r>
            <a:endParaRPr lang="en-IN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Zitkala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-Sa was determined  to put up a fight against the cutting of her long hair.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told her friend that she would not submit to the force of the authorities.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got a chance to escape and went upstairs and crawled under a bed to hide in a dark room.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had thought that she was secure there. But in reality she was being seriously searched for by the school authorities.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Now every moment of her life became an eternal torture.</a:t>
            </a: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was on the verge of facing the most unexpected anxiety of her life.</a:t>
            </a:r>
            <a:endParaRPr lang="en-IN" dirty="0">
              <a:effectLst/>
              <a:latin typeface="Calibri" panose="020F0502020204030204" pitchFamily="34" charset="0"/>
              <a:ea typeface="Segoe UI Emoji" panose="020B0502040204020203" pitchFamily="34" charset="0"/>
              <a:cs typeface="Calibri" panose="020F0502020204030204" pitchFamily="34" charset="0"/>
            </a:endParaRPr>
          </a:p>
          <a:p>
            <a:pPr marL="342900" lvl="0" indent="-342900">
              <a:lnSpc>
                <a:spcPct val="20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ED41F1C-0744-45AE-BDEF-92BE46F89E7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0901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18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134679"/>
            <a:ext cx="8688300" cy="41926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800" b="1" i="0" u="sng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AT  LAST, ZITKALA-SA WAS CAUGHT:-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US"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lang="en-IN" sz="1800" b="1" u="sng" dirty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 err="1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Zitkala</a:t>
            </a: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-Sa was searched for everywhere and was finally captured from under the bed where he had hid.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This was the end of her resistance. She was forcefully dragged like an animal and at last her long hair was cut.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This gave her the most embarrassing experience of her life in a trans-cultural set-up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effectLst/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She was reminded of  all the humiliations she went through since the day she parted with her mother.</a:t>
            </a:r>
          </a:p>
          <a:p>
            <a:pPr marL="342900" lvl="0" indent="-342900">
              <a:lnSpc>
                <a:spcPct val="250000"/>
              </a:lnSpc>
              <a:spcAft>
                <a:spcPts val="1000"/>
              </a:spcAft>
              <a:buFont typeface="Wingdings" panose="05000000000000000000" pitchFamily="2" charset="2"/>
              <a:buChar char=""/>
            </a:pPr>
            <a:r>
              <a:rPr lang="en-IN" dirty="0">
                <a:latin typeface="Calibri" panose="020F0502020204030204" pitchFamily="34" charset="0"/>
                <a:ea typeface="Segoe UI Emoji" panose="020B0502040204020203" pitchFamily="34" charset="0"/>
                <a:cs typeface="Calibri" panose="020F0502020204030204" pitchFamily="34" charset="0"/>
              </a:rPr>
              <a:t>The cutting of her long hair put her into the deepest pit of depression in that tender phase of her life.</a:t>
            </a:r>
            <a:endParaRPr lang="en-IN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800" b="1" i="0" u="sng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4B0F1EB-E210-49CE-86A1-C009B77FDBBB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67080" y="0"/>
            <a:ext cx="13081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1849</Words>
  <Application>Microsoft Office PowerPoint</Application>
  <PresentationFormat>On-screen Show (16:9)</PresentationFormat>
  <Paragraphs>193</Paragraphs>
  <Slides>22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Arial</vt:lpstr>
      <vt:lpstr>Calibri</vt:lpstr>
      <vt:lpstr>Wingdings</vt:lpstr>
      <vt:lpstr>Simple Light</vt:lpstr>
      <vt:lpstr>PowerPoint Presentation</vt:lpstr>
      <vt:lpstr>PowerPoint Presentation</vt:lpstr>
      <vt:lpstr>LEARNING OBJECTIVES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Pratyusa Mishra</cp:lastModifiedBy>
  <cp:revision>72</cp:revision>
  <dcterms:modified xsi:type="dcterms:W3CDTF">2022-03-29T05:52:10Z</dcterms:modified>
</cp:coreProperties>
</file>