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71" r:id="rId3"/>
    <p:sldId id="257" r:id="rId4"/>
    <p:sldId id="272" r:id="rId5"/>
    <p:sldId id="258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59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560" y="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g8IidoHADg" TargetMode="External"/><Relationship Id="rId2" Type="http://schemas.openxmlformats.org/officeDocument/2006/relationships/hyperlink" Target="https://www.youtube.com/watch?v=nX_z1tWy18o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INDIGO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LOUIS FISCHER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SUBJECT : (ENGLISH)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NUMBER:5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anose="020F0502020204030204" pitchFamily="34" charset="0"/>
                <a:cs typeface="Calibri" panose="020F0502020204030204" pitchFamily="34" charset="0"/>
              </a:rPr>
              <a:t>CHAPTER NAME : INDIGO</a:t>
            </a:r>
            <a:endParaRPr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E8A7E88-D094-4D07-A094-C4B7480DAC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675" y="87145"/>
            <a:ext cx="8520600" cy="757454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ANALYSIS…….			             (PAGE NO.- 49)</a:t>
            </a:r>
            <a:endParaRPr lang="en-IN" sz="2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212" y="1203649"/>
            <a:ext cx="8169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6429" y="1061050"/>
            <a:ext cx="866098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district was divided into estate owned by English people, Indians only tenant farmers.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Landlords compelled tenants to plant 15% of their land with indigo and surrender their entire harvest as rent.</a:t>
            </a:r>
          </a:p>
          <a:p>
            <a:pPr fontAlgn="base"/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In the meantime Germany had developed synthetic indigo.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British landlords freed the Indian farmers from the 15% arrangement but asked them to pay compensation.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US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Many signed, some resisted engaged lawyers, and landlords hired thugs.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IN" dirty="0">
              <a:latin typeface="Calibri" pitchFamily="34" charset="0"/>
              <a:cs typeface="Calibri" pitchFamily="34" charset="0"/>
            </a:endParaRPr>
          </a:p>
          <a:p>
            <a:pPr fontAlgn="base">
              <a:buFont typeface="Arial" pitchFamily="34" charset="0"/>
              <a:buChar char="•"/>
            </a:pPr>
            <a:endParaRPr lang="en-IN" dirty="0"/>
          </a:p>
        </p:txBody>
      </p:sp>
      <p:pic>
        <p:nvPicPr>
          <p:cNvPr id="3074" name="Picture 2" descr="The story of Champaran Satyagraha, India&amp;#39;s first civil disobedience  movement - FYI News">
            <a:extLst>
              <a:ext uri="{FF2B5EF4-FFF2-40B4-BE49-F238E27FC236}">
                <a16:creationId xmlns:a16="http://schemas.microsoft.com/office/drawing/2014/main" id="{34D690A4-07B9-473C-B56B-5CA4AEF3F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16" y="3524976"/>
            <a:ext cx="7496684" cy="161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108DB58D-A045-4C3A-8276-CEAC485F28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42877"/>
            <a:ext cx="8520600" cy="478358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ANALYSIS…….    	                       (PAGE NO.- 49 -52)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0332" y="983411"/>
            <a:ext cx="815196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 pitchFamily="34" charset="0"/>
              <a:buChar char="•"/>
            </a:pPr>
            <a:endParaRPr lang="en-IN" dirty="0"/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Gandhiji reached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–visited the secretary of the British landlord association to get the facts but denied as he was an outsider.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Gandhiji went to the British Official Commissioner who asked him to leave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Tirhut</a:t>
            </a:r>
            <a:r>
              <a:rPr lang="en-IN" dirty="0">
                <a:latin typeface="Calibri" pitchFamily="34" charset="0"/>
                <a:cs typeface="Calibri" pitchFamily="34" charset="0"/>
              </a:rPr>
              <a:t> , Gandhiji disobeyed.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Visited maltreated villagers, stopped by the police superintendent but disobeyed the order.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Gandhiji released without bail Civil Disobedience triumphed.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agreed to 25% refund by the landowners, it symbolised the surrender of the prestige</a:t>
            </a:r>
          </a:p>
          <a:p>
            <a:pPr fontAlgn="base">
              <a:buFont typeface="Arial" pitchFamily="34" charset="0"/>
              <a:buChar char="•"/>
            </a:pP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9600878-71B5-4E5C-B341-E5136468E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440" y="3357453"/>
            <a:ext cx="7280299" cy="164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F576073-2F0B-4E2C-9C95-163AE336E0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70588"/>
            <a:ext cx="8520600" cy="634481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    		  	       (PAGE NO.- 53 &amp;54)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5820" y="1045029"/>
            <a:ext cx="7520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IN" dirty="0"/>
            </a:b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615820" y="957533"/>
            <a:ext cx="82468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/>
              <a:t> </a:t>
            </a:r>
            <a:r>
              <a:rPr lang="en-IN" dirty="0">
                <a:latin typeface="Calibri" pitchFamily="34" charset="0"/>
                <a:cs typeface="Calibri" pitchFamily="34" charset="0"/>
              </a:rPr>
              <a:t>He stressed on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counseling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as this would give the peasants enough confidence to fight their fear.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He managed to get justice after a year long battle for the peasants.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worked hard towards social economic reforms, elevated their distress aided by his wife,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Mahadev</a:t>
            </a:r>
            <a:r>
              <a:rPr lang="en-IN" dirty="0">
                <a:latin typeface="Calibri" pitchFamily="34" charset="0"/>
                <a:cs typeface="Calibri" pitchFamily="34" charset="0"/>
              </a:rPr>
              <a:t> Desai,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Narhari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Parikh.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He also made arrangements for the education, health, and hygiene for the families of the poor peasants.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taught a lesson of self reliance by not seeking help of an English man Mr. Andrews.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He gave them the lesson of self-reliance.</a:t>
            </a:r>
          </a:p>
        </p:txBody>
      </p:sp>
      <p:pic>
        <p:nvPicPr>
          <p:cNvPr id="5122" name="Picture 2" descr="Indigo Class 12 English Chapter 5 Summary, Explanation with Video, Question  Answers">
            <a:extLst>
              <a:ext uri="{FF2B5EF4-FFF2-40B4-BE49-F238E27FC236}">
                <a16:creationId xmlns:a16="http://schemas.microsoft.com/office/drawing/2014/main" id="{B4881CEA-98B8-40B4-8ED6-83C0893A7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0766" y="3262042"/>
            <a:ext cx="4881534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90C1D767-0615-408D-9A39-C38FE0F1AA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760" y="267420"/>
            <a:ext cx="8520600" cy="448573"/>
          </a:xfrm>
        </p:spPr>
        <p:txBody>
          <a:bodyPr/>
          <a:lstStyle/>
          <a:p>
            <a:pPr algn="l"/>
            <a:r>
              <a:rPr lang="en-IN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 WORDS</a:t>
            </a:r>
            <a:br>
              <a:rPr lang="en-IN" sz="2400" dirty="0">
                <a:solidFill>
                  <a:srgbClr val="FF0000"/>
                </a:solidFill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7585" y="715993"/>
            <a:ext cx="808295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Convention: agreement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Delegates: Representatives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Peasant: small farmer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Emaciated: thin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: A place in Bihar</a:t>
            </a:r>
          </a:p>
        </p:txBody>
      </p:sp>
      <p:sp>
        <p:nvSpPr>
          <p:cNvPr id="6" name="Rectangle 5"/>
          <p:cNvSpPr/>
          <p:nvPr/>
        </p:nvSpPr>
        <p:spPr>
          <a:xfrm>
            <a:off x="483079" y="1751162"/>
            <a:ext cx="63749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Sharecroppers: a tenant farmer who gives a part of each crop as rent.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 Resolute: determined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483079" y="2139351"/>
            <a:ext cx="637492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Committed: dedicated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 Accompanied: go somewhere with (someone) as a companion or escort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 Cawnpore: British name for the city of Kanpur</a:t>
            </a:r>
          </a:p>
        </p:txBody>
      </p:sp>
      <p:sp>
        <p:nvSpPr>
          <p:cNvPr id="9" name="Rectangle 8"/>
          <p:cNvSpPr/>
          <p:nvPr/>
        </p:nvSpPr>
        <p:spPr>
          <a:xfrm>
            <a:off x="526211" y="2760453"/>
            <a:ext cx="633178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Tenacity: determination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Haunches: thighs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Boarded: get on, enter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Yeoman: a man who cultivates a small piece of land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Pestered: bother, harass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Permitted: allowed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8958" y="4063042"/>
            <a:ext cx="63490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En route: on the way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Imparting: pass on, giving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D8D33F29-EEEF-4904-9E1A-76DA3A167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815" y="928418"/>
            <a:ext cx="8188053" cy="22467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44000" indent="-144000"/>
            <a:endParaRPr lang="en-IN" dirty="0"/>
          </a:p>
          <a:p>
            <a:pPr marL="144000" indent="-144000"/>
            <a:endParaRPr lang="en-IN" dirty="0"/>
          </a:p>
          <a:p>
            <a:pPr marL="144000" indent="-144000"/>
            <a:br>
              <a:rPr lang="en-IN" dirty="0"/>
            </a:br>
            <a:br>
              <a:rPr lang="en-IN" dirty="0"/>
            </a:br>
            <a:endParaRPr lang="en-IN" dirty="0"/>
          </a:p>
          <a:p>
            <a:pPr marL="144000" indent="-144000"/>
            <a:endParaRPr lang="en-IN" dirty="0"/>
          </a:p>
          <a:p>
            <a:pPr marL="342900" indent="-342900"/>
            <a:endParaRPr lang="en-US" dirty="0"/>
          </a:p>
          <a:p>
            <a:pPr marL="342900" indent="-342900"/>
            <a:endParaRPr lang="en-IN" dirty="0"/>
          </a:p>
          <a:p>
            <a:br>
              <a:rPr lang="en-IN" dirty="0"/>
            </a:br>
            <a:endParaRPr lang="en-IN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11150" y="139700"/>
            <a:ext cx="8521700" cy="576263"/>
          </a:xfrm>
        </p:spPr>
        <p:txBody>
          <a:bodyPr/>
          <a:lstStyle/>
          <a:p>
            <a:pPr algn="l"/>
            <a:r>
              <a:rPr lang="en-IN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 WORDS</a:t>
            </a:r>
            <a:br>
              <a:rPr lang="en-IN" sz="2400" b="1" dirty="0">
                <a:solidFill>
                  <a:srgbClr val="FF0000"/>
                </a:solidFill>
              </a:rPr>
            </a:b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0717" y="483079"/>
            <a:ext cx="62972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Extraordinary: exceptional, remarkable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Harbour: here, entertain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Sympathy: support, pity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Advocate: supporter, protector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Advent: arrival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Conveyance: transportation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77970" y="1742537"/>
            <a:ext cx="62800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Chided: criticize, scold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Conclusion: result, end of something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Fear stricken: afraid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Arable: land suitable for farming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Tenants: occupants paying rent in cash or kind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Estate: property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Compelled: forced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Surrendered: to give in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Contract: agreement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Indigo: plant that produces a blue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color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3849" y="3838754"/>
            <a:ext cx="625415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Irksome: irritating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Resisted: opposed, to be against something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Thugs: cheats</a:t>
            </a: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E687D244-E7D8-4EAA-A2C0-EDB6E066B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362309"/>
            <a:ext cx="8520600" cy="500332"/>
          </a:xfrm>
        </p:spPr>
        <p:txBody>
          <a:bodyPr/>
          <a:lstStyle/>
          <a:p>
            <a:pPr algn="l"/>
            <a:r>
              <a:rPr lang="en-IN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DIFFICULT WORDS</a:t>
            </a:r>
            <a:br>
              <a:rPr lang="en-IN" dirty="0">
                <a:solidFill>
                  <a:srgbClr val="FF0000"/>
                </a:solidFill>
              </a:rPr>
            </a:br>
            <a:endParaRPr lang="en-IN" dirty="0"/>
          </a:p>
        </p:txBody>
      </p:sp>
      <p:sp>
        <p:nvSpPr>
          <p:cNvPr id="3" name="Rectangle 2"/>
          <p:cNvSpPr/>
          <p:nvPr/>
        </p:nvSpPr>
        <p:spPr>
          <a:xfrm>
            <a:off x="362309" y="586596"/>
            <a:ext cx="81864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Proceeded: begin a course of action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Bully: trying to harm others considering them to be weak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Forthwith: immediately, at once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70936" y="1199072"/>
            <a:ext cx="64870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Multitude: a large number of people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Investigations: inquiries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Maltreated: ill treat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683" y="1785670"/>
            <a:ext cx="650431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Baffled: confused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Prosecutor: Lawyer or barrister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Postpone: delay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Apparently: seemingly, evidently</a:t>
            </a:r>
          </a:p>
        </p:txBody>
      </p:sp>
      <p:sp>
        <p:nvSpPr>
          <p:cNvPr id="6" name="Rectangle 5"/>
          <p:cNvSpPr/>
          <p:nvPr/>
        </p:nvSpPr>
        <p:spPr>
          <a:xfrm>
            <a:off x="345057" y="2639683"/>
            <a:ext cx="651294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Throbbed: produced a lot of vibrations due to a huge crowd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Investigators: the inspectors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Vehement: showing strong feeling; forceful, passionate, or intense.</a:t>
            </a:r>
          </a:p>
        </p:txBody>
      </p:sp>
      <p:sp>
        <p:nvSpPr>
          <p:cNvPr id="7" name="Rectangle 6"/>
          <p:cNvSpPr/>
          <p:nvPr/>
        </p:nvSpPr>
        <p:spPr>
          <a:xfrm>
            <a:off x="345057" y="3252158"/>
            <a:ext cx="651294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Pacifist: Peace maker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Vehemently: in an intense manner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Self Reliance: self sufficiency, self support</a:t>
            </a:r>
            <a:br>
              <a:rPr lang="en-IN" dirty="0">
                <a:latin typeface="Calibri" pitchFamily="34" charset="0"/>
                <a:cs typeface="Calibri" pitchFamily="34" charset="0"/>
              </a:rPr>
            </a:br>
            <a:r>
              <a:rPr lang="en-IN" dirty="0">
                <a:latin typeface="Calibri" pitchFamily="34" charset="0"/>
                <a:cs typeface="Calibri" pitchFamily="34" charset="0"/>
              </a:rPr>
              <a:t>prop: support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DBB6AE4B-A2F0-497F-B6EF-4832602BF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89781"/>
            <a:ext cx="8520600" cy="517585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0551" y="741872"/>
            <a:ext cx="854877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1.Why did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agree to the planters’ offer of a 25 percent refund to the farmers?</a:t>
            </a:r>
          </a:p>
        </p:txBody>
      </p:sp>
      <p:sp>
        <p:nvSpPr>
          <p:cNvPr id="4" name="Rectangle 3"/>
          <p:cNvSpPr/>
          <p:nvPr/>
        </p:nvSpPr>
        <p:spPr>
          <a:xfrm>
            <a:off x="319177" y="1009292"/>
            <a:ext cx="6538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2.How was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able to influence the lawyers at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?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10551" y="1302590"/>
            <a:ext cx="640322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3.How did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help the peasants of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430" y="1578634"/>
            <a:ext cx="65215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4.Why did the servants think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to be another peasant?</a:t>
            </a:r>
          </a:p>
        </p:txBody>
      </p:sp>
      <p:sp>
        <p:nvSpPr>
          <p:cNvPr id="7" name="Rectangle 6"/>
          <p:cNvSpPr/>
          <p:nvPr/>
        </p:nvSpPr>
        <p:spPr>
          <a:xfrm>
            <a:off x="319177" y="1863306"/>
            <a:ext cx="65388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/>
              <a:t> </a:t>
            </a:r>
            <a:r>
              <a:rPr lang="en-IN" dirty="0">
                <a:latin typeface="Calibri" pitchFamily="34" charset="0"/>
                <a:cs typeface="Calibri" pitchFamily="34" charset="0"/>
              </a:rPr>
              <a:t>5.Why did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agree to the planters’ offer of a 25% refund to the farmers?</a:t>
            </a:r>
          </a:p>
        </p:txBody>
      </p:sp>
      <p:sp>
        <p:nvSpPr>
          <p:cNvPr id="8" name="Rectangle 7"/>
          <p:cNvSpPr/>
          <p:nvPr/>
        </p:nvSpPr>
        <p:spPr>
          <a:xfrm>
            <a:off x="284672" y="2104846"/>
            <a:ext cx="65733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  6.What made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demand 50% refund from the British landlords? 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684" y="2372264"/>
            <a:ext cx="635528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7.Why did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accept 25 percent compensation?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3683" y="2605178"/>
            <a:ext cx="650431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8.“The battle of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is won.” When and why did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exclaim this? 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936" y="2863970"/>
            <a:ext cx="840212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9.What were the terms of the indigo contract between the British landlords and the Indian peasants?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5057" y="3122762"/>
            <a:ext cx="65129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10.Why was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opposed to C.F. Andrews helping him in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0552" y="3424687"/>
            <a:ext cx="654268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11.Describe the difficulties faced by Gandhi at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37494" y="3433314"/>
            <a:ext cx="3450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36430" y="3666226"/>
            <a:ext cx="65215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dirty="0">
                <a:latin typeface="Calibri" pitchFamily="34" charset="0"/>
                <a:cs typeface="Calibri" pitchFamily="34" charset="0"/>
              </a:rPr>
              <a:t>12.How was the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incident a turning point in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Gandhiji’s</a:t>
            </a:r>
            <a:r>
              <a:rPr lang="en-IN" dirty="0">
                <a:latin typeface="Calibri" pitchFamily="34" charset="0"/>
                <a:cs typeface="Calibri" pitchFamily="34" charset="0"/>
              </a:rPr>
              <a:t> life?</a:t>
            </a:r>
          </a:p>
        </p:txBody>
      </p:sp>
      <p:pic>
        <p:nvPicPr>
          <p:cNvPr id="3074" name="Picture 2" descr="The Power of Why: How Asking the Right Questions Can Change the Future –  Feb 2021 – Pensights | Performance Excellence Network">
            <a:extLst>
              <a:ext uri="{FF2B5EF4-FFF2-40B4-BE49-F238E27FC236}">
                <a16:creationId xmlns:a16="http://schemas.microsoft.com/office/drawing/2014/main" id="{AAF5F88B-A7F0-4B51-BE91-C89FB4ABBC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0" t="14254"/>
          <a:stretch/>
        </p:blipFill>
        <p:spPr bwMode="auto">
          <a:xfrm>
            <a:off x="209405" y="4034389"/>
            <a:ext cx="8850833" cy="10507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1B935AF9-E7AB-4FCA-9E5C-224EA1369D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02E13B-FAE5-4A26-951E-A6D3512F8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CC66C2-BFB5-4E60-B0F3-2CE1D147D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</a:t>
            </a:r>
            <a:endParaRPr lang="en-IN" sz="2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81C40-03B6-4984-9E0E-961537CAE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Students get acquainted with the “INDIGO SHARECROPPING” Historical background and legal vocabulary.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Students can be able to understand the role of a leader.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Students can infer the importance of rights and Justice.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Students can know the sufferings and contributions of freedom fighters and freedom from fear is a prerequisite for justice.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To inculcate various skills required for the task.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Students can take initiative with a sense of responsibility and confidence to fight back with any oddities in their life.</a:t>
            </a:r>
            <a:endParaRPr lang="en-IN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BF7507E-1004-4958-842F-6B630DA2A2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07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ABOUT THE</a:t>
            </a:r>
            <a:r>
              <a:rPr lang="en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AUTHOR</a:t>
            </a:r>
            <a:endParaRPr sz="2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2045184"/>
            <a:ext cx="8688300" cy="2569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itchFamily="34" charset="0"/>
              <a:buChar char="•"/>
            </a:pPr>
            <a:endParaRPr lang="en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Louis Fischer was born in Philadelphia on 29 February 1896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He served as a volunteer in the British Army but made his career as a journalist and worked for different      newspapers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He wrote for The New York Times, The Saturday Review and for European and Asian Publications.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He was also a member of the Faculty at Princeton University.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An American journalist Mr Louis Fischer came to India in May 1942.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The following is an excrept from his book- The life of Mahatma Gandhi.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6" name="Picture 2" descr="Mahatma Gandhi and American journalist Louis Fischer at Sevagram Ashram ;  June 1942 NO MR Stock Photo - Alamy">
            <a:extLst>
              <a:ext uri="{FF2B5EF4-FFF2-40B4-BE49-F238E27FC236}">
                <a16:creationId xmlns:a16="http://schemas.microsoft.com/office/drawing/2014/main" id="{90D307E2-1B07-4A68-A2FC-FB06F10A0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525" y="745366"/>
            <a:ext cx="5416600" cy="1620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9CDE645E-9C59-449E-8A1F-EB01D6C6E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7F0D90B-2E4D-4BC5-81EF-990F57F82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VIDEO LINKS</a:t>
            </a:r>
            <a:endParaRPr lang="en-IN" sz="2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838DF-12D0-47A3-A692-B150058E3E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https://www.youtube.com/watch?v=nX_z1tWy18o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buNone/>
            </a:pPr>
            <a:r>
              <a:rPr lang="en-IN" sz="1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Revisiting </a:t>
            </a:r>
            <a:r>
              <a:rPr lang="en-IN" sz="14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Champaran</a:t>
            </a:r>
            <a:r>
              <a:rPr lang="en-IN" sz="1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Satyagraha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sz="1400" b="0" i="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https://www.youtube.com/watch?v=Kg8IidoHADg</a:t>
            </a:r>
            <a:r>
              <a:rPr lang="en-IN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buNone/>
            </a:pPr>
            <a:r>
              <a:rPr lang="en-IN" sz="1400" b="0" i="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Champaran</a:t>
            </a:r>
            <a:r>
              <a:rPr lang="en-IN" sz="1400" b="0" i="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Agitation from Gandhi Movie</a:t>
            </a:r>
          </a:p>
          <a:p>
            <a:pPr>
              <a:buFont typeface="Wingdings" panose="05000000000000000000" pitchFamily="2" charset="2"/>
              <a:buChar char="§"/>
            </a:pP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47CF278-AA76-40AB-87CA-812D0FA27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150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THEME</a:t>
            </a:r>
            <a:endParaRPr sz="1800" b="1" i="0" u="sng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521273" y="846640"/>
            <a:ext cx="7737894" cy="3804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Effective leadership can solve any kind of problem</a:t>
            </a: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Colonial rule of Britishers.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Great injustice due to Landlord system in Bihar.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War against Atrocities.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Victory of Civil Disobedience.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lesson learnt from Gandhiji on Self-</a:t>
            </a:r>
            <a:r>
              <a:rPr lang="en-US" sz="1400" b="0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Relience</a:t>
            </a: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Struggle for noble cause never goes unrewarded.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§"/>
            </a:pPr>
            <a:endParaRPr lang="en-US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0" name="Picture 2" descr="Champaran Satyagraha continues">
            <a:extLst>
              <a:ext uri="{FF2B5EF4-FFF2-40B4-BE49-F238E27FC236}">
                <a16:creationId xmlns:a16="http://schemas.microsoft.com/office/drawing/2014/main" id="{5FBB1898-EAD4-49E0-B3F8-0062FEF81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3726" y="675500"/>
            <a:ext cx="2715498" cy="3508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D4D5A816-E66F-4DE0-AF43-0DEB732A4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93298"/>
            <a:ext cx="8520600" cy="560717"/>
          </a:xfrm>
        </p:spPr>
        <p:txBody>
          <a:bodyPr/>
          <a:lstStyle/>
          <a:p>
            <a:pPr algn="l"/>
            <a:r>
              <a:rPr lang="en-US" sz="22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CHARACTERS</a:t>
            </a:r>
            <a:endParaRPr lang="en-IN" sz="22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6759" y="892347"/>
            <a:ext cx="823822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Mahatma Gandhi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Indian National Leader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Raj Kumar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Sukla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A sharecropper in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Bihar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>
                <a:latin typeface="Calibri" pitchFamily="34" charset="0"/>
                <a:cs typeface="Calibri" pitchFamily="34" charset="0"/>
              </a:rPr>
              <a:t>Rajendra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 Prasad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A lawyer and later the President of India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>
                <a:latin typeface="Calibri" pitchFamily="34" charset="0"/>
                <a:cs typeface="Calibri" pitchFamily="34" charset="0"/>
              </a:rPr>
              <a:t>J.B.Kriplani</a:t>
            </a:r>
            <a:r>
              <a:rPr lang="en-US" b="1" dirty="0">
                <a:latin typeface="Calibri" pitchFamily="34" charset="0"/>
                <a:cs typeface="Calibri" pitchFamily="34" charset="0"/>
              </a:rPr>
              <a:t>-</a:t>
            </a:r>
            <a:r>
              <a:rPr lang="en-US" dirty="0">
                <a:latin typeface="Calibri" pitchFamily="34" charset="0"/>
                <a:cs typeface="Calibri" pitchFamily="34" charset="0"/>
              </a:rPr>
              <a:t> A professor in Art college, </a:t>
            </a:r>
            <a:r>
              <a:rPr lang="en-US" dirty="0" err="1">
                <a:latin typeface="Calibri" pitchFamily="34" charset="0"/>
                <a:cs typeface="Calibri" pitchFamily="34" charset="0"/>
              </a:rPr>
              <a:t>Muzaffarpur</a:t>
            </a:r>
            <a:r>
              <a:rPr lang="en-US" dirty="0">
                <a:latin typeface="Calibri" pitchFamily="34" charset="0"/>
                <a:cs typeface="Calibri" pitchFamily="34" charset="0"/>
              </a:rPr>
              <a:t>, Bihar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Prof.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Malkani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A teacher in a government  college.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Sir Edward Gait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Lieutenant Governor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Charles Freer Andrews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A follower of Gandhi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>
                <a:latin typeface="Calibri" pitchFamily="34" charset="0"/>
                <a:cs typeface="Calibri" pitchFamily="34" charset="0"/>
              </a:rPr>
              <a:t>Kasturba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Wife of Mahatma Gandhi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 err="1">
                <a:latin typeface="Calibri" pitchFamily="34" charset="0"/>
                <a:cs typeface="Calibri" pitchFamily="34" charset="0"/>
              </a:rPr>
              <a:t>Devdas</a:t>
            </a:r>
            <a:r>
              <a:rPr lang="en-US" dirty="0">
                <a:latin typeface="Calibri" pitchFamily="34" charset="0"/>
                <a:cs typeface="Calibri" pitchFamily="34" charset="0"/>
              </a:rPr>
              <a:t>- Youngest son of Gandhi</a:t>
            </a:r>
          </a:p>
          <a:p>
            <a:endParaRPr lang="en-IN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When Mahatma Gandhi arrived in Bihar | Patna News - Times of India">
            <a:extLst>
              <a:ext uri="{FF2B5EF4-FFF2-40B4-BE49-F238E27FC236}">
                <a16:creationId xmlns:a16="http://schemas.microsoft.com/office/drawing/2014/main" id="{988DBE9E-E0FD-44A8-A643-EBB066808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420" y="563852"/>
            <a:ext cx="1989344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ajendra Prasad - Wikipedia">
            <a:extLst>
              <a:ext uri="{FF2B5EF4-FFF2-40B4-BE49-F238E27FC236}">
                <a16:creationId xmlns:a16="http://schemas.microsoft.com/office/drawing/2014/main" id="{75E6113E-7D61-4598-AA57-E8D41A18C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9178" y="563852"/>
            <a:ext cx="192405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asturba Gandhi - Wikipedia">
            <a:extLst>
              <a:ext uri="{FF2B5EF4-FFF2-40B4-BE49-F238E27FC236}">
                <a16:creationId xmlns:a16="http://schemas.microsoft.com/office/drawing/2014/main" id="{528A6AA0-E6A6-42CC-871C-2DE35FD59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872" y="2450034"/>
            <a:ext cx="2095500" cy="205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dian politician j b kripalani Stock Photos and Images | agefotostock">
            <a:extLst>
              <a:ext uri="{FF2B5EF4-FFF2-40B4-BE49-F238E27FC236}">
                <a16:creationId xmlns:a16="http://schemas.microsoft.com/office/drawing/2014/main" id="{54E608D2-2C66-48B8-8405-055E119F03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372" y="2249658"/>
            <a:ext cx="2436285" cy="225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EB287930-6037-4A95-B277-6D90BBA12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514" y="-25460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86612"/>
            <a:ext cx="8520600" cy="718457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INTRODUCTION TO THE CHAPTER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1886" y="849086"/>
            <a:ext cx="83415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39947" y="1086928"/>
            <a:ext cx="83589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story is based on the interview taken by Louis Fischer of Mahatma Gandhi.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 He visited him in 1942 at his ashram- </a:t>
            </a:r>
            <a:r>
              <a:rPr lang="en-IN" dirty="0" err="1">
                <a:latin typeface="Calibri" panose="020F0502020204030204" pitchFamily="34" charset="0"/>
                <a:cs typeface="Calibri" pitchFamily="34" charset="0"/>
              </a:rPr>
              <a:t>Sevagram</a:t>
            </a:r>
            <a:r>
              <a:rPr lang="en-IN" dirty="0">
                <a:latin typeface="Calibri" pitchFamily="34" charset="0"/>
                <a:cs typeface="Calibri" pitchFamily="34" charset="0"/>
              </a:rPr>
              <a:t> where he was told about the Indigo Movement started by Gandhiji.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story revolves around the struggle of Gandhi and other prominent leaders in order to safeguard sharecroppers from the atrocities of landlords.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They led a miserable life and were forced to grow indigo according to an agreement.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They suffered a great injustice due to the landlord system in Bihar.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Gandhi waged a war against their atrocities and brought justice to the poor peasants.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br>
              <a:rPr lang="en-IN" dirty="0"/>
            </a:br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DA55D3AB-F7E7-4000-B4AB-D51C267A5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317241"/>
            <a:ext cx="8520600" cy="541175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ANALYSIS…….    			   (PGNO-47-49)</a:t>
            </a:r>
          </a:p>
        </p:txBody>
      </p:sp>
      <p:sp>
        <p:nvSpPr>
          <p:cNvPr id="5" name="Rectangle 4"/>
          <p:cNvSpPr/>
          <p:nvPr/>
        </p:nvSpPr>
        <p:spPr>
          <a:xfrm>
            <a:off x="552091" y="914401"/>
            <a:ext cx="841938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This story describes Gandhi’s struggle for the poor peasants of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Raj Kumar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Shukla</a:t>
            </a:r>
            <a:r>
              <a:rPr lang="en-IN" dirty="0">
                <a:latin typeface="Calibri" pitchFamily="34" charset="0"/>
                <a:cs typeface="Calibri" pitchFamily="34" charset="0"/>
              </a:rPr>
              <a:t>- A poor sharecropper from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wishing to meet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Raj Kumar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Shukla</a:t>
            </a:r>
            <a:r>
              <a:rPr lang="en-IN" dirty="0">
                <a:latin typeface="Calibri" pitchFamily="34" charset="0"/>
                <a:cs typeface="Calibri" pitchFamily="34" charset="0"/>
              </a:rPr>
              <a:t> – illiterate but resolute, hence followed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to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Lucknow</a:t>
            </a:r>
            <a:r>
              <a:rPr lang="en-IN" dirty="0">
                <a:latin typeface="Calibri" pitchFamily="34" charset="0"/>
                <a:cs typeface="Calibri" pitchFamily="34" charset="0"/>
              </a:rPr>
              <a:t>, Cawnpore,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Ahmedabad</a:t>
            </a:r>
            <a:r>
              <a:rPr lang="en-IN" dirty="0">
                <a:latin typeface="Calibri" pitchFamily="34" charset="0"/>
                <a:cs typeface="Calibri" pitchFamily="34" charset="0"/>
              </a:rPr>
              <a:t>, Calcutta, Patna,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Muzzafarpur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and then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In those days most of arable land in the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district was divided into large estate owned by Englishmen and worked by Indian tenants.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chief commercial crop was Indigo.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landlords compelled all tenants to plant 15% of their Indigo and surrender the entire Indigo harvest as rent.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This was done by long term contract.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FE284CA-722A-4D2D-B4E6-8EE681B38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55276"/>
            <a:ext cx="8520600" cy="534837"/>
          </a:xfrm>
        </p:spPr>
        <p:txBody>
          <a:bodyPr/>
          <a:lstStyle/>
          <a:p>
            <a:pPr algn="l"/>
            <a:r>
              <a:rPr lang="en-US" sz="22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ANALYSIS……      	                      (PAGE NO- 48 &amp;49)</a:t>
            </a: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4672" y="776378"/>
            <a:ext cx="84487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Servants at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Rajendra</a:t>
            </a:r>
            <a:r>
              <a:rPr lang="en-IN" dirty="0">
                <a:latin typeface="Calibri" pitchFamily="34" charset="0"/>
                <a:cs typeface="Calibri" pitchFamily="34" charset="0"/>
              </a:rPr>
              <a:t> Prasad’s residence thought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to be an untouchable.</a:t>
            </a:r>
          </a:p>
          <a:p>
            <a:pPr fontAlgn="base"/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He decided to go to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Muzzafarpur</a:t>
            </a:r>
            <a:r>
              <a:rPr lang="en-IN" dirty="0">
                <a:latin typeface="Calibri" pitchFamily="34" charset="0"/>
                <a:cs typeface="Calibri" pitchFamily="34" charset="0"/>
              </a:rPr>
              <a:t> first to get detailed information about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Champaran</a:t>
            </a:r>
            <a:r>
              <a:rPr lang="en-IN" dirty="0">
                <a:latin typeface="Calibri" pitchFamily="34" charset="0"/>
                <a:cs typeface="Calibri" pitchFamily="34" charset="0"/>
              </a:rPr>
              <a:t> sharecropper.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Sent telegram to J B Kriplani &amp; stayed in Prof Malkani’s home –a government servant.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At that time Indians were afraid of showing sympathy to the supporters of home rule.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>
                <a:latin typeface="Calibri" pitchFamily="34" charset="0"/>
                <a:cs typeface="Calibri" pitchFamily="34" charset="0"/>
              </a:rPr>
              <a:t>The news of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Gandhiji’s</a:t>
            </a:r>
            <a:r>
              <a:rPr lang="en-IN" dirty="0">
                <a:latin typeface="Calibri" pitchFamily="34" charset="0"/>
                <a:cs typeface="Calibri" pitchFamily="34" charset="0"/>
              </a:rPr>
              <a:t> arrival spread –sharecroppers gathered in large number to meet their champion.</a:t>
            </a: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endParaRPr lang="en-IN" dirty="0">
              <a:latin typeface="Calibri" pitchFamily="34" charset="0"/>
              <a:cs typeface="Calibri" pitchFamily="34" charset="0"/>
            </a:endParaRPr>
          </a:p>
          <a:p>
            <a:pPr marL="285750" indent="-285750" fontAlgn="base">
              <a:buFont typeface="Wingdings" panose="05000000000000000000" pitchFamily="2" charset="2"/>
              <a:buChar char="§"/>
            </a:pPr>
            <a:r>
              <a:rPr lang="en-IN" dirty="0" err="1">
                <a:latin typeface="Calibri" pitchFamily="34" charset="0"/>
                <a:cs typeface="Calibri" pitchFamily="34" charset="0"/>
              </a:rPr>
              <a:t>Gandhiji</a:t>
            </a:r>
            <a:r>
              <a:rPr lang="en-IN" dirty="0">
                <a:latin typeface="Calibri" pitchFamily="34" charset="0"/>
                <a:cs typeface="Calibri" pitchFamily="34" charset="0"/>
              </a:rPr>
              <a:t> chided the </a:t>
            </a:r>
            <a:r>
              <a:rPr lang="en-IN" dirty="0" err="1">
                <a:latin typeface="Calibri" pitchFamily="34" charset="0"/>
                <a:cs typeface="Calibri" pitchFamily="34" charset="0"/>
              </a:rPr>
              <a:t>Muzzafarpur</a:t>
            </a:r>
            <a:r>
              <a:rPr lang="en-IN" dirty="0">
                <a:latin typeface="Calibri" pitchFamily="34" charset="0"/>
                <a:cs typeface="Calibri" pitchFamily="34" charset="0"/>
              </a:rPr>
              <a:t> lawyer for taking high fee.</a:t>
            </a:r>
          </a:p>
          <a:p>
            <a:pPr fontAlgn="base">
              <a:buFont typeface="Arial" pitchFamily="34" charset="0"/>
              <a:buChar char="•"/>
            </a:pPr>
            <a:endParaRPr lang="en-IN" dirty="0"/>
          </a:p>
        </p:txBody>
      </p:sp>
      <p:pic>
        <p:nvPicPr>
          <p:cNvPr id="2050" name="Picture 2" descr="Bapu in Bihar: Gandhi's experiment with Satyagraha without party's name |  Patna News - Times of India">
            <a:extLst>
              <a:ext uri="{FF2B5EF4-FFF2-40B4-BE49-F238E27FC236}">
                <a16:creationId xmlns:a16="http://schemas.microsoft.com/office/drawing/2014/main" id="{34FC1545-A3D8-4ED0-B5AD-B069A6071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017" y="3225339"/>
            <a:ext cx="5926151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16701B4-6BAA-4122-BCDE-783FEE610D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575" y="166902"/>
            <a:ext cx="13081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1542</Words>
  <Application>Microsoft Office PowerPoint</Application>
  <PresentationFormat>On-screen Show (16:9)</PresentationFormat>
  <Paragraphs>182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Simple Light</vt:lpstr>
      <vt:lpstr>PowerPoint Presentation</vt:lpstr>
      <vt:lpstr>LEARNING OUTCOME</vt:lpstr>
      <vt:lpstr>PowerPoint Presentation</vt:lpstr>
      <vt:lpstr>VIDEO LINKS</vt:lpstr>
      <vt:lpstr>PowerPoint Presentation</vt:lpstr>
      <vt:lpstr>CHARACTERS</vt:lpstr>
      <vt:lpstr>INTRODUCTION TO THE CHAPTER</vt:lpstr>
      <vt:lpstr>CHAPTER ANALYSIS…….          (PGNO-47-49)</vt:lpstr>
      <vt:lpstr>CHAPTER ANALYSIS……                             (PAGE NO- 48 &amp;49)</vt:lpstr>
      <vt:lpstr>CHAPTER ANALYSIS…….                (PAGE NO.- 49)</vt:lpstr>
      <vt:lpstr>CHAPTER ANALYSIS…….                            (PAGE NO.- 49 -52)</vt:lpstr>
      <vt:lpstr>CHAPTER ANALYSIS                (PAGE NO.- 53 &amp;54)</vt:lpstr>
      <vt:lpstr>DIFFICULT WORDS </vt:lpstr>
      <vt:lpstr>DIFFICULT WORDS </vt:lpstr>
      <vt:lpstr>DIFFICULT WORDS </vt:lpstr>
      <vt:lpstr>QUESTIONS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Ruchika Mallick</cp:lastModifiedBy>
  <cp:revision>62</cp:revision>
  <dcterms:modified xsi:type="dcterms:W3CDTF">2021-10-24T18:25:29Z</dcterms:modified>
</cp:coreProperties>
</file>