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79" r:id="rId4"/>
    <p:sldId id="260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4" r:id="rId16"/>
    <p:sldId id="278" r:id="rId17"/>
    <p:sldId id="277" r:id="rId18"/>
    <p:sldId id="275" r:id="rId19"/>
    <p:sldId id="276" r:id="rId20"/>
    <p:sldId id="259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1" name="ashique rahaman" initials="a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1" dt="2020-07-21T08:33:53.261" idx="1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22310"/>
            <a:ext cx="8763000" cy="231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and CONCLUSION</a:t>
            </a:r>
          </a:p>
          <a:p>
            <a:r>
              <a:rPr lang="en-IN" sz="2400" dirty="0" smtClean="0"/>
              <a:t>		Time travel, Psychiatric experience</a:t>
            </a:r>
            <a:r>
              <a:rPr lang="en-IN" sz="2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				Q&amp;A</a:t>
            </a: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4" y="2571738"/>
            <a:ext cx="5158339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(ENGLISH)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THE THIRD LEVEL BY JACKFINNEY</a:t>
            </a:r>
            <a:endParaRPr b="1" dirty="0"/>
          </a:p>
        </p:txBody>
      </p:sp>
      <p:pic>
        <p:nvPicPr>
          <p:cNvPr id="6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079847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400" b="1" u="sng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NARRATOR CHARLEY’S EXPERIENCES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                                          BROUGHT FORWARD…</a:t>
            </a:r>
            <a:endParaRPr lang="en-US" sz="1800" b="1" i="0" u="none" strike="noStrike" cap="none" dirty="0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Tx/>
              <a:buChar char="-"/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Charlie confirms Three levels at Grand Central Station. </a:t>
            </a:r>
          </a:p>
          <a:p>
            <a:pPr>
              <a:buFontTx/>
              <a:buChar char="-"/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Talks to Psychiatrist friend- Sam Weiner on the issue.</a:t>
            </a:r>
          </a:p>
          <a:p>
            <a:pPr lvl="0"/>
            <a:r>
              <a:rPr lang="en-IN" dirty="0" smtClean="0">
                <a:latin typeface="Calibri" pitchFamily="34" charset="0"/>
                <a:cs typeface="Times New Roman" pitchFamily="18" charset="0"/>
              </a:rPr>
              <a:t>Sam’s explanation in terms of </a:t>
            </a:r>
            <a:r>
              <a:rPr lang="en-IN" dirty="0"/>
              <a:t>psychological theory.</a:t>
            </a:r>
          </a:p>
          <a:p>
            <a:pPr>
              <a:buFontTx/>
              <a:buChar char="-"/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Charlie’s wife is made scary</a:t>
            </a:r>
          </a:p>
          <a:p>
            <a:pPr>
              <a:defRPr/>
            </a:pPr>
            <a:r>
              <a:rPr lang="en-IN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		</a:t>
            </a:r>
          </a:p>
          <a:p>
            <a:pPr>
              <a:defRPr/>
            </a:pPr>
            <a:r>
              <a:rPr lang="en-IN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		...</a:t>
            </a:r>
            <a: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the modern world is full of insecurity, fear, war, worry  </a:t>
            </a:r>
            <a:b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</a:br>
            <a: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          		 and all the rest of it, and that I just want to escape</a:t>
            </a:r>
          </a:p>
          <a:p>
            <a:pPr>
              <a:defRPr/>
            </a:pPr>
            <a:endParaRPr lang="en-IN" i="1" dirty="0" smtClean="0">
              <a:solidFill>
                <a:srgbClr val="7030A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Narrator’s hobby of Stamp Collecting, as a refuge from reality</a:t>
            </a:r>
          </a:p>
          <a:p>
            <a:pPr>
              <a:buFontTx/>
              <a:buChar char="-"/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Writer contradicts Sam on grandfather’s example.</a:t>
            </a:r>
          </a:p>
          <a:p>
            <a:pPr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- The idea of First-day covers in stamp collecting</a:t>
            </a:r>
          </a:p>
          <a:p>
            <a:pPr>
              <a:defRPr/>
            </a:pP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						</a:t>
            </a:r>
            <a:r>
              <a:rPr lang="en-IN" i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 Charlie continues convincing...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509056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400" b="1" u="sng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NARRATOR CHARLEY’S EXPERIENCES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                                      BROUGHT FORWARD…</a:t>
            </a:r>
            <a:endParaRPr lang="en-US" sz="1800" b="1" i="0" u="none" strike="noStrike" cap="none" dirty="0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-The real-crux experience-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       -One day, wanted to take the subway from Grand Central to home as he was late.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     - Reached the First Level &amp; then the second and in the subway got lost.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      - Experienced previous such occasions also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       - Many outlet routes from grand Central (ref. To Roosevelt Hotel, Forty-Six street, Times Square, Central Park )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               ... </a:t>
            </a:r>
            <a: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Sometimes I think Grand Central is growing like a tree,   </a:t>
            </a:r>
            <a:b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</a:br>
            <a:r>
              <a:rPr lang="en-US" b="1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                pushing out new corridors and staircases like roots.</a:t>
            </a:r>
            <a:endParaRPr lang="en-IN" b="1" i="1" dirty="0" smtClean="0">
              <a:solidFill>
                <a:srgbClr val="7030A0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6986541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400" b="1" u="sng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NARRATOR CHARLEY’S EXPERIENCES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BROUGHT FORWARD ...</a:t>
            </a:r>
            <a:endParaRPr lang="en-US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- After passing through a tunnel, reached the third Level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 - Experienced unusual sight relating to people and the place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- The newspaper “The World” revealed the date to be 11</a:t>
            </a:r>
            <a:r>
              <a:rPr lang="en-IN" baseline="30000" dirty="0" smtClean="0">
                <a:latin typeface="Calibri" pitchFamily="34" charset="0"/>
              </a:rPr>
              <a:t>th</a:t>
            </a:r>
            <a:r>
              <a:rPr lang="en-IN" dirty="0" smtClean="0">
                <a:latin typeface="Calibri" pitchFamily="34" charset="0"/>
              </a:rPr>
              <a:t>  June 1894.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- Peculiar experience at the ticket booking counter.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- Description of Galesburg, Illinois.</a:t>
            </a:r>
          </a:p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- Return of Charlie from the Third Level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 - Three hundred dollar encashment for old notes.</a:t>
            </a:r>
          </a:p>
          <a:p>
            <a:pPr>
              <a:buFont typeface="Arial" pitchFamily="34" charset="0"/>
              <a:buNone/>
            </a:pPr>
            <a:r>
              <a:rPr lang="en-IN" dirty="0" smtClean="0"/>
              <a:t> 	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145162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121298" y="1437700"/>
            <a:ext cx="8839677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50000"/>
              </a:lnSpc>
              <a:buSzPts val="1400"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- Discovered a First-day cover addressed to his grandfather at Illinois address, dated July 18, 1894.</a:t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dirty="0" smtClean="0">
                <a:latin typeface="Calibri" pitchFamily="34" charset="0"/>
                <a:cs typeface="Times New Roman" pitchFamily="18" charset="0"/>
              </a:rPr>
              <a:t> - The Letter was written by Sam, inviting Charlie and Luisa to come to Illinois, where he had settled with his new business.</a:t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dirty="0" smtClean="0">
                <a:latin typeface="Calibri" pitchFamily="34" charset="0"/>
                <a:cs typeface="Times New Roman" pitchFamily="18" charset="0"/>
              </a:rPr>
              <a:t> - Sam had encashed $800 at old currency store and had started a new business of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hay, feed and grain.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571" y="223935"/>
            <a:ext cx="84442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ts val="2200"/>
            </a:pPr>
            <a:r>
              <a:rPr lang="en-IN" sz="1800" b="1" u="sng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NARRATOR CHARLEY’S EXPERIENCES</a:t>
            </a:r>
            <a:r>
              <a:rPr lang="en-IN" sz="18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IN" sz="1800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en-IN" sz="18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IN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                                      BROUGHT FORWARD…</a:t>
            </a:r>
            <a:endParaRPr lang="en-IN" b="1" dirty="0">
              <a:latin typeface="Calibri" pitchFamily="34" charset="0"/>
            </a:endParaRPr>
          </a:p>
        </p:txBody>
      </p:sp>
      <p:pic>
        <p:nvPicPr>
          <p:cNvPr id="6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481064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400" b="1" u="sng" dirty="0" smtClean="0">
                <a:solidFill>
                  <a:srgbClr val="FF0000"/>
                </a:solidFill>
                <a:latin typeface="Calibri" pitchFamily="34" charset="0"/>
              </a:rPr>
              <a:t>MODERN LOOK OF </a:t>
            </a:r>
            <a:br>
              <a:rPr lang="en-US" sz="2400" b="1" u="sng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2400" b="1" u="sng" dirty="0" smtClean="0">
                <a:solidFill>
                  <a:srgbClr val="FF0000"/>
                </a:solidFill>
                <a:latin typeface="Calibri" pitchFamily="34" charset="0"/>
              </a:rPr>
              <a:t>GRAND CENTRAL RAILWAY STATION, NEW YO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</a:rPr>
              <a:t>RK</a:t>
            </a:r>
            <a:endParaRPr lang="en-US" sz="2400" b="1" i="0" u="none" strike="noStrike" cap="none" dirty="0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5" descr="Grand Central trmina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498" y="1347788"/>
            <a:ext cx="7623110" cy="3364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object 2"/>
          <p:cNvSpPr>
            <a:spLocks noChangeArrowheads="1"/>
          </p:cNvSpPr>
          <p:nvPr/>
        </p:nvSpPr>
        <p:spPr bwMode="auto">
          <a:xfrm>
            <a:off x="0" y="0"/>
            <a:ext cx="4719734" cy="51435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3846" y="223935"/>
            <a:ext cx="3778898" cy="4465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endParaRPr lang="en-IN" dirty="0" smtClean="0">
              <a:latin typeface="Calibri" pitchFamily="34" charset="0"/>
              <a:ea typeface="Carlito"/>
              <a:cs typeface="Carlito"/>
            </a:endParaRPr>
          </a:p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endParaRPr lang="en-IN" dirty="0">
              <a:latin typeface="Calibri" pitchFamily="34" charset="0"/>
              <a:ea typeface="Carlito"/>
              <a:cs typeface="Carlito"/>
            </a:endParaRPr>
          </a:p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endParaRPr lang="en-IN" dirty="0" smtClean="0">
              <a:latin typeface="Calibri" pitchFamily="34" charset="0"/>
              <a:ea typeface="Carlito"/>
              <a:cs typeface="Carlito"/>
            </a:endParaRPr>
          </a:p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r>
              <a:rPr lang="en-IN" dirty="0" smtClean="0">
                <a:latin typeface="Calibri" pitchFamily="34" charset="0"/>
                <a:ea typeface="Carlito"/>
                <a:cs typeface="Carlito"/>
              </a:rPr>
              <a:t>This is a view of the balcony in Grand  Central Station taken between 1913 and  1930.	</a:t>
            </a:r>
          </a:p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endParaRPr lang="en-IN" dirty="0" smtClean="0">
              <a:latin typeface="Calibri" pitchFamily="34" charset="0"/>
              <a:ea typeface="Carlito"/>
              <a:cs typeface="Carlito"/>
            </a:endParaRPr>
          </a:p>
          <a:p>
            <a:pPr marL="355600" indent="-342900" algn="ctr">
              <a:lnSpc>
                <a:spcPct val="250000"/>
              </a:lnSpc>
              <a:spcBef>
                <a:spcPts val="100"/>
              </a:spcBef>
              <a:tabLst>
                <a:tab pos="354013" algn="l"/>
                <a:tab pos="355600" algn="l"/>
                <a:tab pos="1330325" algn="l"/>
              </a:tabLst>
              <a:defRPr/>
            </a:pPr>
            <a:r>
              <a:rPr lang="en-IN" dirty="0" smtClean="0">
                <a:latin typeface="Calibri" pitchFamily="34" charset="0"/>
                <a:ea typeface="Carlito"/>
                <a:cs typeface="Carlito"/>
              </a:rPr>
              <a:t>This is where the Apple Store is located today</a:t>
            </a:r>
            <a:r>
              <a:rPr lang="en-IN" dirty="0" smtClean="0">
                <a:ea typeface="Carlito"/>
                <a:cs typeface="Carlito"/>
              </a:rPr>
              <a:t>.</a:t>
            </a:r>
            <a:endParaRPr lang="en-IN" dirty="0">
              <a:ea typeface="Carlito"/>
              <a:cs typeface="Carlito"/>
            </a:endParaRPr>
          </a:p>
        </p:txBody>
      </p:sp>
      <p:pic>
        <p:nvPicPr>
          <p:cNvPr id="7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285121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MORAL OF THE STORY</a:t>
            </a:r>
            <a:r>
              <a:rPr lang="en-IN" sz="2400" b="1" dirty="0" smtClean="0">
                <a:solidFill>
                  <a:srgbClr val="FF0000"/>
                </a:solidFill>
              </a:rPr>
              <a:t/>
            </a:r>
            <a:br>
              <a:rPr lang="en-IN" sz="2400" b="1" dirty="0" smtClean="0">
                <a:solidFill>
                  <a:srgbClr val="FF0000"/>
                </a:solidFill>
              </a:rPr>
            </a:b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877078"/>
            <a:ext cx="8688300" cy="345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lnSpc>
                <a:spcPct val="30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In today's busy and overburdened life every individual wants some recreation and relaxation.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30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This relaxation is possible only in his dreams and not in real life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30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So in the prose the shadowy eerie world that lies somewhere between dreams, desires and reality is what ‘Jack Finney’ calls 'THE </a:t>
            </a:r>
            <a:r>
              <a:rPr lang="en-IN" b="1" dirty="0" smtClean="0">
                <a:latin typeface="Calibri" pitchFamily="34" charset="0"/>
              </a:rPr>
              <a:t>THIRD LEVEL</a:t>
            </a:r>
            <a:r>
              <a:rPr lang="en-IN" dirty="0" smtClean="0">
                <a:latin typeface="Calibri" pitchFamily="34" charset="0"/>
              </a:rPr>
              <a:t>'</a:t>
            </a: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0;p15"/>
          <p:cNvSpPr txBox="1"/>
          <p:nvPr/>
        </p:nvSpPr>
        <p:spPr>
          <a:xfrm>
            <a:off x="272675" y="285050"/>
            <a:ext cx="680926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COUNCLUSION</a:t>
            </a:r>
            <a:r>
              <a:rPr lang="en-IN" sz="2400" b="1" dirty="0" smtClean="0">
                <a:solidFill>
                  <a:srgbClr val="FF0000"/>
                </a:solidFill>
              </a:rPr>
              <a:t/>
            </a:r>
            <a:br>
              <a:rPr lang="en-IN" sz="2400" b="1" dirty="0" smtClean="0">
                <a:solidFill>
                  <a:srgbClr val="FF0000"/>
                </a:solidFill>
              </a:rPr>
            </a:b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71;p15"/>
          <p:cNvSpPr txBox="1"/>
          <p:nvPr/>
        </p:nvSpPr>
        <p:spPr>
          <a:xfrm>
            <a:off x="272675" y="877078"/>
            <a:ext cx="8688300" cy="345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All in all, The </a:t>
            </a:r>
            <a:r>
              <a:rPr lang="en-IN" b="1" dirty="0" smtClean="0">
                <a:latin typeface="Calibri" pitchFamily="34" charset="0"/>
              </a:rPr>
              <a:t>Third Level</a:t>
            </a:r>
            <a:r>
              <a:rPr lang="en-IN" dirty="0" smtClean="0">
                <a:latin typeface="Calibri" pitchFamily="34" charset="0"/>
              </a:rPr>
              <a:t> brings us to the </a:t>
            </a:r>
            <a:r>
              <a:rPr lang="en-IN" b="1" dirty="0" smtClean="0">
                <a:latin typeface="Calibri" pitchFamily="34" charset="0"/>
              </a:rPr>
              <a:t>conclusion</a:t>
            </a:r>
            <a:r>
              <a:rPr lang="en-IN" dirty="0" smtClean="0">
                <a:latin typeface="Calibri" pitchFamily="34" charset="0"/>
              </a:rPr>
              <a:t> that people find it hard to make peace with unpleasant things they come across in life.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The story further makes the reader realize that the past and future are real illusions. </a:t>
            </a:r>
          </a:p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  <a:defRPr/>
            </a:pPr>
            <a:r>
              <a:rPr lang="en-IN" dirty="0" smtClean="0">
                <a:latin typeface="Calibri" pitchFamily="34" charset="0"/>
              </a:rPr>
              <a:t>They exist in the present, which is all there is.</a:t>
            </a:r>
          </a:p>
        </p:txBody>
      </p:sp>
      <p:pic>
        <p:nvPicPr>
          <p:cNvPr id="6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247798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BROWSING THROUGH VOCABULARY</a:t>
            </a:r>
            <a:r>
              <a:rPr lang="en-IN" sz="2400" b="1" dirty="0" smtClean="0">
                <a:solidFill>
                  <a:srgbClr val="FF0000"/>
                </a:solidFill>
              </a:rPr>
              <a:t/>
            </a:r>
            <a:br>
              <a:rPr lang="en-IN" sz="2400" b="1" dirty="0" smtClean="0">
                <a:solidFill>
                  <a:srgbClr val="FF0000"/>
                </a:solidFill>
              </a:rPr>
            </a:br>
            <a:endParaRPr lang="en-IN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877078"/>
            <a:ext cx="8688300" cy="345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defRPr/>
            </a:pPr>
            <a:r>
              <a:rPr lang="en-IN" sz="1800" b="1" u="sng" dirty="0" smtClean="0">
                <a:solidFill>
                  <a:srgbClr val="FF0000"/>
                </a:solidFill>
                <a:latin typeface="Calibri" pitchFamily="34" charset="0"/>
              </a:rPr>
              <a:t>A few </a:t>
            </a:r>
            <a:r>
              <a:rPr lang="en-IN" sz="1800" b="1" u="sng" dirty="0">
                <a:solidFill>
                  <a:srgbClr val="FF0000"/>
                </a:solidFill>
                <a:latin typeface="Calibri" pitchFamily="34" charset="0"/>
              </a:rPr>
              <a:t>w</a:t>
            </a:r>
            <a:r>
              <a:rPr lang="en-IN" sz="1800" b="1" u="sng" dirty="0" smtClean="0">
                <a:solidFill>
                  <a:srgbClr val="FF0000"/>
                </a:solidFill>
                <a:latin typeface="Calibri" pitchFamily="34" charset="0"/>
              </a:rPr>
              <a:t>ords of the lesson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IN" dirty="0" smtClean="0">
                <a:latin typeface="Calibri" pitchFamily="34" charset="0"/>
              </a:rPr>
              <a:t>Stack- a pile of objects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Timetables- a book on the departure and arrival times of trains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Waking dream- daydream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Wander-  roam                                                                                       					 Refuge- escape      </a:t>
            </a:r>
          </a:p>
          <a:p>
            <a:pPr>
              <a:defRPr/>
            </a:pPr>
            <a:r>
              <a:rPr lang="en-IN" dirty="0" smtClean="0">
                <a:latin typeface="Calibri" pitchFamily="34" charset="0"/>
              </a:rPr>
              <a:t> Suburban- residential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Ducked- lower the head or body quickly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Arched- curved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Bumping- run into something                                                            </a:t>
            </a:r>
          </a:p>
          <a:p>
            <a:pPr>
              <a:defRPr/>
            </a:pPr>
            <a:r>
              <a:rPr lang="en-IN" dirty="0" smtClean="0">
                <a:latin typeface="Calibri" pitchFamily="34" charset="0"/>
              </a:rPr>
              <a:t> Vest- a garment worn on the upper part of the body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Snapped- break suddenly and completely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Locomotive- a powered railway vehicle for pulling trains                                                                                                           Fussing- show unnecessary or excessive concern about something</a:t>
            </a: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499725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May I  check up </a:t>
            </a:r>
            <a:b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your Comprehension</a:t>
            </a:r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</a:rPr>
              <a:t>?</a:t>
            </a:r>
            <a:endParaRPr sz="2400" b="1" i="0" u="none" strike="noStrike" cap="none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IN" sz="1800" b="1" u="sng" dirty="0" smtClean="0">
                <a:latin typeface="Calibri" pitchFamily="34" charset="0"/>
              </a:rPr>
              <a:t>A few simple questions for you to answer- </a:t>
            </a:r>
            <a:r>
              <a:rPr lang="en-IN" sz="1600" b="1" u="sng" dirty="0" smtClean="0"/>
              <a:t/>
            </a:r>
            <a:br>
              <a:rPr lang="en-IN" sz="1600" b="1" u="sng" dirty="0" smtClean="0"/>
            </a:br>
            <a:endParaRPr lang="en-IN" b="1" u="sng" dirty="0" smtClean="0"/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1.</a:t>
            </a:r>
            <a:r>
              <a:rPr lang="en-IN" dirty="0" smtClean="0">
                <a:latin typeface="Calibri" pitchFamily="34" charset="0"/>
              </a:rPr>
              <a:t> What does Third Level refer to? 	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2.</a:t>
            </a:r>
            <a:r>
              <a:rPr lang="en-IN" dirty="0" smtClean="0">
                <a:latin typeface="Calibri" pitchFamily="34" charset="0"/>
              </a:rPr>
              <a:t> How did Charley reach the Third level? 	</a:t>
            </a:r>
            <a:endParaRPr lang="en-US" dirty="0" smtClean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 3. </a:t>
            </a:r>
            <a:r>
              <a:rPr lang="en-IN" dirty="0" smtClean="0">
                <a:latin typeface="Calibri" pitchFamily="34" charset="0"/>
              </a:rPr>
              <a:t>What was the reaction of the Clerk at the ticket counter?      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4. What preparations did Charley make to go to Galesburg?   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5. </a:t>
            </a:r>
            <a:r>
              <a:rPr lang="en-IN" dirty="0" smtClean="0">
                <a:latin typeface="Calibri" pitchFamily="34" charset="0"/>
              </a:rPr>
              <a:t>What made Louisa, Charley’s wife, believe that the existence of the third level was a reality? 	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6. Could Charlie go to the Third Level again to buy tickets for him and his wife? 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</a:rPr>
              <a:t> 7. What impression do you gain on Charlie’s experience?	</a:t>
            </a: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7770313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5750" y="285750"/>
            <a:ext cx="7393344" cy="7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b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tabLst/>
              <a:defRPr/>
            </a:pPr>
            <a:r>
              <a:rPr kumimoji="0" lang="en-IN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LEARNING OUTCOMES</a:t>
            </a:r>
            <a:endParaRPr kumimoji="0" lang="en-IN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sym typeface="Arial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71500" y="1296955"/>
            <a:ext cx="8229600" cy="353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Students will be able to-</a:t>
            </a:r>
          </a:p>
          <a:p>
            <a:pPr marL="285750" lvl="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>
                <a:latin typeface="Calibri" pitchFamily="34" charset="0"/>
                <a:cs typeface="Calibri" pitchFamily="34" charset="0"/>
              </a:rPr>
              <a:t>Summarise the story in a gap-filling exercise. (Understand)</a:t>
            </a:r>
          </a:p>
          <a:p>
            <a:pPr marL="285750" lvl="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>
                <a:latin typeface="Calibri" pitchFamily="34" charset="0"/>
                <a:cs typeface="Calibri" pitchFamily="34" charset="0"/>
              </a:rPr>
              <a:t>Recall the essential points of the story through a questionnaire, fill-in, reference to the context and MCQ quiz. (Remember)</a:t>
            </a:r>
          </a:p>
          <a:p>
            <a:pPr marL="285750" lvl="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>
                <a:latin typeface="Calibri" pitchFamily="34" charset="0"/>
                <a:cs typeface="Calibri" pitchFamily="34" charset="0"/>
              </a:rPr>
              <a:t>Write the character sketch of Mr Charley with the help of the STEAL characterisation technique. (Create)</a:t>
            </a:r>
          </a:p>
          <a:p>
            <a:pPr marL="285750" lvl="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>
                <a:latin typeface="Calibri" pitchFamily="34" charset="0"/>
                <a:cs typeface="Calibri" pitchFamily="34" charset="0"/>
              </a:rPr>
              <a:t>Infer the meaning of some important statements in the story writing a short note on them. (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Analyze</a:t>
            </a:r>
            <a:r>
              <a:rPr lang="en-IN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285750" lvl="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>
                <a:latin typeface="Calibri" pitchFamily="34" charset="0"/>
                <a:cs typeface="Calibri" pitchFamily="34" charset="0"/>
              </a:rPr>
              <a:t>Debate if Charlie has visited the third level by writing a short note on it. (Evaluate)</a:t>
            </a:r>
          </a:p>
        </p:txBody>
      </p:sp>
      <p:sp>
        <p:nvSpPr>
          <p:cNvPr id="12" name="AutoShape 2" descr="The Third Level – Vistas – XII English Core – CBSE – Academicsea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>
              <a:latin typeface="Calibri" pitchFamily="34" charset="0"/>
            </a:endParaRPr>
          </a:p>
        </p:txBody>
      </p:sp>
      <p:sp>
        <p:nvSpPr>
          <p:cNvPr id="13" name="AutoShape 4" descr="The Third Level – Vistas – XII English Core – CBSE – Academicsea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>
              <a:latin typeface="Calibri" pitchFamily="34" charset="0"/>
            </a:endParaRPr>
          </a:p>
        </p:txBody>
      </p:sp>
      <p:pic>
        <p:nvPicPr>
          <p:cNvPr id="1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7770313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5750" y="285750"/>
            <a:ext cx="6715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b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tabLst/>
              <a:defRPr/>
            </a:pPr>
            <a:r>
              <a:rPr kumimoji="0" lang="en-IN" sz="2900" b="0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A FEW FACTS ABOUT THE WRITER</a:t>
            </a:r>
            <a:r>
              <a:rPr kumimoji="0" lang="en-IN" sz="5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en-IN" sz="5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IN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JACK FINNY </a:t>
            </a:r>
            <a:endParaRPr kumimoji="0" lang="en-IN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sym typeface="Arial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71500" y="1296955"/>
            <a:ext cx="8229600" cy="5203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endParaRPr kumimoji="0" lang="en-IN" sz="2800" b="0" i="0" u="none" strike="noStrike" kern="0" cap="none" spc="0" normalizeH="0" baseline="0" noProof="0" dirty="0" smtClean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defTabSz="914400" rtl="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r>
              <a:rPr kumimoji="0" lang="en-IN" b="0" i="0" u="none" strike="noStrike" kern="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An American Author </a:t>
            </a:r>
          </a:p>
          <a:p>
            <a:pPr marL="457200" marR="0" lvl="0" indent="-342900" defTabSz="914400" rtl="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r>
              <a:rPr kumimoji="0" lang="en-IN" b="0" i="0" u="none" strike="noStrike" kern="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Worked for an advertising agency </a:t>
            </a:r>
          </a:p>
          <a:p>
            <a:pPr marL="457200" marR="0" lvl="0" indent="-342900" defTabSz="914400" rtl="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r>
              <a:rPr kumimoji="0" lang="en-IN" b="0" i="0" u="none" strike="noStrike" kern="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He died in California at 84 (1995) </a:t>
            </a:r>
          </a:p>
          <a:p>
            <a:pPr marL="457200" marR="0" lvl="0" indent="-342900" defTabSz="914400" rtl="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r>
              <a:rPr kumimoji="0" lang="en-IN" b="0" i="0" u="none" strike="noStrike" kern="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itchFamily="34" charset="0"/>
                <a:sym typeface="Arial"/>
              </a:rPr>
              <a:t>Works –science fiction and thrillers, including “The Body Snatchers” and “Time and Again” </a:t>
            </a:r>
          </a:p>
          <a:p>
            <a:pPr marL="5715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Wingdings" pitchFamily="2" charset="2"/>
              <a:buChar char="ü"/>
              <a:tabLst/>
              <a:defRPr/>
            </a:pPr>
            <a:endParaRPr kumimoji="0" lang="en-IN" sz="2800" b="0" i="0" u="none" strike="noStrike" kern="0" cap="none" spc="0" normalizeH="0" baseline="0" noProof="0" dirty="0" smtClean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AutoShape 2" descr="The Third Level – Vistas – XII English Core – CBSE – Academicsea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>
              <a:latin typeface="Calibri" pitchFamily="34" charset="0"/>
            </a:endParaRPr>
          </a:p>
        </p:txBody>
      </p:sp>
      <p:sp>
        <p:nvSpPr>
          <p:cNvPr id="13" name="AutoShape 4" descr="The Third Level – Vistas – XII English Core – CBSE – Academicsea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>
              <a:latin typeface="Calibri" pitchFamily="34" charset="0"/>
            </a:endParaRPr>
          </a:p>
        </p:txBody>
      </p:sp>
      <p:pic>
        <p:nvPicPr>
          <p:cNvPr id="14" name="Picture 5" descr="C:\Users\ashique rahaman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8449" y="1642188"/>
            <a:ext cx="2239347" cy="21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21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0;p15"/>
          <p:cNvSpPr txBox="1"/>
          <p:nvPr/>
        </p:nvSpPr>
        <p:spPr>
          <a:xfrm>
            <a:off x="272675" y="285050"/>
            <a:ext cx="7294452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u="sng" dirty="0" smtClean="0">
                <a:solidFill>
                  <a:srgbClr val="FF0000"/>
                </a:solidFill>
                <a:latin typeface="Calibri" pitchFamily="34" charset="0"/>
              </a:rPr>
              <a:t>THEME OF THE LESSON:</a:t>
            </a:r>
            <a:endParaRPr lang="en-IN" sz="2400" b="1" i="0" u="none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5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eaLnBrk="1" hangingPunct="1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Escapism ...  A psychological refuge from the grim realities</a:t>
            </a:r>
          </a:p>
          <a:p>
            <a:pPr marL="285750" indent="-285750" eaLnBrk="1" hangingPunct="1">
              <a:lnSpc>
                <a:spcPct val="20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Interaction of time, an illusion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Reality versus  fantasy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Time intersection… an emotional predilection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Search for happiness in life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Role of a friend in getting peace and happiness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Desire to stay in past for peace, security, serenity</a:t>
            </a:r>
            <a:endParaRPr lang="en-IN" dirty="0" smtClean="0">
              <a:latin typeface="Calibri" pitchFamily="34" charset="0"/>
              <a:cs typeface="Times New Roman" pitchFamily="18" charset="0"/>
            </a:endParaRP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ü"/>
            </a:pP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:\education\CBSE\ODM\Session 2021-22\Upgradation of LMS\The Third level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216" y="1551311"/>
            <a:ext cx="26860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7285121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u="sng" dirty="0" smtClean="0">
                <a:solidFill>
                  <a:srgbClr val="FF0000"/>
                </a:solidFill>
                <a:latin typeface="Calibri" pitchFamily="34" charset="0"/>
              </a:rPr>
              <a:t>BACKGROUND INFORMATION ON THE LESSON</a:t>
            </a:r>
            <a:endParaRPr lang="en-IN" sz="2400" b="1" i="0" u="none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300000"/>
              </a:lnSpc>
              <a:buFont typeface="Wingdings" pitchFamily="2" charset="2"/>
              <a:buChar char="ü"/>
            </a:pPr>
            <a:r>
              <a:rPr lang="en-IN" dirty="0" smtClean="0"/>
              <a:t> </a:t>
            </a:r>
            <a:r>
              <a:rPr lang="en-IN" dirty="0" smtClean="0">
                <a:latin typeface="Calibri" pitchFamily="34" charset="0"/>
              </a:rPr>
              <a:t>In the spirit of Fiction, connecting to time travel</a:t>
            </a:r>
          </a:p>
          <a:p>
            <a:pPr eaLnBrk="1" hangingPunct="1">
              <a:lnSpc>
                <a:spcPct val="30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  It was a world when people hadn’t seen two of the bloodiest wars (I &amp; II) in the history of mankind.</a:t>
            </a:r>
          </a:p>
          <a:p>
            <a:pPr eaLnBrk="1" hangingPunct="1">
              <a:lnSpc>
                <a:spcPct val="30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Charlie, perhaps taxed by the worldly miasma, fantasizing a suggestive escape.</a:t>
            </a:r>
          </a:p>
          <a:p>
            <a:pPr eaLnBrk="1" hangingPunct="1">
              <a:lnSpc>
                <a:spcPct val="30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 An anecdotal narrative.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0;p15"/>
          <p:cNvSpPr txBox="1"/>
          <p:nvPr/>
        </p:nvSpPr>
        <p:spPr>
          <a:xfrm>
            <a:off x="272675" y="285050"/>
            <a:ext cx="7406419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spc="-15" dirty="0" smtClean="0">
                <a:solidFill>
                  <a:srgbClr val="FF0000"/>
                </a:solidFill>
              </a:rPr>
              <a:t>Setting </a:t>
            </a:r>
            <a:r>
              <a:rPr lang="en-IN" sz="2400" b="1" spc="-5" dirty="0" smtClean="0">
                <a:solidFill>
                  <a:srgbClr val="FF0000"/>
                </a:solidFill>
              </a:rPr>
              <a:t>of the </a:t>
            </a:r>
            <a:r>
              <a:rPr lang="en-IN" sz="2400" b="1" spc="-15" dirty="0" smtClean="0">
                <a:solidFill>
                  <a:srgbClr val="FF0000"/>
                </a:solidFill>
              </a:rPr>
              <a:t>story: </a:t>
            </a:r>
            <a:r>
              <a:rPr lang="en-IN" sz="2400" b="1" spc="-25" dirty="0" smtClean="0">
                <a:solidFill>
                  <a:srgbClr val="FF0000"/>
                </a:solidFill>
              </a:rPr>
              <a:t>Grand </a:t>
            </a:r>
            <a:r>
              <a:rPr lang="en-IN" sz="2400" b="1" spc="-20" dirty="0" smtClean="0">
                <a:solidFill>
                  <a:srgbClr val="FF0000"/>
                </a:solidFill>
              </a:rPr>
              <a:t>Central  </a:t>
            </a:r>
            <a:r>
              <a:rPr lang="en-IN" sz="2400" b="1" spc="-15" dirty="0" smtClean="0">
                <a:solidFill>
                  <a:srgbClr val="FF0000"/>
                </a:solidFill>
              </a:rPr>
              <a:t>Station 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71;p15"/>
          <p:cNvSpPr txBox="1"/>
          <p:nvPr/>
        </p:nvSpPr>
        <p:spPr>
          <a:xfrm>
            <a:off x="4757595" y="1437700"/>
            <a:ext cx="420338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5">
              <a:lnSpc>
                <a:spcPct val="300000"/>
              </a:lnSpc>
              <a:buSzPts val="1400"/>
            </a:pPr>
            <a:r>
              <a:rPr lang="en-IN" dirty="0" smtClean="0">
                <a:latin typeface="Calibri" pitchFamily="34" charset="0"/>
                <a:ea typeface="Carlito"/>
                <a:cs typeface="Carlito"/>
              </a:rPr>
              <a:t>Grand Central Station  officially opened on  February</a:t>
            </a:r>
          </a:p>
          <a:p>
            <a:pPr lvl="5">
              <a:lnSpc>
                <a:spcPct val="300000"/>
              </a:lnSpc>
              <a:buSzPts val="1400"/>
            </a:pPr>
            <a:r>
              <a:rPr lang="en-IN" dirty="0" smtClean="0">
                <a:latin typeface="Calibri" pitchFamily="34" charset="0"/>
                <a:ea typeface="Carlito"/>
                <a:cs typeface="Carlito"/>
              </a:rPr>
              <a:t> 2, 1913. So it has already celebrated its centenary.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object 3"/>
          <p:cNvSpPr>
            <a:spLocks noChangeArrowheads="1"/>
          </p:cNvSpPr>
          <p:nvPr/>
        </p:nvSpPr>
        <p:spPr bwMode="auto">
          <a:xfrm>
            <a:off x="317241" y="796601"/>
            <a:ext cx="4395787" cy="420694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7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678117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C00000"/>
                </a:solidFill>
              </a:rPr>
              <a:t>CHARACTERS INVOLVED</a:t>
            </a:r>
            <a:endParaRPr lang="en-IN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1256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defRPr/>
            </a:pPr>
            <a:r>
              <a:rPr lang="en-IN" sz="2000" dirty="0" smtClean="0">
                <a:cs typeface="Times New Roman" pitchFamily="18" charset="0"/>
              </a:rPr>
              <a:t>* </a:t>
            </a:r>
            <a:r>
              <a:rPr lang="en-IN" sz="1800" u="sng" dirty="0" smtClean="0">
                <a:latin typeface="Calibri" pitchFamily="34" charset="0"/>
                <a:cs typeface="Times New Roman" pitchFamily="18" charset="0"/>
              </a:rPr>
              <a:t>Predominantly Three  Characters – </a:t>
            </a:r>
          </a:p>
          <a:p>
            <a:pPr>
              <a:defRPr/>
            </a:pPr>
            <a:r>
              <a:rPr lang="en-IN" dirty="0" smtClean="0"/>
              <a:t>          </a:t>
            </a:r>
            <a:br>
              <a:rPr lang="en-IN" dirty="0" smtClean="0"/>
            </a:br>
            <a:r>
              <a:rPr lang="en-IN" sz="1800" b="1" dirty="0" smtClean="0">
                <a:latin typeface="Calibri" pitchFamily="34" charset="0"/>
                <a:cs typeface="Times New Roman" pitchFamily="18" charset="0"/>
              </a:rPr>
              <a:t> 1. Charley </a:t>
            </a:r>
          </a:p>
          <a:p>
            <a:pPr>
              <a:defRPr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- the  protagonist   - highly imaginative and sensitive  				 	                                                    - unable to cope u with tension  and worries                                                                                            		      - ‘waking dream wish fulfilment.</a:t>
            </a:r>
            <a:endParaRPr lang="en-IN" dirty="0" smtClean="0">
              <a:latin typeface="Calibri" pitchFamily="34" charset="0"/>
            </a:endParaRPr>
          </a:p>
          <a:p>
            <a:pPr>
              <a:defRPr/>
            </a:pPr>
            <a:r>
              <a:rPr lang="en-IN" sz="1800" b="1" dirty="0" smtClean="0">
                <a:latin typeface="Calibri" pitchFamily="34" charset="0"/>
              </a:rPr>
              <a:t>  </a:t>
            </a:r>
            <a:r>
              <a:rPr lang="en-IN" sz="1800" b="1" dirty="0" smtClean="0">
                <a:latin typeface="Calibri" pitchFamily="34" charset="0"/>
                <a:cs typeface="Times New Roman" pitchFamily="18" charset="0"/>
              </a:rPr>
              <a:t>2. Sam Weiner, the psychiatrist </a:t>
            </a:r>
            <a:r>
              <a:rPr lang="en-IN" dirty="0" smtClean="0">
                <a:latin typeface="Calibri" pitchFamily="34" charset="0"/>
                <a:cs typeface="Times New Roman" pitchFamily="18" charset="0"/>
              </a:rPr>
              <a:t/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dirty="0" smtClean="0">
                <a:latin typeface="Calibri" pitchFamily="34" charset="0"/>
                <a:cs typeface="Times New Roman" pitchFamily="18" charset="0"/>
              </a:rPr>
              <a:t> - is true  to  his  profession  					                                                    -  a competent psychiatrist- He finally  discovers the third level </a:t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sz="1800" b="1" dirty="0" smtClean="0">
                <a:latin typeface="Calibri" pitchFamily="34" charset="0"/>
                <a:cs typeface="Times New Roman" pitchFamily="18" charset="0"/>
              </a:rPr>
              <a:t>  3. Louisa    </a:t>
            </a:r>
            <a:r>
              <a:rPr lang="en-IN" dirty="0" smtClean="0">
                <a:latin typeface="Calibri" pitchFamily="34" charset="0"/>
                <a:cs typeface="Times New Roman" pitchFamily="18" charset="0"/>
              </a:rPr>
              <a:t>								- ----Loving wife of Charley           </a:t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dirty="0" smtClean="0">
                <a:latin typeface="Calibri" pitchFamily="34" charset="0"/>
                <a:cs typeface="Times New Roman" pitchFamily="18" charset="0"/>
              </a:rPr>
              <a:t> - she is simple minded women</a:t>
            </a:r>
            <a:br>
              <a:rPr lang="en-IN" dirty="0" smtClean="0">
                <a:latin typeface="Calibri" pitchFamily="34" charset="0"/>
                <a:cs typeface="Times New Roman" pitchFamily="18" charset="0"/>
              </a:rPr>
            </a:br>
            <a:r>
              <a:rPr lang="en-IN" dirty="0" smtClean="0">
                <a:latin typeface="Calibri" pitchFamily="34" charset="0"/>
                <a:cs typeface="Times New Roman" pitchFamily="18" charset="0"/>
              </a:rPr>
              <a:t> 			</a:t>
            </a:r>
            <a:endParaRPr lang="en-IN" b="1" dirty="0" smtClean="0">
              <a:latin typeface="Calibri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IN" sz="1800" dirty="0" smtClean="0">
                <a:cs typeface="Times New Roman" pitchFamily="18" charset="0"/>
              </a:rPr>
              <a:t>			</a:t>
            </a:r>
          </a:p>
          <a:p>
            <a:pPr>
              <a:defRPr/>
            </a:pPr>
            <a:r>
              <a:rPr lang="en-IN" dirty="0" smtClean="0"/>
              <a:t>	 			</a:t>
            </a:r>
          </a:p>
          <a:p>
            <a:pPr>
              <a:defRPr/>
            </a:pPr>
            <a:endParaRPr lang="en-IN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6" descr="1.jpg"/>
          <p:cNvPicPr>
            <a:picLocks noChangeAspect="1"/>
          </p:cNvPicPr>
          <p:nvPr/>
        </p:nvPicPr>
        <p:blipFill>
          <a:blip r:embed="rId2"/>
          <a:srcRect t="5319"/>
          <a:stretch>
            <a:fillRect/>
          </a:stretch>
        </p:blipFill>
        <p:spPr bwMode="auto">
          <a:xfrm>
            <a:off x="7053845" y="1296956"/>
            <a:ext cx="1704975" cy="1974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psychiatrist-2.jpg"/>
          <p:cNvPicPr>
            <a:picLocks noChangeAspect="1"/>
          </p:cNvPicPr>
          <p:nvPr/>
        </p:nvPicPr>
        <p:blipFill>
          <a:blip r:embed="rId3"/>
          <a:srcRect l="8064" r="36288"/>
          <a:stretch>
            <a:fillRect/>
          </a:stretch>
        </p:blipFill>
        <p:spPr bwMode="auto">
          <a:xfrm>
            <a:off x="5057192" y="2783535"/>
            <a:ext cx="1549464" cy="1356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Lady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0548" y="3461657"/>
            <a:ext cx="1300162" cy="133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680926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4" algn="ctr">
              <a:buSzPts val="2200"/>
            </a:pPr>
            <a:r>
              <a:rPr lang="en" sz="2200" b="1" u="sng" dirty="0" smtClean="0">
                <a:solidFill>
                  <a:srgbClr val="FF0000"/>
                </a:solidFill>
              </a:rPr>
              <a:t>INTRODUCTION</a:t>
            </a:r>
            <a:endParaRPr sz="2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The Third Level by Jack Finney is about the harsh realities of war.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War has irreversible consequences thus leaving people in a state of insecurity.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It is also about modern-day problems and how common man tends to escape reality by various means. </a:t>
            </a:r>
            <a:endParaRPr lang="en-IN" dirty="0">
              <a:latin typeface="Calibri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itchFamily="2" charset="2"/>
              <a:buChar char="ü"/>
            </a:pPr>
            <a:r>
              <a:rPr lang="en-IN" dirty="0" smtClean="0">
                <a:latin typeface="Calibri" pitchFamily="34" charset="0"/>
              </a:rPr>
              <a:t>In this story, a man named Charley hallucinates and reaches the third level of the Grand Central Station which only has two levels.</a:t>
            </a:r>
            <a:endParaRPr lang="en-IN" dirty="0">
              <a:latin typeface="Calibri" pitchFamily="34" charset="0"/>
            </a:endParaRP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0;p15"/>
          <p:cNvSpPr txBox="1"/>
          <p:nvPr/>
        </p:nvSpPr>
        <p:spPr>
          <a:xfrm>
            <a:off x="272675" y="285050"/>
            <a:ext cx="7257129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400" b="1" u="sng" dirty="0" smtClean="0">
                <a:solidFill>
                  <a:srgbClr val="C00000"/>
                </a:solidFill>
                <a:latin typeface="Calibri" pitchFamily="34" charset="0"/>
              </a:rPr>
              <a:t>CONTENTS OF</a:t>
            </a:r>
            <a:r>
              <a:rPr lang="en-US" sz="2400" u="sng" dirty="0" smtClean="0">
                <a:solidFill>
                  <a:srgbClr val="C00000"/>
                </a:solidFill>
                <a:latin typeface="Calibri" pitchFamily="34" charset="0"/>
              </a:rPr>
              <a:t/>
            </a:r>
            <a:br>
              <a:rPr lang="en-US" sz="2400" u="sng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2400" b="1" u="sng" dirty="0" smtClean="0">
                <a:solidFill>
                  <a:srgbClr val="C00000"/>
                </a:solidFill>
                <a:latin typeface="Calibri" pitchFamily="34" charset="0"/>
              </a:rPr>
              <a:t>THE THIRD LEVEL</a:t>
            </a:r>
            <a:endParaRPr lang="en-US" sz="2400" b="1" i="0" u="none" strike="noStrike" cap="none" dirty="0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71;p15"/>
          <p:cNvSpPr txBox="1"/>
          <p:nvPr/>
        </p:nvSpPr>
        <p:spPr>
          <a:xfrm>
            <a:off x="272675" y="1054359"/>
            <a:ext cx="8688300" cy="3272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“The Third level”- conceptual clarity</a:t>
            </a:r>
            <a:r>
              <a:rPr lang="en-IN" dirty="0" smtClean="0">
                <a:latin typeface="Calibri" pitchFamily="34" charset="0"/>
              </a:rPr>
              <a:t/>
            </a:r>
            <a:br>
              <a:rPr lang="en-IN" dirty="0" smtClean="0">
                <a:latin typeface="Calibri" pitchFamily="34" charset="0"/>
              </a:rPr>
            </a:br>
            <a:endParaRPr lang="en-IN" dirty="0" smtClean="0">
              <a:solidFill>
                <a:srgbClr val="7030A0"/>
              </a:solidFill>
              <a:latin typeface="Calibri" pitchFamily="34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 smtClean="0">
                <a:latin typeface="Calibri" pitchFamily="34" charset="0"/>
                <a:cs typeface="Times New Roman" pitchFamily="18" charset="0"/>
              </a:rPr>
              <a:t>And the Lesson B E G I N S…</a:t>
            </a:r>
            <a:r>
              <a:rPr lang="en-IN" b="1" dirty="0" smtClean="0">
                <a:solidFill>
                  <a:srgbClr val="7030A0"/>
                </a:solidFill>
                <a:latin typeface="Calibri" pitchFamily="34" charset="0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Calibri" pitchFamily="34" charset="0"/>
              </a:rPr>
            </a:br>
            <a:endParaRPr lang="en-IN" b="1" dirty="0" smtClean="0">
              <a:solidFill>
                <a:srgbClr val="7030A0"/>
              </a:solidFill>
              <a:latin typeface="Calibri" pitchFamily="34" charset="0"/>
            </a:endParaRPr>
          </a:p>
          <a:p>
            <a:pPr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                 </a:t>
            </a: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THE Presidents of the </a:t>
            </a:r>
            <a:r>
              <a:rPr lang="en-US" u="sng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New York Central and the </a:t>
            </a: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New  </a:t>
            </a:r>
            <a:b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</a:b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            </a:t>
            </a:r>
            <a:r>
              <a:rPr lang="en-US" u="sng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York</a:t>
            </a: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, </a:t>
            </a:r>
            <a:r>
              <a:rPr lang="en-US" u="sng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New Haven and Hartford railroads </a:t>
            </a: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will swear </a:t>
            </a:r>
            <a:b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</a:br>
            <a:r>
              <a:rPr lang="en-US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             on a stack of timetables that there are only two.</a:t>
            </a:r>
            <a:r>
              <a:rPr lang="en-US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</a:br>
            <a:endParaRPr lang="en-IN" i="1" dirty="0" smtClean="0">
              <a:solidFill>
                <a:srgbClr val="7030A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Contradictory versions on the existence of THE Third Level</a:t>
            </a:r>
          </a:p>
          <a:p>
            <a:pPr algn="r" eaLnBrk="1" hangingPunct="1">
              <a:lnSpc>
                <a:spcPct val="150000"/>
              </a:lnSpc>
              <a:buFont typeface="Arial" pitchFamily="34" charset="0"/>
              <a:buNone/>
            </a:pPr>
            <a:r>
              <a:rPr lang="en-IN" dirty="0" smtClean="0">
                <a:latin typeface="Calibri" pitchFamily="34" charset="0"/>
                <a:cs typeface="Times New Roman" pitchFamily="18" charset="0"/>
              </a:rPr>
              <a:t> 		</a:t>
            </a:r>
            <a:r>
              <a:rPr lang="en-IN" i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Charlie continues convincing...</a:t>
            </a:r>
          </a:p>
        </p:txBody>
      </p:sp>
      <p:pic>
        <p:nvPicPr>
          <p:cNvPr id="5" name="Picture 6" descr="E:\education\CBSE\ODM\session -2020-2021\Task\odm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87325"/>
            <a:ext cx="10715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493</Words>
  <Application>Microsoft Office PowerPoint</Application>
  <PresentationFormat>On-screen Show (16:9)</PresentationFormat>
  <Paragraphs>111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Ashique</cp:lastModifiedBy>
  <cp:revision>20</cp:revision>
  <dcterms:modified xsi:type="dcterms:W3CDTF">2021-11-02T10:17:31Z</dcterms:modified>
</cp:coreProperties>
</file>