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8" r:id="rId20"/>
    <p:sldId id="277" r:id="rId21"/>
    <p:sldId id="279" r:id="rId22"/>
    <p:sldId id="25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hSipS4d5o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youtu.be/aUrnZQbPIk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vagamiyin_Sabadham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en.wikipedia.org/wiki/Ponniyin_Selvan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hyperlink" Target="https://en.wikipedia.org/wiki/Tuberculosis_in_India" TargetMode="External"/><Relationship Id="rId4" Type="http://schemas.openxmlformats.org/officeDocument/2006/relationships/hyperlink" Target="https://en.wikipedia.org/wiki/Sahitya_Akademi_Awar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King's%20traits.pptx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INTRODUCTIO and CONCLUSION</a:t>
            </a:r>
          </a:p>
          <a:p>
            <a:pPr lvl="0" algn="ctr">
              <a:buSzPts val="3100"/>
            </a:pPr>
            <a:r>
              <a:rPr lang="en-IN" sz="2400" dirty="0" smtClean="0">
                <a:latin typeface="Calibri" pitchFamily="34" charset="0"/>
              </a:rPr>
              <a:t>Pride of power, Ruthless killing of animals</a:t>
            </a:r>
            <a:endParaRPr sz="2400" b="0" i="0" u="none" strike="noStrike" cap="none">
              <a:solidFill>
                <a:srgbClr val="000000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22175" y="2571738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(ENGLISH)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 2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 THE TIGER KING BY KALKI </a:t>
            </a:r>
            <a:endParaRPr b="1"/>
          </a:p>
        </p:txBody>
      </p:sp>
      <p:pic>
        <p:nvPicPr>
          <p:cNvPr id="6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145162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IN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IN" sz="29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CONTENTS OF “THE TIGER KING”</a:t>
            </a:r>
            <a:br>
              <a:rPr kumimoji="0" lang="en-IN" sz="29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endParaRPr kumimoji="0" lang="en-IN" sz="29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8688" y="1184988"/>
            <a:ext cx="7500937" cy="32377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‘The Tiger King’... Why so named?</a:t>
            </a:r>
            <a:b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endParaRPr kumimoji="0" lang="en-IN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And the Lesson </a:t>
            </a:r>
            <a:r>
              <a:rPr kumimoji="0" lang="en-IN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B E G I N S…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IN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/>
            </a:r>
            <a:br>
              <a:rPr kumimoji="0" lang="en-IN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              </a:t>
            </a:r>
            <a:r>
              <a:rPr kumimoji="0" lang="en-IN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Part-I   ...   The King’s childhood Miracle</a:t>
            </a:r>
            <a:r>
              <a:rPr kumimoji="0" lang="en-IN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/>
            </a:r>
            <a:br>
              <a:rPr kumimoji="0" lang="en-IN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endParaRPr kumimoji="0" lang="en-IN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Introduction to the king having a peculiar name...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IN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/>
            </a:r>
            <a:br>
              <a:rPr kumimoji="0" lang="en-IN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THE Maharaja of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Pratibandapuram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is the hero of this story. He may be identified as His Highness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Jamedar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-General,</a:t>
            </a:r>
            <a:r>
              <a:rPr kumimoji="0" lang="en-IN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Khiledar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-Major,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Sata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Vyaghra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Samhari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,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Maharajadhiraja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IN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Visva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Bhuvana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sv-SE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Samrat, Sir Jilani Jung Jung Bahadur, 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M.A.D.,</a:t>
            </a:r>
            <a:r>
              <a:rPr kumimoji="0" lang="en-IN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A.C.T.C., or C.R.C.K. But this name is often shortened to the Tiger</a:t>
            </a:r>
            <a:r>
              <a:rPr kumimoji="0" lang="en-IN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King.                                             				   [Page-8: Vistas]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	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… 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</a:rPr>
              <a:t>K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alki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continues further …</a:t>
            </a:r>
            <a:endParaRPr kumimoji="0" lang="en-IN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pic>
        <p:nvPicPr>
          <p:cNvPr id="7" name="Picture 3" descr="Tiger.jpg"/>
          <p:cNvPicPr>
            <a:picLocks noChangeAspect="1"/>
          </p:cNvPicPr>
          <p:nvPr/>
        </p:nvPicPr>
        <p:blipFill>
          <a:blip r:embed="rId2"/>
          <a:srcRect l="20180" r="16399"/>
          <a:stretch>
            <a:fillRect/>
          </a:stretch>
        </p:blipFill>
        <p:spPr bwMode="auto">
          <a:xfrm>
            <a:off x="6755363" y="1082934"/>
            <a:ext cx="164306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341105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188" y="285750"/>
            <a:ext cx="7256592" cy="5353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NARRATOR’S  INFORMATION </a:t>
            </a:r>
            <a:r>
              <a:rPr kumimoji="0" lang="e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BROUGHT FORWARD…</a:t>
            </a:r>
            <a:endParaRPr kumimoji="0" lang="en-IN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625" y="858416"/>
            <a:ext cx="8229600" cy="36482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When born, the astrologers predicted that that one day the king would die.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The miraculous talking by the King on 10</a:t>
            </a:r>
            <a:r>
              <a:rPr kumimoji="0" lang="en-IN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th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day of birth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The manner of his death was asked by the infant king.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‘‘All those who are born will one day have to die.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We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don’t need your predictions to know that.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There would be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some sense in it if you could tell us the manner of that death,’’    						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[Page-9: Vistas]</a:t>
            </a: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Chief Astrologer’s reply: ...</a:t>
            </a:r>
            <a:b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</a:t>
            </a:r>
            <a:r>
              <a:rPr kumimoji="0" lang="en-IN" b="0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    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‘‘The prince was born in the hour of the Bull.</a:t>
            </a:r>
            <a:b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      The Bull and the Tiger are enemies, therefore, </a:t>
            </a:r>
            <a:b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      death comes from the Tiger.”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										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[Page-9 : Vistas]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				                                      			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… 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kalki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continues further …</a:t>
            </a:r>
            <a:endParaRPr kumimoji="0" lang="en-IN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pic>
        <p:nvPicPr>
          <p:cNvPr id="7" name="Picture 4" descr="Astrologer-2.jpg"/>
          <p:cNvPicPr>
            <a:picLocks noChangeAspect="1"/>
          </p:cNvPicPr>
          <p:nvPr/>
        </p:nvPicPr>
        <p:blipFill>
          <a:blip r:embed="rId2"/>
          <a:srcRect l="20000" r="23334"/>
          <a:stretch>
            <a:fillRect/>
          </a:stretch>
        </p:blipFill>
        <p:spPr bwMode="auto">
          <a:xfrm>
            <a:off x="7180490" y="2186571"/>
            <a:ext cx="1214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704998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en-IN" sz="2400" b="1" u="sng" dirty="0" smtClean="0">
                <a:solidFill>
                  <a:srgbClr val="FF0000"/>
                </a:solidFill>
              </a:rPr>
              <a:t>Narrator’s  information </a:t>
            </a:r>
            <a:r>
              <a:rPr lang="en-IN" sz="2400" b="1" dirty="0" smtClean="0">
                <a:solidFill>
                  <a:srgbClr val="FF0000"/>
                </a:solidFill>
              </a:rPr>
              <a:t>brought forward…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699"/>
            <a:ext cx="8171529" cy="3582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IN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 The young prince grew stronger, fully anglicized because he...</a:t>
            </a:r>
            <a:br>
              <a:rPr lang="en-IN" dirty="0" smtClean="0">
                <a:latin typeface="Calibri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                                  </a:t>
            </a: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…drank the milk of an English cow, was brought up by </a:t>
            </a:r>
            <a:b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                                 an English nanny, tutored in English by an Englishman, </a:t>
            </a:r>
            <a:b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                                   saw nothing but English films — exactly as the crown </a:t>
            </a:r>
            <a:b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                               princes of all the other  Indian states 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did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     [ Page-10: Vistas] </a:t>
            </a:r>
            <a:endParaRPr lang="en-IN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 At 20, was coroneted.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 Took up hunting; was overjoyed after killing the 1</a:t>
            </a:r>
            <a:r>
              <a:rPr lang="en-IN" baseline="30000" dirty="0" smtClean="0">
                <a:latin typeface="Calibri" pitchFamily="34" charset="0"/>
              </a:rPr>
              <a:t>st</a:t>
            </a:r>
            <a:r>
              <a:rPr lang="en-IN" dirty="0" smtClean="0">
                <a:latin typeface="Calibri" pitchFamily="34" charset="0"/>
              </a:rPr>
              <a:t> tiger.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The Astrologer warned him of the 100</a:t>
            </a:r>
            <a:r>
              <a:rPr lang="en-IN" baseline="30000" dirty="0" smtClean="0">
                <a:latin typeface="Calibri" pitchFamily="34" charset="0"/>
              </a:rPr>
              <a:t>th</a:t>
            </a:r>
            <a:r>
              <a:rPr lang="en-IN" dirty="0" smtClean="0">
                <a:latin typeface="Calibri" pitchFamily="34" charset="0"/>
              </a:rPr>
              <a:t> tiger, the fatal one.</a:t>
            </a:r>
          </a:p>
          <a:p>
            <a:r>
              <a:rPr lang="en-IN" i="1" dirty="0" smtClean="0">
                <a:solidFill>
                  <a:srgbClr val="7030A0"/>
                </a:solidFill>
                <a:latin typeface="Calibri" pitchFamily="34" charset="0"/>
              </a:rPr>
              <a:t>	 </a:t>
            </a: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‘‘What if the hundredth tiger were also killed?’’</a:t>
            </a:r>
            <a:endParaRPr lang="en-IN" i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‘‘Then I will tear up all my books on astrology, set fire to them, and…’’</a:t>
            </a:r>
            <a:r>
              <a:rPr lang="en-IN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IN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IN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‘‘I shall cut off my tuft, crop my hair short and become an insurance agent,’’ the astrologer finished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                                                    					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[Page- 11: Vistas]</a:t>
            </a:r>
            <a:br>
              <a:rPr lang="en-US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					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</a:rPr>
              <a:t>… </a:t>
            </a:r>
            <a:r>
              <a:rPr lang="en-US" b="1" i="1" dirty="0" err="1" smtClean="0">
                <a:solidFill>
                  <a:srgbClr val="0070C0"/>
                </a:solidFill>
                <a:latin typeface="Calibri" pitchFamily="34" charset="0"/>
              </a:rPr>
              <a:t>Kalki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</a:rPr>
              <a:t>continues further …</a:t>
            </a:r>
            <a:endParaRPr lang="en-IN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r"/>
            <a:r>
              <a:rPr lang="en-IN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n-IN" dirty="0" smtClean="0">
                <a:latin typeface="Calibri" pitchFamily="34" charset="0"/>
                <a:cs typeface="Times New Roman" pitchFamily="18" charset="0"/>
              </a:rPr>
            </a:br>
            <a:endParaRPr lang="en-IN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4744" y="895740"/>
            <a:ext cx="4711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800" b="1" u="sng" dirty="0" smtClean="0">
                <a:solidFill>
                  <a:srgbClr val="C00000"/>
                </a:solidFill>
                <a:latin typeface="Calibri" pitchFamily="34" charset="0"/>
              </a:rPr>
              <a:t>Part-II   ...   The Prince is </a:t>
            </a:r>
            <a:r>
              <a:rPr lang="en-IN" sz="1800" b="1" u="sng" dirty="0" err="1" smtClean="0">
                <a:solidFill>
                  <a:srgbClr val="C00000"/>
                </a:solidFill>
                <a:latin typeface="Calibri" pitchFamily="34" charset="0"/>
              </a:rPr>
              <a:t>Coronated</a:t>
            </a:r>
            <a:r>
              <a:rPr lang="en-IN" sz="1800" b="1" u="sng" dirty="0" smtClean="0">
                <a:solidFill>
                  <a:srgbClr val="C00000"/>
                </a:solidFill>
                <a:latin typeface="Calibri" pitchFamily="34" charset="0"/>
              </a:rPr>
              <a:t> as Kin</a:t>
            </a:r>
            <a:r>
              <a:rPr lang="en-IN" sz="1800" b="1" dirty="0" smtClean="0">
                <a:solidFill>
                  <a:srgbClr val="C00000"/>
                </a:solidFill>
                <a:latin typeface="Calibri" pitchFamily="34" charset="0"/>
              </a:rPr>
              <a:t>g</a:t>
            </a:r>
            <a:endParaRPr lang="en-IN" sz="1800" dirty="0">
              <a:latin typeface="Calibri" pitchFamily="34" charset="0"/>
            </a:endParaRPr>
          </a:p>
        </p:txBody>
      </p:sp>
      <p:pic>
        <p:nvPicPr>
          <p:cNvPr id="6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798305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539135" cy="796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NARRATOR’S  INFORMATION </a:t>
            </a:r>
            <a:r>
              <a:rPr kumimoji="0" lang="e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BROUGHT FORWARD…</a:t>
            </a:r>
            <a:endParaRPr kumimoji="0" lang="en-I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42938" y="819807"/>
            <a:ext cx="7643812" cy="43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en-US" sz="1800" b="1" u="sng" dirty="0">
                <a:solidFill>
                  <a:srgbClr val="FF0000"/>
                </a:solidFill>
                <a:latin typeface="Calibri" pitchFamily="34" charset="0"/>
              </a:rPr>
              <a:t>Part-III … Hurdles for </a:t>
            </a:r>
            <a:r>
              <a:rPr lang="en-US" sz="1800" b="1" u="sng" dirty="0" smtClean="0">
                <a:solidFill>
                  <a:srgbClr val="FF0000"/>
                </a:solidFill>
                <a:latin typeface="Calibri" pitchFamily="34" charset="0"/>
              </a:rPr>
              <a:t>Maharaja</a:t>
            </a:r>
          </a:p>
          <a:p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- Tiger killing brought for problems for the king.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                      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There were times when the bullet missed its mark, the tiger </a:t>
            </a:r>
            <a:b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                   </a:t>
            </a: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leapt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upon him and  </a:t>
            </a: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he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fought the beast with his bare hands. </a:t>
            </a:r>
            <a:endParaRPr lang="en-US" i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    Each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time it was the Maharaja who won.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[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Page-11: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Vistas]</a:t>
            </a:r>
            <a:br>
              <a:rPr lang="en-US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A British Officer (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Durai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) posed another threat.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Calibri" pitchFamily="34" charset="0"/>
                <a:cs typeface="Times New Roman" pitchFamily="18" charset="0"/>
              </a:rPr>
              <a:t>         - Wanted permission for tiger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hunting, but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the king refused.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Calibri" pitchFamily="34" charset="0"/>
                <a:cs typeface="Times New Roman" pitchFamily="18" charset="0"/>
              </a:rPr>
              <a:t>         - Displeasing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Durai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meant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losing the throne.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Calibri" pitchFamily="34" charset="0"/>
                <a:cs typeface="Times New Roman" pitchFamily="18" charset="0"/>
              </a:rPr>
              <a:t>         - Pleased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Duraisani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with 50 diamond rings &amp; saved the state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…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 two days a bill for three </a:t>
            </a:r>
            <a:r>
              <a:rPr lang="en-US" i="1" dirty="0" err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lakh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of rupees came from the </a:t>
            </a:r>
            <a:b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British </a:t>
            </a:r>
            <a:r>
              <a:rPr lang="en-US" i="1" dirty="0" err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jewellers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. The Maharaja was happy that though he </a:t>
            </a:r>
            <a:b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had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lost three </a:t>
            </a:r>
            <a:r>
              <a:rPr lang="en-US" i="1" dirty="0" err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lakh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of rupees, he had managed to retain his </a:t>
            </a:r>
            <a:b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kingdom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.  </a:t>
            </a: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		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[ Page-12 : Vistas]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IN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			</a:t>
            </a:r>
          </a:p>
          <a:p>
            <a:r>
              <a:rPr lang="en-IN" b="1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				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… </a:t>
            </a:r>
            <a:r>
              <a:rPr lang="en-US" b="1" i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Kalki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continues 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further …</a:t>
            </a:r>
            <a:endParaRPr lang="en-IN" b="1" dirty="0">
              <a:latin typeface="Calibri" pitchFamily="34" charset="0"/>
              <a:cs typeface="Times New Roman" pitchFamily="18" charset="0"/>
            </a:endParaRPr>
          </a:p>
          <a:p>
            <a:endParaRPr lang="en-US" sz="14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IN" sz="12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3" descr="Rings in tra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272" y="1917317"/>
            <a:ext cx="250031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139959"/>
            <a:ext cx="7621023" cy="7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4" hidden="1"/>
          <p:cNvSpPr txBox="1">
            <a:spLocks/>
          </p:cNvSpPr>
          <p:nvPr/>
        </p:nvSpPr>
        <p:spPr>
          <a:xfrm>
            <a:off x="457200" y="274639"/>
            <a:ext cx="8229600" cy="5031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Narrator’s  information brought forward…</a:t>
            </a:r>
            <a:endParaRPr kumimoji="0" lang="en-IN" sz="24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90689" y="788277"/>
            <a:ext cx="7929562" cy="401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en-US" sz="1800" b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1800" b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IN" sz="2400" b="1" u="sng" dirty="0" smtClean="0">
                <a:solidFill>
                  <a:srgbClr val="FF0000"/>
                </a:solidFill>
                <a:latin typeface="Calibri" pitchFamily="34" charset="0"/>
              </a:rPr>
              <a:t>NARRATOR’S  INFORMATION </a:t>
            </a:r>
            <a:r>
              <a:rPr lang="en-IN" sz="2400" b="1" dirty="0" smtClean="0">
                <a:solidFill>
                  <a:srgbClr val="FF0000"/>
                </a:solidFill>
                <a:latin typeface="Calibri" pitchFamily="34" charset="0"/>
              </a:rPr>
              <a:t>BROUGHT FORWARD…</a:t>
            </a:r>
            <a:endParaRPr lang="en-IN" sz="2400" b="1" dirty="0" smtClean="0">
              <a:latin typeface="Calibri" pitchFamily="34" charset="0"/>
            </a:endParaRPr>
          </a:p>
          <a:p>
            <a:pPr>
              <a:defRPr/>
            </a:pPr>
            <a:endParaRPr lang="en-US" b="1" u="sng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b="1" u="sng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800" b="1" u="sng" dirty="0" smtClean="0">
                <a:solidFill>
                  <a:srgbClr val="FF0000"/>
                </a:solidFill>
                <a:latin typeface="Calibri" pitchFamily="34" charset="0"/>
                <a:ea typeface="SimHei" pitchFamily="49" charset="-122"/>
                <a:cs typeface="Times New Roman" pitchFamily="18" charset="0"/>
              </a:rPr>
              <a:t>Part-IV</a:t>
            </a:r>
            <a:r>
              <a:rPr lang="en-US" sz="1800" b="1" u="sng" dirty="0" smtClean="0">
                <a:solidFill>
                  <a:srgbClr val="FF0000"/>
                </a:solidFill>
                <a:latin typeface="Calibri" pitchFamily="34" charset="0"/>
                <a:ea typeface="SimHei" pitchFamily="49" charset="-122"/>
                <a:cs typeface="Times New Roman" pitchFamily="18" charset="0"/>
              </a:rPr>
              <a:t>: </a:t>
            </a:r>
            <a:r>
              <a:rPr lang="en-US" sz="1800" b="1" u="sng" dirty="0">
                <a:solidFill>
                  <a:srgbClr val="FF0000"/>
                </a:solidFill>
                <a:latin typeface="Calibri" pitchFamily="34" charset="0"/>
                <a:ea typeface="SimHei" pitchFamily="49" charset="-122"/>
                <a:cs typeface="Times New Roman" pitchFamily="18" charset="0"/>
              </a:rPr>
              <a:t>Tiger-Killing spree continues </a:t>
            </a:r>
          </a:p>
          <a:p>
            <a:pPr algn="ctr">
              <a:defRPr/>
            </a:pPr>
            <a:r>
              <a:rPr lang="en-US" sz="1800" b="1" u="sng" dirty="0">
                <a:solidFill>
                  <a:srgbClr val="FF0000"/>
                </a:solidFill>
                <a:latin typeface="Calibri" pitchFamily="34" charset="0"/>
                <a:ea typeface="SimHei" pitchFamily="49" charset="-122"/>
                <a:cs typeface="Times New Roman" pitchFamily="18" charset="0"/>
              </a:rPr>
              <a:t>with new exploration</a:t>
            </a:r>
          </a:p>
          <a:p>
            <a:pPr>
              <a:defRPr/>
            </a:pPr>
            <a:endParaRPr lang="en-US" b="1" u="sng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Continuation of  killing spree by the king for 10 long years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Killed-tiger tally reached70, exhausting tiger population in the 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Calibri" pitchFamily="34" charset="0"/>
                <a:cs typeface="Times New Roman" pitchFamily="18" charset="0"/>
              </a:rPr>
              <a:t>    state.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New avenue explored to kill the balance 30, by remarriage from an 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Calibri" pitchFamily="34" charset="0"/>
                <a:cs typeface="Times New Roman" pitchFamily="18" charset="0"/>
              </a:rPr>
              <a:t>    another state.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The ultimate tally now escalates to 99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i="1" dirty="0" smtClean="0">
                <a:latin typeface="Calibri" pitchFamily="34" charset="0"/>
              </a:rPr>
              <a:t>	…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Maharaja Jung </a:t>
            </a:r>
            <a:r>
              <a:rPr lang="en-US" i="1" dirty="0" err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Jung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Bahadur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killed five or six tigers </a:t>
            </a:r>
            <a:b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each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time he visited his father-in-law. In this manner, </a:t>
            </a:r>
            <a:b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ninety-nine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tiger skins adorned the walls of the reception </a:t>
            </a:r>
            <a:b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hall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 the </a:t>
            </a:r>
            <a:r>
              <a:rPr lang="en-US" i="1" dirty="0" err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Pratibandapuram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palace</a:t>
            </a:r>
            <a:r>
              <a:rPr lang="en-US" b="1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.     [ </a:t>
            </a:r>
            <a:r>
              <a:rPr lang="en-US" b="1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Page-13: Vista</a:t>
            </a: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s]</a:t>
            </a:r>
          </a:p>
          <a:p>
            <a:pPr>
              <a:defRPr/>
            </a:pPr>
            <a:r>
              <a:rPr lang="en-US" b="1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		</a:t>
            </a:r>
          </a:p>
          <a:p>
            <a:pPr>
              <a:defRPr/>
            </a:pP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			… </a:t>
            </a:r>
            <a:r>
              <a:rPr lang="en-US" b="1" i="1" dirty="0" err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K</a:t>
            </a:r>
            <a:r>
              <a:rPr lang="en-US" b="1" i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alki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continues further …</a:t>
            </a:r>
            <a:endParaRPr lang="en-IN" b="1" dirty="0" smtClean="0">
              <a:latin typeface="Calibri" pitchFamily="34" charset="0"/>
              <a:cs typeface="Times New Roman" pitchFamily="18" charset="0"/>
            </a:endParaRPr>
          </a:p>
          <a:p>
            <a:pPr algn="r">
              <a:defRPr/>
            </a:pPr>
            <a:endParaRPr lang="en-IN" i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b="1" u="sng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endParaRPr lang="en-IN" dirty="0"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4" descr="Killed tiger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7300" y="1925610"/>
            <a:ext cx="24685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704998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2675" y="285750"/>
            <a:ext cx="7541000" cy="565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NARRATOR’S  INFORMATION BROUGHT FORWARD…</a:t>
            </a:r>
            <a:endParaRPr kumimoji="0" lang="en-I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42938" y="777767"/>
            <a:ext cx="7715250" cy="390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Part-V: </a:t>
            </a:r>
            <a:r>
              <a:rPr lang="en-US" sz="1800" b="1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The ultimate dawns in …Death of the king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b="1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endParaRPr lang="en-US" b="1" u="sng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Great difficulty experienced in finding the hundredth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tiger.</a:t>
            </a:r>
          </a:p>
          <a:p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By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this time the tiger farms had run dry even in his </a:t>
            </a:r>
            <a:endParaRPr lang="en-US" i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father-in-</a:t>
            </a:r>
            <a:r>
              <a:rPr lang="en-US" i="1" dirty="0" err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Iaw’s</a:t>
            </a:r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kingdom. It became impossible to </a:t>
            </a:r>
            <a:endParaRPr lang="en-US" i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	locate </a:t>
            </a:r>
            <a:r>
              <a:rPr lang="en-US" i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tigers anywhere. Yet only one more was needed. 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[Page-14: Vistas]</a:t>
            </a:r>
          </a:p>
          <a:p>
            <a:pPr algn="r"/>
            <a:endParaRPr lang="en-US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The episode of missing sheep in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the hillside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village.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The initial happy king turns furious &amp; punishes villagers.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The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Dewan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buys an old tiger from Madras zoo for the king.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  <a:cs typeface="Times New Roman" pitchFamily="18" charset="0"/>
              </a:rPr>
              <a:t>Celebration of son’s birthday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with a 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wooden toy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Calibri" pitchFamily="34" charset="0"/>
                <a:cs typeface="Times New Roman" pitchFamily="18" charset="0"/>
              </a:rPr>
              <a:t>     	- spike of raw toy injures the king… condition worsens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Calibri" pitchFamily="34" charset="0"/>
                <a:cs typeface="Times New Roman" pitchFamily="18" charset="0"/>
              </a:rPr>
              <a:t> 	- Madras doctors’ treatment fails…King dies by 100</a:t>
            </a:r>
            <a:r>
              <a:rPr lang="en-US" baseline="30000" dirty="0">
                <a:latin typeface="Calibri" pitchFamily="34" charset="0"/>
                <a:cs typeface="Times New Roman" pitchFamily="18" charset="0"/>
              </a:rPr>
              <a:t>th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tiger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, though wooden.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b="1" i="1" dirty="0">
                <a:latin typeface="Calibri" pitchFamily="34" charset="0"/>
                <a:cs typeface="Times New Roman" pitchFamily="18" charset="0"/>
              </a:rPr>
              <a:t>      					</a:t>
            </a:r>
          </a:p>
          <a:p>
            <a:r>
              <a:rPr lang="en-US" b="1" i="1" dirty="0">
                <a:latin typeface="Calibri" pitchFamily="34" charset="0"/>
                <a:cs typeface="Times New Roman" pitchFamily="18" charset="0"/>
              </a:rPr>
              <a:t>					                 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… </a:t>
            </a:r>
            <a:r>
              <a:rPr lang="en-US" b="1" i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Kalki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concludes </a:t>
            </a:r>
            <a:r>
              <a:rPr lang="en-US" b="1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here …</a:t>
            </a:r>
            <a:endParaRPr lang="en-IN" b="1" i="1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="1" i="1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490394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803" y="842451"/>
            <a:ext cx="3429000" cy="40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43375" y="872359"/>
            <a:ext cx="414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1800" b="1" dirty="0" smtClean="0">
                <a:solidFill>
                  <a:srgbClr val="FF0000"/>
                </a:solidFill>
                <a:latin typeface="Calibri" pitchFamily="34" charset="0"/>
              </a:rPr>
              <a:t>THE DRACONIAN     </a:t>
            </a:r>
          </a:p>
          <a:p>
            <a:pPr algn="ctr"/>
            <a:r>
              <a:rPr lang="en-IN" sz="1800" b="1" u="sng" dirty="0" smtClean="0">
                <a:solidFill>
                  <a:srgbClr val="FF0000"/>
                </a:solidFill>
                <a:latin typeface="Calibri" pitchFamily="34" charset="0"/>
              </a:rPr>
              <a:t>WOODEN TIGER</a:t>
            </a:r>
            <a:endParaRPr lang="en-IN" sz="18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43375" y="1828800"/>
            <a:ext cx="4143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300000"/>
              </a:lnSpc>
              <a:buFontTx/>
              <a:buChar char="-"/>
            </a:pPr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>
                <a:latin typeface="Calibri" pitchFamily="34" charset="0"/>
              </a:rPr>
              <a:t>fateful </a:t>
            </a:r>
            <a:r>
              <a:rPr lang="en-IN" dirty="0" smtClean="0">
                <a:latin typeface="Calibri" pitchFamily="34" charset="0"/>
              </a:rPr>
              <a:t>hundredth tiger</a:t>
            </a:r>
            <a:r>
              <a:rPr lang="en-IN" dirty="0">
                <a:latin typeface="Calibri" pitchFamily="34" charset="0"/>
              </a:rPr>
              <a:t>, though </a:t>
            </a:r>
            <a:r>
              <a:rPr lang="en-IN" dirty="0" smtClean="0">
                <a:latin typeface="Calibri" pitchFamily="34" charset="0"/>
              </a:rPr>
              <a:t>wooden one</a:t>
            </a:r>
            <a:r>
              <a:rPr lang="en-IN" dirty="0">
                <a:latin typeface="Calibri" pitchFamily="34" charset="0"/>
              </a:rPr>
              <a:t>, </a:t>
            </a:r>
            <a:r>
              <a:rPr lang="en-IN" dirty="0" smtClean="0">
                <a:latin typeface="Calibri" pitchFamily="34" charset="0"/>
              </a:rPr>
              <a:t>was the </a:t>
            </a:r>
            <a:r>
              <a:rPr lang="en-IN" dirty="0">
                <a:latin typeface="Calibri" pitchFamily="34" charset="0"/>
              </a:rPr>
              <a:t>cause of the </a:t>
            </a:r>
            <a:r>
              <a:rPr lang="en-IN" dirty="0" smtClean="0">
                <a:latin typeface="Calibri" pitchFamily="34" charset="0"/>
              </a:rPr>
              <a:t>Maharaja’s </a:t>
            </a:r>
            <a:r>
              <a:rPr lang="en-IN" dirty="0">
                <a:latin typeface="Calibri" pitchFamily="34" charset="0"/>
              </a:rPr>
              <a:t>death.</a:t>
            </a:r>
          </a:p>
          <a:p>
            <a:pPr algn="just">
              <a:lnSpc>
                <a:spcPct val="300000"/>
              </a:lnSpc>
              <a:buFontTx/>
              <a:buChar char="-"/>
            </a:pPr>
            <a:r>
              <a:rPr lang="en-IN" dirty="0">
                <a:latin typeface="Calibri" pitchFamily="34" charset="0"/>
              </a:rPr>
              <a:t> </a:t>
            </a:r>
            <a:r>
              <a:rPr lang="en-IN" dirty="0" smtClean="0">
                <a:latin typeface="Calibri" pitchFamily="34" charset="0"/>
              </a:rPr>
              <a:t>Proved </a:t>
            </a:r>
            <a:r>
              <a:rPr lang="en-IN" dirty="0">
                <a:latin typeface="Calibri" pitchFamily="34" charset="0"/>
              </a:rPr>
              <a:t>the prediction of </a:t>
            </a:r>
            <a:r>
              <a:rPr lang="en-IN" dirty="0" smtClean="0">
                <a:latin typeface="Calibri" pitchFamily="34" charset="0"/>
              </a:rPr>
              <a:t>the </a:t>
            </a:r>
            <a:r>
              <a:rPr lang="en-IN" dirty="0">
                <a:latin typeface="Calibri" pitchFamily="34" charset="0"/>
              </a:rPr>
              <a:t>astrologer correct.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00125" y="220718"/>
            <a:ext cx="6929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 smtClean="0">
                <a:solidFill>
                  <a:srgbClr val="FF0000"/>
                </a:solidFill>
                <a:latin typeface="Calibri" pitchFamily="34" charset="0"/>
              </a:rPr>
              <a:t>THE MIGHT OF WOODEN CRAFT</a:t>
            </a:r>
            <a:r>
              <a:rPr lang="en-IN" sz="2800" b="1" dirty="0" smtClean="0">
                <a:solidFill>
                  <a:srgbClr val="FF0000"/>
                </a:solidFill>
                <a:latin typeface="Calibri" pitchFamily="34" charset="0"/>
              </a:rPr>
              <a:t>...</a:t>
            </a:r>
            <a:endParaRPr lang="en-IN" sz="28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499725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703528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4400" dirty="0" smtClean="0">
                <a:latin typeface="Calibri" pitchFamily="34" charset="0"/>
              </a:rPr>
              <a:t>		</a:t>
            </a:r>
            <a:r>
              <a:rPr lang="en-IN" sz="3200" b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THE EMBEDDED HUMOUR IN THE STORY</a:t>
            </a:r>
            <a:endParaRPr lang="en-IN" sz="4400" b="1" u="sng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2980"/>
            <a:ext cx="2800350" cy="201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57500" y="714374"/>
            <a:ext cx="57864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1800" u="sng" dirty="0">
                <a:latin typeface="Calibri" pitchFamily="34" charset="0"/>
                <a:cs typeface="Times New Roman" pitchFamily="18" charset="0"/>
              </a:rPr>
              <a:t>Funny elements are</a:t>
            </a:r>
            <a:r>
              <a:rPr lang="en-IN" sz="1800" dirty="0" smtClean="0">
                <a:latin typeface="Calibri" pitchFamily="34" charset="0"/>
                <a:cs typeface="Times New Roman" pitchFamily="18" charset="0"/>
              </a:rPr>
              <a:t>...</a:t>
            </a:r>
          </a:p>
          <a:p>
            <a:r>
              <a:rPr lang="en-IN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IN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A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ten-day-old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child speaks out fluently </a:t>
            </a:r>
            <a:br>
              <a:rPr lang="en-IN" sz="1600" dirty="0">
                <a:latin typeface="Calibri" pitchFamily="34" charset="0"/>
                <a:cs typeface="Times New Roman" pitchFamily="18" charset="0"/>
              </a:rPr>
            </a:br>
            <a:endParaRPr lang="en-IN" sz="1600" dirty="0">
              <a:latin typeface="Calibri" pitchFamily="34" charset="0"/>
              <a:cs typeface="Times New Roman" pitchFamily="18" charset="0"/>
            </a:endParaRPr>
          </a:p>
          <a:p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king’s belief to change his destiny and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the astrologer’s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acceptance of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the challenge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on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his tuft-strength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to be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an insurance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agent. </a:t>
            </a:r>
            <a:br>
              <a:rPr lang="en-IN" sz="1600" dirty="0">
                <a:latin typeface="Calibri" pitchFamily="34" charset="0"/>
                <a:cs typeface="Times New Roman" pitchFamily="18" charset="0"/>
              </a:rPr>
            </a:br>
            <a:endParaRPr lang="en-IN" sz="1600" dirty="0">
              <a:latin typeface="Calibri" pitchFamily="34" charset="0"/>
              <a:cs typeface="Times New Roman" pitchFamily="18" charset="0"/>
            </a:endParaRPr>
          </a:p>
          <a:p>
            <a:r>
              <a:rPr lang="en-IN" sz="1600" dirty="0" smtClean="0">
                <a:latin typeface="Calibri" pitchFamily="34" charset="0"/>
              </a:rPr>
              <a:t> </a:t>
            </a:r>
            <a:r>
              <a:rPr lang="en-IN" sz="1600" dirty="0">
                <a:latin typeface="Calibri" pitchFamily="34" charset="0"/>
              </a:rPr>
              <a:t>- 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conversation between the king and </a:t>
            </a:r>
            <a:r>
              <a:rPr lang="en-IN" sz="1600" dirty="0" err="1">
                <a:latin typeface="Calibri" pitchFamily="34" charset="0"/>
                <a:cs typeface="Times New Roman" pitchFamily="18" charset="0"/>
              </a:rPr>
              <a:t>Dewan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 about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king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marrying a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tiger and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his ancestors being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‘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married to swords’ generates a lot of humour. </a:t>
            </a:r>
            <a:br>
              <a:rPr lang="en-IN" sz="1600" dirty="0">
                <a:latin typeface="Calibri" pitchFamily="34" charset="0"/>
                <a:cs typeface="Times New Roman" pitchFamily="18" charset="0"/>
              </a:rPr>
            </a:br>
            <a:endParaRPr lang="en-IN" sz="16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IN" sz="1600" dirty="0" err="1">
                <a:latin typeface="Calibri" pitchFamily="34" charset="0"/>
                <a:cs typeface="Times New Roman" pitchFamily="18" charset="0"/>
              </a:rPr>
              <a:t>Dewan’s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 carrying of the tiger in a vehicle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with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his wife to the jungle</a:t>
            </a:r>
            <a:br>
              <a:rPr lang="en-IN" sz="1600" dirty="0">
                <a:latin typeface="Calibri" pitchFamily="34" charset="0"/>
                <a:cs typeface="Times New Roman" pitchFamily="18" charset="0"/>
              </a:rPr>
            </a:br>
            <a:endParaRPr lang="en-IN" sz="1600" dirty="0">
              <a:latin typeface="Calibri" pitchFamily="34" charset="0"/>
              <a:cs typeface="Times New Roman" pitchFamily="18" charset="0"/>
            </a:endParaRPr>
          </a:p>
          <a:p>
            <a:r>
              <a:rPr lang="en-IN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The tiger offering itself to the king to be </a:t>
            </a:r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shot dead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/>
            </a:r>
            <a:br>
              <a:rPr lang="en-IN" sz="1600" dirty="0">
                <a:latin typeface="Calibri" pitchFamily="34" charset="0"/>
                <a:cs typeface="Times New Roman" pitchFamily="18" charset="0"/>
              </a:rPr>
            </a:br>
            <a:endParaRPr lang="en-IN" sz="1600" dirty="0">
              <a:latin typeface="Calibri" pitchFamily="34" charset="0"/>
              <a:cs typeface="Times New Roman" pitchFamily="18" charset="0"/>
            </a:endParaRPr>
          </a:p>
          <a:p>
            <a:r>
              <a:rPr lang="en-IN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IN" sz="1600" dirty="0">
                <a:latin typeface="Calibri" pitchFamily="34" charset="0"/>
                <a:cs typeface="Times New Roman" pitchFamily="18" charset="0"/>
              </a:rPr>
              <a:t>- The king celebrating his victory over the destiny</a:t>
            </a:r>
          </a:p>
          <a:p>
            <a:endParaRPr lang="en-IN" dirty="0"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0"/>
            <a:ext cx="278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844958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N" sz="2400" b="1" i="0" u="none" strike="noStrike" cap="none" dirty="0" smtClean="0">
                <a:solidFill>
                  <a:srgbClr val="FF0000"/>
                </a:solidFill>
                <a:latin typeface="Calibri" pitchFamily="34" charset="0"/>
                <a:sym typeface="Arial"/>
              </a:rPr>
              <a:t>CONCLUSION OF THE CHAPTER- “THE TIGER KING”</a:t>
            </a:r>
            <a:endParaRPr sz="2400" b="1" i="0" u="none" strike="noStrike" cap="none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250000"/>
              </a:lnSpc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 </a:t>
            </a:r>
            <a:r>
              <a:rPr lang="en-IN" b="1" dirty="0" smtClean="0">
                <a:latin typeface="Calibri" pitchFamily="34" charset="0"/>
              </a:rPr>
              <a:t>ending of the story "The Tiger King</a:t>
            </a:r>
            <a:r>
              <a:rPr lang="en-IN" dirty="0" smtClean="0">
                <a:latin typeface="Calibri" pitchFamily="34" charset="0"/>
              </a:rPr>
              <a:t>" makes its readers acquitted with the moral of the </a:t>
            </a:r>
            <a:r>
              <a:rPr lang="en-IN" b="1" dirty="0" smtClean="0">
                <a:latin typeface="Calibri" pitchFamily="34" charset="0"/>
              </a:rPr>
              <a:t>story</a:t>
            </a:r>
            <a:r>
              <a:rPr lang="en-IN" dirty="0" smtClean="0">
                <a:latin typeface="Calibri" pitchFamily="34" charset="0"/>
              </a:rPr>
              <a:t>. </a:t>
            </a:r>
          </a:p>
          <a:p>
            <a:pPr lvl="0">
              <a:lnSpc>
                <a:spcPct val="250000"/>
              </a:lnSpc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In the </a:t>
            </a:r>
            <a:r>
              <a:rPr lang="en-IN" b="1" dirty="0" smtClean="0">
                <a:latin typeface="Calibri" pitchFamily="34" charset="0"/>
              </a:rPr>
              <a:t>end</a:t>
            </a:r>
            <a:r>
              <a:rPr lang="en-IN" dirty="0" smtClean="0">
                <a:latin typeface="Calibri" pitchFamily="34" charset="0"/>
              </a:rPr>
              <a:t>, all the pride and presence of power also do not help the </a:t>
            </a:r>
            <a:r>
              <a:rPr lang="en-IN" b="1" dirty="0" smtClean="0">
                <a:latin typeface="Calibri" pitchFamily="34" charset="0"/>
              </a:rPr>
              <a:t>King</a:t>
            </a:r>
            <a:r>
              <a:rPr lang="en-IN" dirty="0" smtClean="0">
                <a:latin typeface="Calibri" pitchFamily="34" charset="0"/>
              </a:rPr>
              <a:t> in escaping death. </a:t>
            </a:r>
          </a:p>
          <a:p>
            <a:pPr lvl="0">
              <a:lnSpc>
                <a:spcPct val="250000"/>
              </a:lnSpc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Another thing which gets highlighted is that death is inevitable. </a:t>
            </a:r>
          </a:p>
          <a:p>
            <a:pPr lvl="0">
              <a:lnSpc>
                <a:spcPct val="250000"/>
              </a:lnSpc>
              <a:buSzPts val="1400"/>
              <a:buFont typeface="Arial" pitchFamily="34" charset="0"/>
              <a:buChar char="•"/>
            </a:pPr>
            <a:r>
              <a:rPr lang="en-IN" dirty="0" smtClean="0">
                <a:latin typeface="Calibri" pitchFamily="34" charset="0"/>
              </a:rPr>
              <a:t>The </a:t>
            </a:r>
            <a:r>
              <a:rPr lang="en-IN" b="1" dirty="0" smtClean="0">
                <a:latin typeface="Calibri" pitchFamily="34" charset="0"/>
              </a:rPr>
              <a:t>King</a:t>
            </a:r>
            <a:r>
              <a:rPr lang="en-IN" dirty="0" smtClean="0">
                <a:latin typeface="Calibri" pitchFamily="34" charset="0"/>
              </a:rPr>
              <a:t> wanted to show his powers over the inevitable death.</a:t>
            </a:r>
            <a:endParaRPr b="0" i="0" u="none" strike="noStrike" cap="none" dirty="0">
              <a:solidFill>
                <a:srgbClr val="000000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;p15"/>
          <p:cNvSpPr txBox="1"/>
          <p:nvPr/>
        </p:nvSpPr>
        <p:spPr>
          <a:xfrm>
            <a:off x="272675" y="285050"/>
            <a:ext cx="7285121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1;p15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00188" y="214313"/>
            <a:ext cx="5500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400" b="1" u="sng" dirty="0" smtClean="0">
                <a:solidFill>
                  <a:srgbClr val="FF0000"/>
                </a:solidFill>
                <a:latin typeface="Calibri" pitchFamily="34" charset="0"/>
              </a:rPr>
              <a:t>MESSAGE OF THE LESSON</a:t>
            </a:r>
            <a:endParaRPr lang="en-IN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1583" y="2250637"/>
            <a:ext cx="32067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143375" y="928687"/>
            <a:ext cx="4527659" cy="108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IN" dirty="0" smtClean="0">
                <a:latin typeface="Calibri" pitchFamily="34" charset="0"/>
              </a:rPr>
              <a:t>-The </a:t>
            </a:r>
            <a:r>
              <a:rPr lang="en-IN" dirty="0">
                <a:latin typeface="Calibri" pitchFamily="34" charset="0"/>
              </a:rPr>
              <a:t>gift of nature should </a:t>
            </a:r>
            <a:r>
              <a:rPr lang="en-IN" dirty="0" smtClean="0">
                <a:latin typeface="Calibri" pitchFamily="34" charset="0"/>
              </a:rPr>
              <a:t>be </a:t>
            </a:r>
            <a:r>
              <a:rPr lang="en-IN" dirty="0">
                <a:latin typeface="Calibri" pitchFamily="34" charset="0"/>
              </a:rPr>
              <a:t>preserved and </a:t>
            </a:r>
            <a:r>
              <a:rPr lang="en-IN" dirty="0" smtClean="0">
                <a:latin typeface="Calibri" pitchFamily="34" charset="0"/>
              </a:rPr>
              <a:t>not decimated</a:t>
            </a:r>
            <a:r>
              <a:rPr lang="en-IN" dirty="0">
                <a:latin typeface="Calibri" pitchFamily="34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IN" dirty="0">
                <a:latin typeface="Calibri" pitchFamily="34" charset="0"/>
              </a:rPr>
              <a:t>- Individual </a:t>
            </a:r>
            <a:r>
              <a:rPr lang="en-IN" dirty="0" smtClean="0">
                <a:latin typeface="Calibri" pitchFamily="34" charset="0"/>
              </a:rPr>
              <a:t>responsibilities must </a:t>
            </a:r>
            <a:r>
              <a:rPr lang="en-IN" dirty="0">
                <a:latin typeface="Calibri" pitchFamily="34" charset="0"/>
              </a:rPr>
              <a:t>be </a:t>
            </a:r>
            <a:r>
              <a:rPr lang="en-IN" dirty="0" smtClean="0">
                <a:latin typeface="Calibri" pitchFamily="34" charset="0"/>
              </a:rPr>
              <a:t>discharged faithfully</a:t>
            </a:r>
            <a:r>
              <a:rPr lang="en-IN" dirty="0">
                <a:latin typeface="Calibri" pitchFamily="34" charset="0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13194" r="20830"/>
          <a:stretch>
            <a:fillRect/>
          </a:stretch>
        </p:blipFill>
        <p:spPr bwMode="auto">
          <a:xfrm>
            <a:off x="669706" y="794024"/>
            <a:ext cx="30765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7061186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en-IN" sz="2400" b="1" u="sng" dirty="0" smtClean="0">
                <a:solidFill>
                  <a:srgbClr val="FF0000"/>
                </a:solidFill>
                <a:latin typeface="Calibri" pitchFamily="34" charset="0"/>
              </a:rPr>
              <a:t>LEARNING OUTCOMES</a:t>
            </a:r>
            <a:endParaRPr sz="1800" b="1" i="0" u="none" strike="noStrike" cap="none" dirty="0">
              <a:solidFill>
                <a:srgbClr val="FF0000"/>
              </a:solidFill>
              <a:latin typeface="Calibri" pitchFamily="34" charset="0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>
                <a:latin typeface="Calibri" pitchFamily="34" charset="0"/>
                <a:cs typeface="Calibri" pitchFamily="34" charset="0"/>
              </a:rPr>
              <a:t>Students will be able to justify the title “The Tiger King."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>
                <a:latin typeface="Calibri" pitchFamily="34" charset="0"/>
                <a:cs typeface="Calibri" pitchFamily="34" charset="0"/>
              </a:rPr>
              <a:t>Students will encourage readers with the ability to fight and overcome challenging situations and overwhelming terror.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>
                <a:latin typeface="Calibri" pitchFamily="34" charset="0"/>
                <a:cs typeface="Calibri" pitchFamily="34" charset="0"/>
              </a:rPr>
              <a:t>Students will learn about Satire as a literary device- using a combination of humour and sarcasm to fulfil the exercise of criticizing social follies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>
                <a:latin typeface="Calibri" pitchFamily="34" charset="0"/>
                <a:cs typeface="Calibri" pitchFamily="34" charset="0"/>
              </a:rPr>
              <a:t>Students will be able to validate the parental authority and reaffirm the importance of one’s own identity even in the face of public criticism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089178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500" y="214313"/>
            <a:ext cx="8229600" cy="47937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BROWSING THROUGH VOCABULARY</a:t>
            </a:r>
            <a:br>
              <a:rPr kumimoji="0" lang="en-I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endParaRPr kumimoji="0" lang="en-I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5311" y="714703"/>
            <a:ext cx="5097518" cy="4428797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IN" sz="55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A few </a:t>
            </a:r>
            <a:r>
              <a:rPr lang="en-IN" sz="5500" b="1" u="sng" dirty="0">
                <a:latin typeface="Calibri" pitchFamily="34" charset="0"/>
                <a:cs typeface="Times New Roman" pitchFamily="18" charset="0"/>
              </a:rPr>
              <a:t>w</a:t>
            </a:r>
            <a:r>
              <a:rPr kumimoji="0" lang="en-IN" sz="55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ords</a:t>
            </a:r>
            <a:r>
              <a:rPr kumimoji="0" lang="en-IN" sz="55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and their meanings</a:t>
            </a:r>
            <a:r>
              <a:rPr kumimoji="0" lang="en-IN" sz="5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/>
            </a:r>
            <a:br>
              <a:rPr kumimoji="0" lang="en-IN" sz="5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</a:br>
            <a:endParaRPr kumimoji="0" lang="en-IN" sz="56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Indomitable	: undefeatable 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Demise	: death 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Foretold	: predicted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Transfixed	: motionless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Stupefaction	: shock 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Enunciated	: say clearly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Incredible	: unbelievable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Hara-kiri	: a ritual of suicide</a:t>
            </a:r>
            <a:r>
              <a:rPr kumimoji="0" lang="en-US" sz="43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4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practised</a:t>
            </a: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 in Japan.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Brandishing	: threaten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Babble	: to talk in a silly way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Shuddering	: tremble with fear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Adorned	: decorated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  <a:sym typeface="Arial"/>
              </a:rPr>
              <a:t>Anxiety	: curiosity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</a:t>
            </a:r>
            <a:endParaRPr kumimoji="0" lang="en-I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5" descr="caged tiger in a vehicle.jpg"/>
          <p:cNvPicPr>
            <a:picLocks noChangeAspect="1"/>
          </p:cNvPicPr>
          <p:nvPr/>
        </p:nvPicPr>
        <p:blipFill>
          <a:blip r:embed="rId2"/>
          <a:srcRect l="21448" r="7057" b="10870"/>
          <a:stretch>
            <a:fillRect/>
          </a:stretch>
        </p:blipFill>
        <p:spPr bwMode="auto">
          <a:xfrm>
            <a:off x="5250411" y="1018683"/>
            <a:ext cx="32067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;p15"/>
          <p:cNvSpPr txBox="1"/>
          <p:nvPr/>
        </p:nvSpPr>
        <p:spPr>
          <a:xfrm>
            <a:off x="272675" y="285050"/>
            <a:ext cx="7210476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en-US" sz="2400" b="1" u="sng" dirty="0" smtClean="0">
                <a:solidFill>
                  <a:srgbClr val="FF0000"/>
                </a:solidFill>
              </a:rPr>
              <a:t>CHECK UP YOUR COMPREHENSIVE CLARITY OF THE LESSON</a:t>
            </a:r>
            <a:endParaRPr lang="en-US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1;p15"/>
          <p:cNvSpPr txBox="1"/>
          <p:nvPr/>
        </p:nvSpPr>
        <p:spPr>
          <a:xfrm>
            <a:off x="272675" y="609600"/>
            <a:ext cx="7397088" cy="453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IN" sz="1050" b="1" u="sng" dirty="0" smtClean="0"/>
              <a:t/>
            </a:r>
            <a:br>
              <a:rPr lang="en-IN" sz="1050" b="1" u="sng" dirty="0" smtClean="0"/>
            </a:br>
            <a:r>
              <a:rPr lang="en-IN" sz="1800" b="1" u="sng" dirty="0" smtClean="0">
                <a:latin typeface="Calibri" pitchFamily="34" charset="0"/>
                <a:cs typeface="Times New Roman" pitchFamily="18" charset="0"/>
              </a:rPr>
              <a:t>A few simple questions for you to answer- </a:t>
            </a:r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IN" sz="105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Who is the hero of the story “The Tiger King”? How may he be identified?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What does the author consider imperative right at the start? 	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Which matter about the tiger king is of extraordinary interest? 	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What was the great miracle that took place and what was its result? 	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What did the infant born just ten days ago tell the wise astrologers? 	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How did the chief astrologer react to the infant prince’s observation? 	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How did the crown prince Jung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Jung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Bahadur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grow up? 	 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How does the author satirize the upbringing and the education of the crown prince’s of the Indian states?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What led the Maharaja to start on a tiger hunt?  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What is the message of the story?? 	</a:t>
            </a:r>
          </a:p>
        </p:txBody>
      </p:sp>
      <p:pic>
        <p:nvPicPr>
          <p:cNvPr id="5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37989" y="285050"/>
            <a:ext cx="7313113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IN" sz="2400" b="1" u="sng" dirty="0" smtClean="0">
                <a:solidFill>
                  <a:srgbClr val="FF0000"/>
                </a:solidFill>
              </a:rPr>
              <a:t>VIDEO LINKS</a:t>
            </a:r>
            <a:endParaRPr lang="en-IN" sz="2400" b="1" u="sng" dirty="0"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03303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IN" dirty="0">
                <a:latin typeface="Calibri" pitchFamily="34" charset="0"/>
                <a:cs typeface="Calibri" pitchFamily="34" charset="0"/>
                <a:hlinkClick r:id="rId3"/>
              </a:rPr>
              <a:t>https://</a:t>
            </a:r>
            <a:r>
              <a:rPr lang="en-IN" dirty="0" smtClean="0">
                <a:latin typeface="Calibri" pitchFamily="34" charset="0"/>
                <a:cs typeface="Calibri" pitchFamily="34" charset="0"/>
                <a:hlinkClick r:id="rId3"/>
              </a:rPr>
              <a:t>youtu.be/nhSipS4d5og</a:t>
            </a: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N" b="1" u="sng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en-IN" b="1" u="sng" dirty="0">
                <a:solidFill>
                  <a:srgbClr val="FF0000"/>
                </a:solidFill>
                <a:hlinkClick r:id="rId4"/>
              </a:rPr>
              <a:t>://youtu.be/aUrnZQbPIkQ</a:t>
            </a:r>
            <a:endParaRPr lang="en-IN" b="1" u="sng" dirty="0">
              <a:solidFill>
                <a:srgbClr val="FF0000"/>
              </a:solidFill>
            </a:endParaRPr>
          </a:p>
        </p:txBody>
      </p:sp>
      <p:pic>
        <p:nvPicPr>
          <p:cNvPr id="5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89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107839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50" y="285750"/>
            <a:ext cx="6500813" cy="82459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A FEW FACTS ABOUT THE WRITER</a:t>
            </a: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/>
            </a:r>
            <a:b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KALKI</a:t>
            </a:r>
            <a:endParaRPr kumimoji="0" lang="en-I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5233" y="1500188"/>
            <a:ext cx="8455867" cy="340771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en-I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Ramaswamy</a:t>
            </a: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Krishnamurthy </a:t>
            </a:r>
            <a:b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(9</a:t>
            </a:r>
            <a:r>
              <a:rPr kumimoji="0" lang="en-IN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th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Sep. 1899 – 5</a:t>
            </a:r>
            <a:r>
              <a:rPr kumimoji="0" lang="en-IN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th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Dec. 1954)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IN" dirty="0" smtClean="0">
                <a:latin typeface="Calibri" pitchFamily="34" charset="0"/>
              </a:rPr>
              <a:t>P</a:t>
            </a:r>
            <a:r>
              <a:rPr kumimoji="0" lang="en-IN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enname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 -</a:t>
            </a:r>
            <a:r>
              <a:rPr kumimoji="0" lang="en-IN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Kalki</a:t>
            </a:r>
            <a:endParaRPr kumimoji="0" lang="en-I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An Indian; Tamil writer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Notable works: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2" tooltip="Ponniyin Selvan"/>
              </a:rPr>
              <a:t>Ponniyin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2" tooltip="Ponniyin Selvan"/>
              </a:rPr>
              <a:t>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2" tooltip="Ponniyin Selvan"/>
              </a:rPr>
              <a:t>Selvan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, 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3" tooltip="Sivagamiyin Sabadham"/>
              </a:rPr>
              <a:t>Sivagamiyin</a:t>
            </a:r>
            <a:r>
              <a:rPr kumimoji="0" lang="en-IN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3" tooltip="Sivagamiyin Sabadham"/>
              </a:rPr>
              <a:t> </a:t>
            </a:r>
            <a:r>
              <a:rPr kumimoji="0" lang="en-IN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3" tooltip="Sivagamiyin Sabadham"/>
              </a:rPr>
              <a:t>Sabadham</a:t>
            </a:r>
            <a:endParaRPr kumimoji="0" lang="en-IN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Notable Awards: </a:t>
            </a:r>
            <a:r>
              <a:rPr kumimoji="0" lang="en-IN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4" tooltip="Sahitya Akademi Award"/>
              </a:rPr>
              <a:t>Sahitya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4" tooltip="Sahitya Akademi Award"/>
              </a:rPr>
              <a:t> </a:t>
            </a:r>
            <a:r>
              <a:rPr kumimoji="0" lang="en-IN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4" tooltip="Sahitya Akademi Award"/>
              </a:rPr>
              <a:t>Akademi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4" tooltip="Sahitya Akademi Award"/>
              </a:rPr>
              <a:t> Award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 for </a:t>
            </a:r>
            <a:r>
              <a:rPr kumimoji="0" lang="en-IN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Alai </a:t>
            </a:r>
            <a:r>
              <a:rPr kumimoji="0" lang="en-IN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Osai</a:t>
            </a:r>
            <a:endParaRPr kumimoji="0" lang="en-I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Was a Journalist, Poet, Critic and freedom Activist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Was named after "</a:t>
            </a:r>
            <a:r>
              <a:rPr kumimoji="0" lang="en-IN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Kalki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“- the tenth and last Avatar of the Hindu God Vishnu.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Died in Chennai on 5</a:t>
            </a:r>
            <a:r>
              <a:rPr kumimoji="0" lang="en-IN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th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Dec. 1954 at 55 years from 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  <a:hlinkClick r:id="rId5" tooltip="Tuberculosis in India"/>
              </a:rPr>
              <a:t>tuberculosis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sp>
        <p:nvSpPr>
          <p:cNvPr id="7" name="AutoShape 2" descr="The Third Level – Vistas – XII English Core – CBSE – Academicsea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8" name="AutoShape 4" descr="The Third Level – Vistas – XII English Core – CBSE – Academicsea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>
              <a:latin typeface="Calibri" pitchFamily="34" charset="0"/>
            </a:endParaRPr>
          </a:p>
        </p:txBody>
      </p:sp>
      <p:pic>
        <p:nvPicPr>
          <p:cNvPr id="9" name="Picture 5" descr="C:\Users\ashique rahaman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5157" y="1898425"/>
            <a:ext cx="2643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434411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en-IN" sz="2400" u="sng" dirty="0" smtClean="0">
                <a:solidFill>
                  <a:srgbClr val="C00000"/>
                </a:solidFill>
              </a:rPr>
              <a:t>THEME OF THE LESSON:</a:t>
            </a:r>
            <a:endParaRPr lang="en-IN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IN" dirty="0" smtClean="0">
                <a:latin typeface="Calibri" pitchFamily="34" charset="0"/>
              </a:rPr>
              <a:t>A satire on the conduct of people in power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IN" dirty="0" smtClean="0">
                <a:latin typeface="Calibri" pitchFamily="34" charset="0"/>
              </a:rPr>
              <a:t>The transience of life and power...</a:t>
            </a:r>
            <a:r>
              <a:rPr lang="en-US" dirty="0" smtClean="0">
                <a:latin typeface="Calibri" pitchFamily="34" charset="0"/>
              </a:rPr>
              <a:t> Inevitability of  destiny</a:t>
            </a:r>
            <a:r>
              <a:rPr lang="en-IN" dirty="0" smtClean="0">
                <a:latin typeface="Calibri" pitchFamily="34" charset="0"/>
              </a:rPr>
              <a:t>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IN" dirty="0" smtClean="0">
                <a:latin typeface="Calibri" pitchFamily="34" charset="0"/>
              </a:rPr>
              <a:t>Autocratic nature &amp; </a:t>
            </a:r>
            <a:r>
              <a:rPr lang="en-IN" dirty="0" smtClean="0">
                <a:latin typeface="Calibri" pitchFamily="34" charset="0"/>
                <a:hlinkClick r:id="rId2" action="ppaction://hlinkpres?slideindex=1&amp;slidetitle="/>
              </a:rPr>
              <a:t>follies of kings </a:t>
            </a:r>
            <a:r>
              <a:rPr lang="en-IN" dirty="0" smtClean="0">
                <a:latin typeface="Calibri" pitchFamily="34" charset="0"/>
              </a:rPr>
              <a:t>during British time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IN" dirty="0" smtClean="0">
                <a:latin typeface="Calibri" pitchFamily="34" charset="0"/>
              </a:rPr>
              <a:t>The haphazard killing of one species, adversely affecting the ecological balance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Calibri" pitchFamily="34" charset="0"/>
              </a:rPr>
              <a:t>Astrologer’s prophecy</a:t>
            </a:r>
            <a:endParaRPr lang="en-IN" dirty="0" smtClean="0">
              <a:latin typeface="Calibri" pitchFamily="34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Calibri" pitchFamily="34" charset="0"/>
              </a:rPr>
              <a:t>The inhuman, callous attitude of the people towards wildlife</a:t>
            </a:r>
            <a:endParaRPr lang="en-IN" dirty="0" smtClean="0">
              <a:latin typeface="Calibri" pitchFamily="34" charset="0"/>
            </a:endParaRPr>
          </a:p>
        </p:txBody>
      </p:sp>
      <p:pic>
        <p:nvPicPr>
          <p:cNvPr id="5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341105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en-US" sz="2400" u="sng" dirty="0" smtClean="0">
                <a:solidFill>
                  <a:srgbClr val="C00000"/>
                </a:solidFill>
              </a:rPr>
              <a:t>BACKGROUND INFORMATION ON THE LESSON</a:t>
            </a:r>
            <a:endParaRPr lang="en-US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IN" dirty="0" smtClean="0">
                <a:solidFill>
                  <a:srgbClr val="FF0000"/>
                </a:solidFill>
              </a:rPr>
              <a:t> 				</a:t>
            </a:r>
            <a:r>
              <a:rPr lang="en-IN" sz="1800" b="1" u="sng" dirty="0" smtClean="0">
                <a:latin typeface="Calibri" pitchFamily="34" charset="0"/>
              </a:rPr>
              <a:t>The Tiger King</a:t>
            </a:r>
          </a:p>
          <a:p>
            <a:pPr algn="just" eaLnBrk="1" hangingPunct="1">
              <a:lnSpc>
                <a:spcPct val="300000"/>
              </a:lnSpc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A political satire on the conceit of those in power</a:t>
            </a:r>
          </a:p>
          <a:p>
            <a:pPr algn="just" eaLnBrk="1" hangingPunct="1">
              <a:lnSpc>
                <a:spcPct val="300000"/>
              </a:lnSpc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The selfish pursuit of rulers without interest in public welfare during British time</a:t>
            </a:r>
          </a:p>
          <a:p>
            <a:pPr algn="just" eaLnBrk="1" hangingPunct="1">
              <a:lnSpc>
                <a:spcPct val="300000"/>
              </a:lnSpc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It’s a story about the transience of life, of power to reverberate the maxim: “Too many sips between the cup and the lip”.</a:t>
            </a:r>
            <a:endParaRPr lang="en-IN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583701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en-US" sz="2400" b="1" u="sng" spc="-15" dirty="0" smtClean="0">
                <a:solidFill>
                  <a:srgbClr val="FF0000"/>
                </a:solidFill>
              </a:rPr>
              <a:t>SETTING </a:t>
            </a:r>
            <a:r>
              <a:rPr lang="en-US" sz="2400" b="1" u="sng" spc="-5" dirty="0" smtClean="0">
                <a:solidFill>
                  <a:srgbClr val="FF0000"/>
                </a:solidFill>
              </a:rPr>
              <a:t>OF THE </a:t>
            </a:r>
            <a:r>
              <a:rPr lang="en-US" sz="2400" b="1" u="sng" spc="-15" dirty="0" smtClean="0">
                <a:solidFill>
                  <a:srgbClr val="FF0000"/>
                </a:solidFill>
              </a:rPr>
              <a:t>STORY: </a:t>
            </a:r>
            <a:r>
              <a:rPr lang="en-US" sz="2400" b="1" u="sng" spc="-25" dirty="0" smtClean="0">
                <a:solidFill>
                  <a:srgbClr val="FF0000"/>
                </a:solidFill>
              </a:rPr>
              <a:t>THE TIGER KING </a:t>
            </a:r>
            <a:endParaRPr lang="en-US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04" y="111705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61452" y="1063690"/>
            <a:ext cx="402149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The story revolves around a King whose death by a tiger had been foretold when he was born. 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He tries to reverse the fate spelt out for him. 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The author uses thinly-veiled satire to walk the readers through the King's attempts which later prove futile humorously.</a:t>
            </a:r>
            <a:endParaRPr lang="en-IN" dirty="0">
              <a:latin typeface="Carlito"/>
              <a:ea typeface="Carlito"/>
              <a:cs typeface="Carlito"/>
            </a:endParaRPr>
          </a:p>
        </p:txBody>
      </p:sp>
      <p:pic>
        <p:nvPicPr>
          <p:cNvPr id="7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6837252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5502974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81745"/>
            <a:ext cx="8229600" cy="123589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kumimoji="0" lang="en-IN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CHARACTERS INVOLVED</a:t>
            </a:r>
            <a:endParaRPr kumimoji="0" lang="en-IN" sz="2400" b="1" i="0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sym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0063" y="755780"/>
            <a:ext cx="8229600" cy="39375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The Tiger King: - </a:t>
            </a:r>
            <a:b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  - 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a hero of the story, with a long name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Crown prince:  </a:t>
            </a:r>
            <a:b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  - 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a ten-day-old baby</a:t>
            </a:r>
            <a:b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   -  later became the Maharaja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Chief Astrologer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: </a:t>
            </a:r>
            <a:b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  - a royal foreteller of the state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A British high ranking officer 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&amp; his </a:t>
            </a: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Secretary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Dewan</a:t>
            </a: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: </a:t>
            </a:r>
            <a:b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</a:br>
            <a:r>
              <a:rPr kumimoji="0" lang="en-I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       - 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Chief Administrative Office of Maharaja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Duraisani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: - wife of the British officer</a:t>
            </a:r>
          </a:p>
        </p:txBody>
      </p:sp>
      <p:pic>
        <p:nvPicPr>
          <p:cNvPr id="7" name="Picture 3" descr="British officer.jpg"/>
          <p:cNvPicPr>
            <a:picLocks noChangeAspect="1"/>
          </p:cNvPicPr>
          <p:nvPr/>
        </p:nvPicPr>
        <p:blipFill>
          <a:blip r:embed="rId2"/>
          <a:srcRect l="11572" r="30560"/>
          <a:stretch>
            <a:fillRect/>
          </a:stretch>
        </p:blipFill>
        <p:spPr bwMode="auto">
          <a:xfrm>
            <a:off x="7414047" y="3105647"/>
            <a:ext cx="1428750" cy="177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k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1001522"/>
            <a:ext cx="1116012" cy="192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strologer-1.jpg"/>
          <p:cNvPicPr>
            <a:picLocks noChangeAspect="1"/>
          </p:cNvPicPr>
          <p:nvPr/>
        </p:nvPicPr>
        <p:blipFill>
          <a:blip r:embed="rId4"/>
          <a:srcRect l="23940" t="11082" r="21040"/>
          <a:stretch>
            <a:fillRect/>
          </a:stretch>
        </p:blipFill>
        <p:spPr bwMode="auto">
          <a:xfrm>
            <a:off x="5930479" y="877964"/>
            <a:ext cx="1357312" cy="177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appy Britisher's wife.jpg"/>
          <p:cNvPicPr>
            <a:picLocks noChangeAspect="1"/>
          </p:cNvPicPr>
          <p:nvPr/>
        </p:nvPicPr>
        <p:blipFill>
          <a:blip r:embed="rId5"/>
          <a:srcRect l="18221" t="11449" r="11864"/>
          <a:stretch>
            <a:fillRect/>
          </a:stretch>
        </p:blipFill>
        <p:spPr bwMode="auto">
          <a:xfrm>
            <a:off x="5958179" y="2980215"/>
            <a:ext cx="1306513" cy="162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19139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/>
          <p:cNvSpPr txBox="1"/>
          <p:nvPr/>
        </p:nvSpPr>
        <p:spPr>
          <a:xfrm>
            <a:off x="272675" y="285050"/>
            <a:ext cx="7369096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5" algn="ctr">
              <a:buSzPts val="2200"/>
            </a:pPr>
            <a:r>
              <a:rPr lang="en-IN" sz="2400" b="1" i="0" u="sng" strike="noStrike" cap="none" dirty="0" smtClean="0">
                <a:solidFill>
                  <a:srgbClr val="FF0000"/>
                </a:solidFill>
                <a:latin typeface="Calibri" pitchFamily="34" charset="0"/>
                <a:sym typeface="Arial"/>
              </a:rPr>
              <a:t>INTRODUCTION</a:t>
            </a:r>
            <a:endParaRPr sz="2400" b="1" i="0" u="sng" strike="noStrike" cap="none">
              <a:solidFill>
                <a:srgbClr val="000000"/>
              </a:solidFill>
              <a:latin typeface="Calibri" pitchFamily="34" charset="0"/>
              <a:sym typeface="Arial"/>
            </a:endParaRPr>
          </a:p>
        </p:txBody>
      </p:sp>
      <p:sp>
        <p:nvSpPr>
          <p:cNvPr id="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250000"/>
              </a:lnSpc>
              <a:buSzPts val="1400"/>
              <a:buFont typeface="Wingdings" pitchFamily="2" charset="2"/>
              <a:buChar char="Ø"/>
            </a:pPr>
            <a:r>
              <a:rPr lang="en-IN" b="1" dirty="0" err="1" smtClean="0">
                <a:latin typeface="Calibri" pitchFamily="34" charset="0"/>
              </a:rPr>
              <a:t>Kalki</a:t>
            </a:r>
            <a:r>
              <a:rPr lang="en-IN" dirty="0" smtClean="0">
                <a:latin typeface="Calibri" pitchFamily="34" charset="0"/>
              </a:rPr>
              <a:t> takes his readers to the days of autocratic and eccentric </a:t>
            </a:r>
            <a:r>
              <a:rPr lang="en-IN" b="1" dirty="0" smtClean="0">
                <a:latin typeface="Calibri" pitchFamily="34" charset="0"/>
              </a:rPr>
              <a:t>kings</a:t>
            </a:r>
            <a:r>
              <a:rPr lang="en-IN" dirty="0" smtClean="0">
                <a:latin typeface="Calibri" pitchFamily="34" charset="0"/>
              </a:rPr>
              <a:t>. </a:t>
            </a:r>
          </a:p>
          <a:p>
            <a:pPr lvl="0">
              <a:lnSpc>
                <a:spcPct val="250000"/>
              </a:lnSpc>
              <a:buSzPts val="1400"/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These </a:t>
            </a:r>
            <a:r>
              <a:rPr lang="en-IN" b="1" dirty="0" smtClean="0">
                <a:latin typeface="Calibri" pitchFamily="34" charset="0"/>
              </a:rPr>
              <a:t>kings</a:t>
            </a:r>
            <a:r>
              <a:rPr lang="en-IN" dirty="0" smtClean="0">
                <a:latin typeface="Calibri" pitchFamily="34" charset="0"/>
              </a:rPr>
              <a:t> lived under the thumb rule of </a:t>
            </a:r>
            <a:r>
              <a:rPr lang="en-IN" dirty="0" err="1" smtClean="0">
                <a:latin typeface="Calibri" pitchFamily="34" charset="0"/>
              </a:rPr>
              <a:t>Britishers</a:t>
            </a:r>
            <a:r>
              <a:rPr lang="en-IN" dirty="0" smtClean="0">
                <a:latin typeface="Calibri" pitchFamily="34" charset="0"/>
              </a:rPr>
              <a:t>, hence they fear them.</a:t>
            </a:r>
          </a:p>
          <a:p>
            <a:pPr lvl="0">
              <a:lnSpc>
                <a:spcPct val="250000"/>
              </a:lnSpc>
              <a:buSzPts val="1400"/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 To make the story mysterious </a:t>
            </a:r>
            <a:r>
              <a:rPr lang="en-IN" b="1" dirty="0" err="1" smtClean="0">
                <a:latin typeface="Calibri" pitchFamily="34" charset="0"/>
              </a:rPr>
              <a:t>Kalki</a:t>
            </a:r>
            <a:r>
              <a:rPr lang="en-IN" dirty="0" smtClean="0">
                <a:latin typeface="Calibri" pitchFamily="34" charset="0"/>
              </a:rPr>
              <a:t> has added a supernatural element in the story. </a:t>
            </a:r>
          </a:p>
          <a:p>
            <a:pPr lvl="0">
              <a:lnSpc>
                <a:spcPct val="250000"/>
              </a:lnSpc>
              <a:buSzPts val="1400"/>
              <a:buFont typeface="Wingdings" pitchFamily="2" charset="2"/>
              <a:buChar char="Ø"/>
            </a:pPr>
            <a:r>
              <a:rPr lang="en-IN" dirty="0" smtClean="0">
                <a:latin typeface="Calibri" pitchFamily="34" charset="0"/>
              </a:rPr>
              <a:t> The story 'The </a:t>
            </a:r>
            <a:r>
              <a:rPr lang="en-IN" b="1" dirty="0" smtClean="0">
                <a:latin typeface="Calibri" pitchFamily="34" charset="0"/>
              </a:rPr>
              <a:t>Tiger King</a:t>
            </a:r>
            <a:r>
              <a:rPr lang="en-IN" dirty="0" smtClean="0">
                <a:latin typeface="Calibri" pitchFamily="34" charset="0"/>
              </a:rPr>
              <a:t>' is satire on the conceit of those in power.</a:t>
            </a:r>
            <a:endParaRPr sz="1400" b="0" i="0" u="none" strike="noStrike" cap="none" dirty="0">
              <a:solidFill>
                <a:srgbClr val="000000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6" descr="E:\education\CBSE\ODM\session -2020-2021\Task\odm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87325"/>
            <a:ext cx="1071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508</Words>
  <Application>Microsoft Office PowerPoint</Application>
  <PresentationFormat>On-screen Show (16:9)</PresentationFormat>
  <Paragraphs>174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Ashique</cp:lastModifiedBy>
  <cp:revision>22</cp:revision>
  <dcterms:modified xsi:type="dcterms:W3CDTF">2021-11-01T22:52:17Z</dcterms:modified>
</cp:coreProperties>
</file>