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6"/>
  </p:notesMasterIdLst>
  <p:sldIdLst>
    <p:sldId id="256" r:id="rId2"/>
    <p:sldId id="277" r:id="rId3"/>
    <p:sldId id="280" r:id="rId4"/>
    <p:sldId id="284" r:id="rId5"/>
    <p:sldId id="257" r:id="rId6"/>
    <p:sldId id="263" r:id="rId7"/>
    <p:sldId id="281" r:id="rId8"/>
    <p:sldId id="258" r:id="rId9"/>
    <p:sldId id="262" r:id="rId10"/>
    <p:sldId id="282" r:id="rId11"/>
    <p:sldId id="264" r:id="rId12"/>
    <p:sldId id="265" r:id="rId13"/>
    <p:sldId id="266" r:id="rId14"/>
    <p:sldId id="267" r:id="rId15"/>
    <p:sldId id="261" r:id="rId16"/>
    <p:sldId id="283" r:id="rId17"/>
    <p:sldId id="270" r:id="rId18"/>
    <p:sldId id="271" r:id="rId19"/>
    <p:sldId id="272" r:id="rId20"/>
    <p:sldId id="273" r:id="rId21"/>
    <p:sldId id="274" r:id="rId22"/>
    <p:sldId id="275" r:id="rId23"/>
    <p:sldId id="276" r:id="rId24"/>
    <p:sldId id="259"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132" autoAdjust="0"/>
  </p:normalViewPr>
  <p:slideViewPr>
    <p:cSldViewPr snapToGrid="0">
      <p:cViewPr varScale="1">
        <p:scale>
          <a:sx n="130" d="100"/>
          <a:sy n="130" d="100"/>
        </p:scale>
        <p:origin x="82" y="91"/>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586026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920742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158325" y="507228"/>
            <a:ext cx="8487108"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1320981" y="998563"/>
            <a:ext cx="7100825" cy="287893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000" b="1" dirty="0">
                <a:solidFill>
                  <a:srgbClr val="FF0000"/>
                </a:solidFill>
                <a:latin typeface="Calibri" panose="020F0502020204030204" pitchFamily="34" charset="0"/>
                <a:cs typeface="Calibri" panose="020F0502020204030204" pitchFamily="34" charset="0"/>
              </a:rPr>
              <a:t>SUBJECT :(ENGLISH)</a:t>
            </a:r>
          </a:p>
          <a:p>
            <a:pPr marL="0" lvl="0" indent="0" algn="l" rtl="0">
              <a:spcBef>
                <a:spcPts val="0"/>
              </a:spcBef>
              <a:spcAft>
                <a:spcPts val="0"/>
              </a:spcAft>
              <a:buNone/>
            </a:pPr>
            <a:endParaRPr sz="2800" b="1" dirty="0">
              <a:solidFill>
                <a:srgbClr val="FF0000"/>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en" sz="2500" b="1" dirty="0">
                <a:solidFill>
                  <a:srgbClr val="FF0000"/>
                </a:solidFill>
              </a:rPr>
              <a:t>CHAPTER NUMBER:7 (VISTAS)</a:t>
            </a:r>
          </a:p>
          <a:p>
            <a:pPr marL="0" lvl="0" indent="0" algn="l" rtl="0">
              <a:spcBef>
                <a:spcPts val="0"/>
              </a:spcBef>
              <a:spcAft>
                <a:spcPts val="0"/>
              </a:spcAft>
              <a:buNone/>
            </a:pPr>
            <a:endParaRPr sz="2500" b="1" dirty="0">
              <a:solidFill>
                <a:srgbClr val="FF0000"/>
              </a:solidFill>
            </a:endParaRPr>
          </a:p>
          <a:p>
            <a:pPr marL="0" lvl="0" indent="0" algn="l" rtl="0">
              <a:spcBef>
                <a:spcPts val="0"/>
              </a:spcBef>
              <a:spcAft>
                <a:spcPts val="0"/>
              </a:spcAft>
              <a:buNone/>
            </a:pPr>
            <a:r>
              <a:rPr lang="en" sz="2500" b="1" dirty="0">
                <a:solidFill>
                  <a:srgbClr val="FF0000"/>
                </a:solidFill>
              </a:rPr>
              <a:t>CHAPTER NAME :EVANS TRIES AN O-LEVEL</a:t>
            </a:r>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lang="en" b="1" dirty="0"/>
          </a:p>
          <a:p>
            <a:pPr marL="0" lvl="0" indent="0" algn="l" rtl="0">
              <a:spcBef>
                <a:spcPts val="0"/>
              </a:spcBef>
              <a:spcAft>
                <a:spcPts val="0"/>
              </a:spcAft>
              <a:buNone/>
            </a:pPr>
            <a:endParaRPr b="1" dirty="0"/>
          </a:p>
        </p:txBody>
      </p:sp>
      <p:sp>
        <p:nvSpPr>
          <p:cNvPr id="7" name="Google Shape;56;p13">
            <a:extLst>
              <a:ext uri="{FF2B5EF4-FFF2-40B4-BE49-F238E27FC236}">
                <a16:creationId xmlns:a16="http://schemas.microsoft.com/office/drawing/2014/main" id="{BAFE6219-2B8B-4E72-9CE8-6EA85407ADA5}"/>
              </a:ext>
            </a:extLst>
          </p:cNvPr>
          <p:cNvSpPr txBox="1"/>
          <p:nvPr/>
        </p:nvSpPr>
        <p:spPr>
          <a:xfrm>
            <a:off x="152348" y="507228"/>
            <a:ext cx="8487108"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900" b="1" i="0" u="none" strike="noStrike" cap="none" dirty="0">
              <a:solidFill>
                <a:srgbClr val="FF0000"/>
              </a:solidFill>
              <a:latin typeface="Calibri"/>
              <a:ea typeface="Calibri"/>
              <a:cs typeface="Calibri"/>
              <a:sym typeface="Calibri"/>
            </a:endParaRPr>
          </a:p>
        </p:txBody>
      </p:sp>
      <p:pic>
        <p:nvPicPr>
          <p:cNvPr id="8" name="Picture 7">
            <a:extLst>
              <a:ext uri="{FF2B5EF4-FFF2-40B4-BE49-F238E27FC236}">
                <a16:creationId xmlns:a16="http://schemas.microsoft.com/office/drawing/2014/main" id="{812B604F-51EC-4639-9909-2671317323CE}"/>
              </a:ext>
            </a:extLst>
          </p:cNvPr>
          <p:cNvPicPr/>
          <p:nvPr/>
        </p:nvPicPr>
        <p:blipFill>
          <a:blip r:embed="rId4"/>
          <a:srcRect/>
          <a:stretch>
            <a:fillRect/>
          </a:stretch>
        </p:blipFill>
        <p:spPr bwMode="auto">
          <a:xfrm>
            <a:off x="7859058" y="131482"/>
            <a:ext cx="1126617" cy="764989"/>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AB905-24F0-4E06-88AF-ECC67112D7CD}"/>
              </a:ext>
            </a:extLst>
          </p:cNvPr>
          <p:cNvSpPr>
            <a:spLocks noGrp="1"/>
          </p:cNvSpPr>
          <p:nvPr>
            <p:ph type="ctrTitle"/>
          </p:nvPr>
        </p:nvSpPr>
        <p:spPr>
          <a:xfrm>
            <a:off x="433152" y="144500"/>
            <a:ext cx="8520600" cy="727038"/>
          </a:xfrm>
        </p:spPr>
        <p:txBody>
          <a:bodyPr/>
          <a:lstStyle/>
          <a:p>
            <a:r>
              <a:rPr lang="en-IN" sz="2200" b="1" dirty="0">
                <a:solidFill>
                  <a:srgbClr val="FF0000"/>
                </a:solidFill>
                <a:latin typeface="Calibri" panose="020F0502020204030204" pitchFamily="34" charset="0"/>
                <a:cs typeface="Calibri" panose="020F0502020204030204" pitchFamily="34" charset="0"/>
              </a:rPr>
              <a:t>Drilling of Difficult Words</a:t>
            </a:r>
          </a:p>
        </p:txBody>
      </p:sp>
      <p:sp>
        <p:nvSpPr>
          <p:cNvPr id="3" name="Subtitle 2">
            <a:extLst>
              <a:ext uri="{FF2B5EF4-FFF2-40B4-BE49-F238E27FC236}">
                <a16:creationId xmlns:a16="http://schemas.microsoft.com/office/drawing/2014/main" id="{8B83884F-DD01-4677-B585-F60062557564}"/>
              </a:ext>
            </a:extLst>
          </p:cNvPr>
          <p:cNvSpPr>
            <a:spLocks noGrp="1"/>
          </p:cNvSpPr>
          <p:nvPr>
            <p:ph type="subTitle" idx="1"/>
          </p:nvPr>
        </p:nvSpPr>
        <p:spPr>
          <a:xfrm>
            <a:off x="1547568" y="871538"/>
            <a:ext cx="6167681" cy="3829050"/>
          </a:xfrm>
        </p:spPr>
        <p:txBody>
          <a:bodyPr/>
          <a:lstStyle/>
          <a:p>
            <a:pPr>
              <a:lnSpc>
                <a:spcPct val="115000"/>
              </a:lnSpc>
              <a:spcAft>
                <a:spcPts val="0"/>
              </a:spcAft>
            </a:pPr>
            <a:r>
              <a:rPr lang="en-US" sz="1800" b="1" u="sng" dirty="0">
                <a:effectLst/>
                <a:latin typeface="Calibri" panose="020F0502020204030204" pitchFamily="34" charset="0"/>
                <a:ea typeface="Roboto"/>
                <a:cs typeface="Calibri" panose="020F0502020204030204" pitchFamily="34" charset="0"/>
              </a:rPr>
              <a:t>Drilling of words and Linguistic expressions.</a:t>
            </a:r>
          </a:p>
          <a:p>
            <a:pPr algn="l">
              <a:lnSpc>
                <a:spcPct val="115000"/>
              </a:lnSpc>
              <a:spcAft>
                <a:spcPts val="0"/>
              </a:spcAft>
            </a:pP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Card		: A witty entertaining person</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Kleptomaniac	: irrational desire to steal</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Parsons		: members of the clergy</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Incommunicado	: without being able to communicate</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Grubby		: worn-out</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Ramrod	: absolutely</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err="1">
                <a:effectLst/>
                <a:latin typeface="Calibri" panose="020F0502020204030204" pitchFamily="34" charset="0"/>
                <a:ea typeface="Roboto"/>
                <a:cs typeface="Calibri" panose="020F0502020204030204" pitchFamily="34" charset="0"/>
              </a:rPr>
              <a:t>Smouldered</a:t>
            </a:r>
            <a:r>
              <a:rPr lang="en-US" sz="1400" dirty="0">
                <a:effectLst/>
                <a:latin typeface="Calibri" panose="020F0502020204030204" pitchFamily="34" charset="0"/>
                <a:ea typeface="Roboto"/>
                <a:cs typeface="Calibri" panose="020F0502020204030204" pitchFamily="34" charset="0"/>
              </a:rPr>
              <a:t>	: glowed with anger</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Leered		: looked unpleasantly</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Clanging	: loud, resonant</a:t>
            </a:r>
            <a:r>
              <a:rPr lang="en-US" sz="1400" dirty="0">
                <a:latin typeface="Calibri" panose="020F0502020204030204" pitchFamily="34" charset="0"/>
                <a:ea typeface="Roboto"/>
                <a:cs typeface="Calibri" panose="020F0502020204030204" pitchFamily="34" charset="0"/>
              </a:rPr>
              <a:t>, metallic sound</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Skinned	: beating hard</a:t>
            </a:r>
            <a:endParaRPr lang="en-IN" sz="1400"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Riveted		: joined or fastened</a:t>
            </a:r>
          </a:p>
          <a:p>
            <a:pPr marL="342900" lvl="0" indent="-342900" algn="l">
              <a:lnSpc>
                <a:spcPct val="115000"/>
              </a:lnSpc>
              <a:spcAft>
                <a:spcPts val="0"/>
              </a:spcAft>
              <a:buFont typeface="Arial" panose="020B0604020202020204" pitchFamily="34" charset="0"/>
              <a:buChar char="•"/>
            </a:pPr>
            <a:r>
              <a:rPr lang="en-US" sz="1400" dirty="0">
                <a:effectLst/>
                <a:latin typeface="Calibri" panose="020F0502020204030204" pitchFamily="34" charset="0"/>
                <a:ea typeface="Roboto"/>
                <a:cs typeface="Calibri" panose="020F0502020204030204" pitchFamily="34" charset="0"/>
              </a:rPr>
              <a:t>Twang		: a strong metallic sound</a:t>
            </a:r>
            <a:endParaRPr lang="en-IN" sz="1400" dirty="0">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10567FCF-D071-4418-8500-0A4505ED5B43}"/>
              </a:ext>
            </a:extLst>
          </p:cNvPr>
          <p:cNvPicPr/>
          <p:nvPr/>
        </p:nvPicPr>
        <p:blipFill>
          <a:blip r:embed="rId2"/>
          <a:srcRect/>
          <a:stretch>
            <a:fillRect/>
          </a:stretch>
        </p:blipFill>
        <p:spPr bwMode="auto">
          <a:xfrm>
            <a:off x="7680450" y="46893"/>
            <a:ext cx="1340457" cy="900864"/>
          </a:xfrm>
          <a:prstGeom prst="rect">
            <a:avLst/>
          </a:prstGeom>
          <a:noFill/>
          <a:ln w="9525">
            <a:noFill/>
            <a:miter lim="800000"/>
            <a:headEnd/>
            <a:tailEnd/>
          </a:ln>
        </p:spPr>
      </p:pic>
    </p:spTree>
    <p:extLst>
      <p:ext uri="{BB962C8B-B14F-4D97-AF65-F5344CB8AC3E}">
        <p14:creationId xmlns:p14="http://schemas.microsoft.com/office/powerpoint/2010/main" val="2685928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D3877630-98F0-4AAE-B1AC-38F9425C0567}"/>
              </a:ext>
            </a:extLst>
          </p:cNvPr>
          <p:cNvSpPr txBox="1"/>
          <p:nvPr/>
        </p:nvSpPr>
        <p:spPr>
          <a:xfrm>
            <a:off x="306995" y="110671"/>
            <a:ext cx="8688300" cy="56435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none" strike="noStrike" cap="none" dirty="0">
                <a:solidFill>
                  <a:srgbClr val="FF0000"/>
                </a:solidFill>
                <a:latin typeface="Arial"/>
                <a:ea typeface="Arial"/>
                <a:cs typeface="Arial"/>
                <a:sym typeface="Arial"/>
              </a:rPr>
              <a:t>REVEREND STUART </a:t>
            </a:r>
            <a:r>
              <a:rPr lang="en-IN" sz="2200" b="1" i="0" u="none" strike="noStrike" cap="none" dirty="0" err="1">
                <a:solidFill>
                  <a:srgbClr val="FF0000"/>
                </a:solidFill>
                <a:latin typeface="Arial"/>
                <a:ea typeface="Arial"/>
                <a:cs typeface="Arial"/>
                <a:sym typeface="Arial"/>
              </a:rPr>
              <a:t>McLeery</a:t>
            </a:r>
            <a:r>
              <a:rPr lang="en-IN" sz="2200" b="1" dirty="0">
                <a:solidFill>
                  <a:srgbClr val="FF0000"/>
                </a:solidFill>
              </a:rPr>
              <a:t>…</a:t>
            </a:r>
            <a:r>
              <a:rPr lang="en-IN" sz="2200" b="1" dirty="0">
                <a:solidFill>
                  <a:schemeClr val="tx1"/>
                </a:solidFill>
              </a:rPr>
              <a:t>(</a:t>
            </a:r>
            <a:r>
              <a:rPr lang="en-IN" b="1" dirty="0">
                <a:solidFill>
                  <a:schemeClr val="tx1"/>
                </a:solidFill>
              </a:rPr>
              <a:t>Page No-76-81)</a:t>
            </a:r>
            <a:endParaRPr b="1" i="0" u="none" strike="noStrike" cap="none" dirty="0">
              <a:solidFill>
                <a:schemeClr val="tx1"/>
              </a:solidFill>
              <a:sym typeface="Arial"/>
            </a:endParaRPr>
          </a:p>
        </p:txBody>
      </p:sp>
      <p:sp>
        <p:nvSpPr>
          <p:cNvPr id="5" name="Google Shape;64;p14">
            <a:extLst>
              <a:ext uri="{FF2B5EF4-FFF2-40B4-BE49-F238E27FC236}">
                <a16:creationId xmlns:a16="http://schemas.microsoft.com/office/drawing/2014/main" id="{EE04E46A-2CAE-4198-838B-F60B96024FD2}"/>
              </a:ext>
            </a:extLst>
          </p:cNvPr>
          <p:cNvSpPr txBox="1"/>
          <p:nvPr/>
        </p:nvSpPr>
        <p:spPr>
          <a:xfrm>
            <a:off x="868148" y="767657"/>
            <a:ext cx="7565993" cy="3357563"/>
          </a:xfrm>
          <a:prstGeom prst="rect">
            <a:avLst/>
          </a:prstGeom>
          <a:noFill/>
          <a:ln>
            <a:noFill/>
          </a:ln>
        </p:spPr>
        <p:txBody>
          <a:bodyPr spcFirstLastPara="1" wrap="square" lIns="91425" tIns="91425" rIns="91425" bIns="91425" anchor="t" anchorCtr="0">
            <a:noAutofit/>
          </a:bodyPr>
          <a:lstStyle/>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sz="1400" b="0" i="0" u="none" strike="noStrike" cap="none" dirty="0">
                <a:solidFill>
                  <a:srgbClr val="000000"/>
                </a:solidFill>
                <a:latin typeface="Calibri"/>
                <a:ea typeface="Calibri"/>
                <a:cs typeface="Calibri"/>
                <a:sym typeface="Calibri"/>
              </a:rPr>
              <a:t>At 8.45 AM the invigilator appointed for the examination, Reverend Stuart </a:t>
            </a:r>
            <a:r>
              <a:rPr lang="en-IN" sz="1400" b="0" i="0" u="none" strike="noStrike" cap="none" dirty="0" err="1">
                <a:solidFill>
                  <a:srgbClr val="000000"/>
                </a:solidFill>
                <a:latin typeface="Calibri"/>
                <a:ea typeface="Calibri"/>
                <a:cs typeface="Calibri"/>
                <a:sym typeface="Calibri"/>
              </a:rPr>
              <a:t>McLeery</a:t>
            </a:r>
            <a:r>
              <a:rPr lang="en-IN" sz="1400" b="0" i="0" u="none" strike="noStrike" cap="none" dirty="0">
                <a:solidFill>
                  <a:srgbClr val="000000"/>
                </a:solidFill>
                <a:latin typeface="Calibri"/>
                <a:ea typeface="Calibri"/>
                <a:cs typeface="Calibri"/>
                <a:sym typeface="Calibri"/>
              </a:rPr>
              <a:t> arrived at the jail campus</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dirty="0">
                <a:latin typeface="Calibri"/>
                <a:ea typeface="Calibri"/>
                <a:cs typeface="Calibri"/>
                <a:sym typeface="Calibri"/>
              </a:rPr>
              <a:t>He had brought all the necessary things required for the examination.</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sz="1400" b="0" i="0" u="none" strike="noStrike" cap="none" dirty="0">
                <a:solidFill>
                  <a:srgbClr val="000000"/>
                </a:solidFill>
                <a:latin typeface="Calibri"/>
                <a:ea typeface="Calibri"/>
                <a:cs typeface="Calibri"/>
                <a:sym typeface="Calibri"/>
              </a:rPr>
              <a:t>The two-hour examination was scheduled to start at 9.45 AM.</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sz="1400" b="0" i="0" u="none" strike="noStrike" cap="none" dirty="0">
                <a:solidFill>
                  <a:srgbClr val="000000"/>
                </a:solidFill>
                <a:latin typeface="Calibri"/>
                <a:ea typeface="Calibri"/>
                <a:cs typeface="Calibri"/>
                <a:sym typeface="Calibri"/>
              </a:rPr>
              <a:t>Mr. Stephens and Mr. Jackson arriv</a:t>
            </a:r>
            <a:r>
              <a:rPr lang="en-IN" dirty="0">
                <a:latin typeface="Calibri"/>
                <a:ea typeface="Calibri"/>
                <a:cs typeface="Calibri"/>
                <a:sym typeface="Calibri"/>
              </a:rPr>
              <a:t>e to have a final inspection in Evans’ room.</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sz="1400" b="0" i="0" u="none" strike="noStrike" cap="none" dirty="0">
                <a:solidFill>
                  <a:srgbClr val="000000"/>
                </a:solidFill>
                <a:latin typeface="Calibri"/>
                <a:ea typeface="Calibri"/>
                <a:cs typeface="Calibri"/>
                <a:sym typeface="Calibri"/>
              </a:rPr>
              <a:t>Evans asked Jackson why was he being bugged in his cell.</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dirty="0">
                <a:latin typeface="Calibri"/>
                <a:ea typeface="Calibri"/>
                <a:cs typeface="Calibri"/>
                <a:sym typeface="Calibri"/>
              </a:rPr>
              <a:t>Jackson informed him that the Governor had given strict instructions regarding not to take any chances.</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dirty="0">
                <a:latin typeface="Calibri"/>
                <a:ea typeface="Calibri"/>
                <a:cs typeface="Calibri"/>
                <a:sym typeface="Calibri"/>
              </a:rPr>
              <a:t>Evans obeys the order and submits for inspection.</a:t>
            </a:r>
          </a:p>
          <a:p>
            <a:pPr marL="285750" marR="0" lvl="0" indent="-285750" rtl="0">
              <a:lnSpc>
                <a:spcPct val="150000"/>
              </a:lnSpc>
              <a:spcBef>
                <a:spcPts val="0"/>
              </a:spcBef>
              <a:spcAft>
                <a:spcPts val="0"/>
              </a:spcAft>
              <a:buClr>
                <a:srgbClr val="000000"/>
              </a:buClr>
              <a:buSzPts val="1400"/>
              <a:buFont typeface="Wingdings" panose="05000000000000000000" pitchFamily="2" charset="2"/>
              <a:buChar char="Ø"/>
            </a:pPr>
            <a:r>
              <a:rPr lang="en-IN" dirty="0">
                <a:latin typeface="Calibri"/>
                <a:ea typeface="Calibri"/>
                <a:cs typeface="Calibri"/>
                <a:sym typeface="Calibri"/>
              </a:rPr>
              <a:t>Stuart </a:t>
            </a:r>
            <a:r>
              <a:rPr lang="en-IN" dirty="0" err="1">
                <a:latin typeface="Calibri"/>
                <a:ea typeface="Calibri"/>
                <a:cs typeface="Calibri"/>
                <a:sym typeface="Calibri"/>
              </a:rPr>
              <a:t>McLeery</a:t>
            </a:r>
            <a:r>
              <a:rPr lang="en-IN" dirty="0">
                <a:latin typeface="Calibri"/>
                <a:ea typeface="Calibri"/>
                <a:cs typeface="Calibri"/>
                <a:sym typeface="Calibri"/>
              </a:rPr>
              <a:t> enters Evans’ room to carry out the examination procedure. </a:t>
            </a:r>
            <a:endParaRPr sz="1400"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8AF37B27-829A-44C5-9CC9-353152A8AAE2}"/>
              </a:ext>
            </a:extLst>
          </p:cNvPr>
          <p:cNvPicPr/>
          <p:nvPr/>
        </p:nvPicPr>
        <p:blipFill>
          <a:blip r:embed="rId2"/>
          <a:srcRect/>
          <a:stretch>
            <a:fillRect/>
          </a:stretch>
        </p:blipFill>
        <p:spPr bwMode="auto">
          <a:xfrm>
            <a:off x="7687195" y="45305"/>
            <a:ext cx="1368882" cy="874958"/>
          </a:xfrm>
          <a:prstGeom prst="rect">
            <a:avLst/>
          </a:prstGeom>
          <a:noFill/>
          <a:ln w="9525">
            <a:noFill/>
            <a:miter lim="800000"/>
            <a:headEnd/>
            <a:tailEnd/>
          </a:ln>
        </p:spPr>
      </p:pic>
    </p:spTree>
    <p:extLst>
      <p:ext uri="{BB962C8B-B14F-4D97-AF65-F5344CB8AC3E}">
        <p14:creationId xmlns:p14="http://schemas.microsoft.com/office/powerpoint/2010/main" val="2891360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FA48B-29A4-4652-A83F-A34148572083}"/>
              </a:ext>
            </a:extLst>
          </p:cNvPr>
          <p:cNvSpPr>
            <a:spLocks noGrp="1"/>
          </p:cNvSpPr>
          <p:nvPr>
            <p:ph type="title"/>
          </p:nvPr>
        </p:nvSpPr>
        <p:spPr>
          <a:xfrm>
            <a:off x="144000" y="285051"/>
            <a:ext cx="8688300" cy="400749"/>
          </a:xfrm>
        </p:spPr>
        <p:txBody>
          <a:bodyPr/>
          <a:lstStyle/>
          <a:p>
            <a:r>
              <a:rPr lang="en-IN" sz="2200" b="1" u="sng" dirty="0">
                <a:solidFill>
                  <a:srgbClr val="FF0000"/>
                </a:solidFill>
                <a:latin typeface="Calibri" panose="020F0502020204030204" pitchFamily="34" charset="0"/>
                <a:cs typeface="Calibri" panose="020F0502020204030204" pitchFamily="34" charset="0"/>
              </a:rPr>
              <a:t>THE EXAMINATION BEGINS AT 9:25 AM</a:t>
            </a:r>
          </a:p>
        </p:txBody>
      </p:sp>
      <p:sp>
        <p:nvSpPr>
          <p:cNvPr id="4" name="Google Shape;63;p14">
            <a:extLst>
              <a:ext uri="{FF2B5EF4-FFF2-40B4-BE49-F238E27FC236}">
                <a16:creationId xmlns:a16="http://schemas.microsoft.com/office/drawing/2014/main" id="{A0748B77-FDA5-4BB4-AE66-12FE23A548F9}"/>
              </a:ext>
            </a:extLst>
          </p:cNvPr>
          <p:cNvSpPr txBox="1"/>
          <p:nvPr/>
        </p:nvSpPr>
        <p:spPr>
          <a:xfrm>
            <a:off x="520388" y="699246"/>
            <a:ext cx="8173136" cy="3951333"/>
          </a:xfrm>
          <a:prstGeom prst="rect">
            <a:avLst/>
          </a:prstGeom>
          <a:noFill/>
          <a:ln>
            <a:noFill/>
          </a:ln>
        </p:spPr>
        <p:txBody>
          <a:bodyPr spcFirstLastPara="1" wrap="square" lIns="91425" tIns="91425" rIns="91425" bIns="91425" anchor="t" anchorCtr="0">
            <a:noAutofit/>
          </a:bodyPr>
          <a:lstStyle/>
          <a:p>
            <a:pPr marL="342900" marR="0" lvl="0" indent="-342900" algn="l" rtl="0">
              <a:lnSpc>
                <a:spcPct val="200000"/>
              </a:lnSpc>
              <a:spcBef>
                <a:spcPts val="0"/>
              </a:spcBef>
              <a:spcAft>
                <a:spcPts val="0"/>
              </a:spcAft>
              <a:buClr>
                <a:srgbClr val="000000"/>
              </a:buClr>
              <a:buSzPts val="2200"/>
              <a:buFont typeface="Wingdings" panose="05000000000000000000" pitchFamily="2" charset="2"/>
              <a:buChar char="Ø"/>
            </a:pPr>
            <a:r>
              <a:rPr lang="en-IN" dirty="0"/>
              <a:t>The governor gives an order to make a search on </a:t>
            </a:r>
            <a:r>
              <a:rPr lang="en-IN" dirty="0" err="1"/>
              <a:t>McLeery</a:t>
            </a:r>
            <a:r>
              <a:rPr lang="en-IN" dirty="0"/>
              <a:t>.</a:t>
            </a:r>
          </a:p>
          <a:p>
            <a:pPr marL="342900" marR="0" lvl="0" indent="-342900" algn="l" rtl="0">
              <a:lnSpc>
                <a:spcPct val="200000"/>
              </a:lnSpc>
              <a:spcBef>
                <a:spcPts val="0"/>
              </a:spcBef>
              <a:spcAft>
                <a:spcPts val="0"/>
              </a:spcAft>
              <a:buClr>
                <a:srgbClr val="000000"/>
              </a:buClr>
              <a:buSzPts val="2200"/>
              <a:buFont typeface="Wingdings" panose="05000000000000000000" pitchFamily="2" charset="2"/>
              <a:buChar char="Ø"/>
            </a:pPr>
            <a:r>
              <a:rPr lang="en-IN" i="0" u="none" strike="noStrike" cap="none" dirty="0" err="1">
                <a:solidFill>
                  <a:srgbClr val="000000"/>
                </a:solidFill>
                <a:latin typeface="Arial"/>
                <a:ea typeface="Arial"/>
                <a:cs typeface="Arial"/>
                <a:sym typeface="Arial"/>
              </a:rPr>
              <a:t>McLeery</a:t>
            </a:r>
            <a:r>
              <a:rPr lang="en-IN" i="0" u="none" strike="noStrike" cap="none" dirty="0">
                <a:solidFill>
                  <a:srgbClr val="000000"/>
                </a:solidFill>
                <a:latin typeface="Arial"/>
                <a:ea typeface="Arial"/>
                <a:cs typeface="Arial"/>
                <a:sym typeface="Arial"/>
              </a:rPr>
              <a:t> is searched and the discovery of a semi-inflated rubber ring surprises the prison officers. </a:t>
            </a:r>
            <a:r>
              <a:rPr lang="en-IN" i="0" u="none" strike="noStrike" cap="none" dirty="0" err="1">
                <a:solidFill>
                  <a:srgbClr val="000000"/>
                </a:solidFill>
                <a:latin typeface="Arial"/>
                <a:ea typeface="Arial"/>
                <a:cs typeface="Arial"/>
                <a:sym typeface="Arial"/>
              </a:rPr>
              <a:t>McLeery</a:t>
            </a:r>
            <a:r>
              <a:rPr lang="en-IN" i="0" u="none" strike="noStrike" cap="none" dirty="0">
                <a:solidFill>
                  <a:srgbClr val="000000"/>
                </a:solidFill>
                <a:latin typeface="Arial"/>
                <a:ea typeface="Arial"/>
                <a:cs typeface="Arial"/>
                <a:sym typeface="Arial"/>
              </a:rPr>
              <a:t> informs that he is using the rubber ring </a:t>
            </a:r>
            <a:r>
              <a:rPr lang="en-IN" dirty="0"/>
              <a:t> because he is suffering from piles.</a:t>
            </a:r>
          </a:p>
          <a:p>
            <a:pPr marL="342900" marR="0" lvl="0" indent="-342900" algn="l" rtl="0">
              <a:lnSpc>
                <a:spcPct val="200000"/>
              </a:lnSpc>
              <a:spcBef>
                <a:spcPts val="0"/>
              </a:spcBef>
              <a:spcAft>
                <a:spcPts val="0"/>
              </a:spcAft>
              <a:buClr>
                <a:srgbClr val="000000"/>
              </a:buClr>
              <a:buSzPts val="2200"/>
              <a:buFont typeface="Wingdings" panose="05000000000000000000" pitchFamily="2" charset="2"/>
              <a:buChar char="Ø"/>
            </a:pPr>
            <a:r>
              <a:rPr lang="en-IN" dirty="0"/>
              <a:t>Finally </a:t>
            </a:r>
            <a:r>
              <a:rPr lang="en-IN" dirty="0" err="1"/>
              <a:t>McLeery</a:t>
            </a:r>
            <a:r>
              <a:rPr lang="en-IN" dirty="0"/>
              <a:t> is allowed to invigilate in the cell. The examination begins at 9:25 am.</a:t>
            </a:r>
          </a:p>
          <a:p>
            <a:pPr marL="342900" marR="0" lvl="0" indent="-342900" algn="l" rtl="0">
              <a:lnSpc>
                <a:spcPct val="200000"/>
              </a:lnSpc>
              <a:spcBef>
                <a:spcPts val="0"/>
              </a:spcBef>
              <a:spcAft>
                <a:spcPts val="0"/>
              </a:spcAft>
              <a:buClr>
                <a:srgbClr val="000000"/>
              </a:buClr>
              <a:buSzPts val="2200"/>
              <a:buFont typeface="Wingdings" panose="05000000000000000000" pitchFamily="2" charset="2"/>
              <a:buChar char="Ø"/>
            </a:pPr>
            <a:r>
              <a:rPr lang="en-IN" i="0" u="none" strike="noStrike" cap="none" dirty="0">
                <a:solidFill>
                  <a:srgbClr val="000000"/>
                </a:solidFill>
                <a:latin typeface="Arial"/>
                <a:ea typeface="Arial"/>
                <a:cs typeface="Arial"/>
                <a:sym typeface="Arial"/>
              </a:rPr>
              <a:t>At 9:40 am the Assistant Secretary </a:t>
            </a:r>
            <a:r>
              <a:rPr lang="en-IN" dirty="0"/>
              <a:t>makes a call to the Governor to inform about the correction slip not being put in the examination package.</a:t>
            </a:r>
          </a:p>
          <a:p>
            <a:pPr marL="342900" marR="0" lvl="0" indent="-342900" algn="l" rtl="0">
              <a:lnSpc>
                <a:spcPct val="200000"/>
              </a:lnSpc>
              <a:spcBef>
                <a:spcPts val="0"/>
              </a:spcBef>
              <a:spcAft>
                <a:spcPts val="0"/>
              </a:spcAft>
              <a:buClr>
                <a:srgbClr val="000000"/>
              </a:buClr>
              <a:buSzPts val="2200"/>
              <a:buFont typeface="Wingdings" panose="05000000000000000000" pitchFamily="2" charset="2"/>
              <a:buChar char="Ø"/>
            </a:pPr>
            <a:r>
              <a:rPr lang="en-IN" i="0" u="none" strike="noStrike" cap="none" dirty="0">
                <a:solidFill>
                  <a:srgbClr val="000000"/>
                </a:solidFill>
                <a:latin typeface="Arial"/>
                <a:ea typeface="Arial"/>
                <a:cs typeface="Arial"/>
                <a:sym typeface="Arial"/>
              </a:rPr>
              <a:t>Evans is told about the corrections on page number three, and line number fifteen by the invigilator.</a:t>
            </a:r>
          </a:p>
          <a:p>
            <a:pPr marL="342900" marR="0" lvl="0" indent="-342900" algn="l" rtl="0">
              <a:lnSpc>
                <a:spcPct val="200000"/>
              </a:lnSpc>
              <a:spcBef>
                <a:spcPts val="0"/>
              </a:spcBef>
              <a:spcAft>
                <a:spcPts val="0"/>
              </a:spcAft>
              <a:buClr>
                <a:srgbClr val="000000"/>
              </a:buClr>
              <a:buSzPts val="2200"/>
              <a:buFont typeface="Wingdings" panose="05000000000000000000" pitchFamily="2" charset="2"/>
              <a:buChar char="Ø"/>
            </a:pPr>
            <a:r>
              <a:rPr lang="en-IN" dirty="0"/>
              <a:t>Stephens was dutifully checking on Evans through the peep-hole</a:t>
            </a:r>
            <a:endParaRPr i="0" u="none" strike="noStrike" cap="none" dirty="0">
              <a:solidFill>
                <a:srgbClr val="000000"/>
              </a:solidFill>
              <a:latin typeface="Arial"/>
              <a:ea typeface="Arial"/>
              <a:cs typeface="Arial"/>
              <a:sym typeface="Arial"/>
            </a:endParaRPr>
          </a:p>
        </p:txBody>
      </p:sp>
      <p:sp>
        <p:nvSpPr>
          <p:cNvPr id="5" name="Google Shape;64;p14">
            <a:extLst>
              <a:ext uri="{FF2B5EF4-FFF2-40B4-BE49-F238E27FC236}">
                <a16:creationId xmlns:a16="http://schemas.microsoft.com/office/drawing/2014/main" id="{8CD48ABA-7327-4415-9F9A-CCA24A537F9C}"/>
              </a:ext>
            </a:extLst>
          </p:cNvPr>
          <p:cNvSpPr txBox="1"/>
          <p:nvPr/>
        </p:nvSpPr>
        <p:spPr>
          <a:xfrm>
            <a:off x="0" y="-3077241"/>
            <a:ext cx="8750780" cy="267719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E5A63AA4-1B8C-44EA-BDAE-5C1FB25CA8DD}"/>
              </a:ext>
            </a:extLst>
          </p:cNvPr>
          <p:cNvPicPr/>
          <p:nvPr/>
        </p:nvPicPr>
        <p:blipFill>
          <a:blip r:embed="rId2"/>
          <a:srcRect/>
          <a:stretch>
            <a:fillRect/>
          </a:stretch>
        </p:blipFill>
        <p:spPr bwMode="auto">
          <a:xfrm>
            <a:off x="7763119" y="53183"/>
            <a:ext cx="1308100" cy="879475"/>
          </a:xfrm>
          <a:prstGeom prst="rect">
            <a:avLst/>
          </a:prstGeom>
          <a:noFill/>
          <a:ln w="9525">
            <a:noFill/>
            <a:miter lim="800000"/>
            <a:headEnd/>
            <a:tailEnd/>
          </a:ln>
        </p:spPr>
      </p:pic>
    </p:spTree>
    <p:extLst>
      <p:ext uri="{BB962C8B-B14F-4D97-AF65-F5344CB8AC3E}">
        <p14:creationId xmlns:p14="http://schemas.microsoft.com/office/powerpoint/2010/main" val="614840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E42D7E10-331A-40B4-9B97-EC55B037FEA7}"/>
              </a:ext>
            </a:extLst>
          </p:cNvPr>
          <p:cNvSpPr txBox="1"/>
          <p:nvPr/>
        </p:nvSpPr>
        <p:spPr>
          <a:xfrm>
            <a:off x="144000" y="1447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dirty="0">
              <a:solidFill>
                <a:srgbClr val="000000"/>
              </a:solidFill>
              <a:latin typeface="Arial"/>
              <a:ea typeface="Arial"/>
              <a:cs typeface="Arial"/>
              <a:sym typeface="Arial"/>
            </a:endParaRPr>
          </a:p>
        </p:txBody>
      </p:sp>
      <p:sp>
        <p:nvSpPr>
          <p:cNvPr id="5" name="Google Shape;64;p14">
            <a:extLst>
              <a:ext uri="{FF2B5EF4-FFF2-40B4-BE49-F238E27FC236}">
                <a16:creationId xmlns:a16="http://schemas.microsoft.com/office/drawing/2014/main" id="{40CEDCBC-3C41-4FB3-98D9-94F3D6B7F05E}"/>
              </a:ext>
            </a:extLst>
          </p:cNvPr>
          <p:cNvSpPr txBox="1"/>
          <p:nvPr/>
        </p:nvSpPr>
        <p:spPr>
          <a:xfrm>
            <a:off x="1109933" y="242889"/>
            <a:ext cx="7158037" cy="8472486"/>
          </a:xfrm>
          <a:prstGeom prst="rect">
            <a:avLst/>
          </a:prstGeom>
          <a:noFill/>
          <a:ln>
            <a:noFill/>
          </a:ln>
        </p:spPr>
        <p:txBody>
          <a:bodyPr spcFirstLastPara="1" wrap="square" lIns="91425" tIns="91425" rIns="91425" bIns="91425" anchor="t" anchorCtr="0">
            <a:noAutofit/>
          </a:bodyPr>
          <a:lstStyle/>
          <a:p>
            <a:pPr marL="342900" lvl="0" indent="-342900">
              <a:lnSpc>
                <a:spcPct val="115000"/>
              </a:lnSpc>
              <a:spcAft>
                <a:spcPts val="0"/>
              </a:spcAft>
              <a:buFont typeface="Symbol" panose="05050102010706020507" pitchFamily="18" charset="2"/>
              <a:buChar char=""/>
            </a:pPr>
            <a:r>
              <a:rPr lang="en-US" dirty="0">
                <a:effectLst/>
                <a:latin typeface="Calibri" panose="020F0502020204030204" pitchFamily="34" charset="0"/>
                <a:ea typeface="Roboto"/>
                <a:cs typeface="Calibri" panose="020F0502020204030204" pitchFamily="34" charset="0"/>
              </a:rPr>
              <a:t>At 11:22 am. Stephen got a hurried phone call from the Governor that he himself must escort the invigilator </a:t>
            </a:r>
            <a:r>
              <a:rPr lang="en-US" dirty="0">
                <a:latin typeface="Calibri" panose="020F0502020204030204" pitchFamily="34" charset="0"/>
                <a:ea typeface="Roboto"/>
                <a:cs typeface="Calibri" panose="020F0502020204030204" pitchFamily="34" charset="0"/>
              </a:rPr>
              <a:t>S</a:t>
            </a:r>
            <a:r>
              <a:rPr lang="en-US" dirty="0">
                <a:effectLst/>
                <a:latin typeface="Calibri" panose="020F0502020204030204" pitchFamily="34" charset="0"/>
                <a:ea typeface="Roboto"/>
                <a:cs typeface="Calibri" panose="020F0502020204030204" pitchFamily="34" charset="0"/>
              </a:rPr>
              <a:t>tuart </a:t>
            </a:r>
            <a:r>
              <a:rPr lang="en-US" dirty="0" err="1">
                <a:effectLst/>
                <a:latin typeface="Calibri" panose="020F0502020204030204" pitchFamily="34" charset="0"/>
                <a:ea typeface="Roboto"/>
                <a:cs typeface="Calibri" panose="020F0502020204030204" pitchFamily="34" charset="0"/>
              </a:rPr>
              <a:t>McLeery</a:t>
            </a:r>
            <a:r>
              <a:rPr lang="en-US" dirty="0">
                <a:effectLst/>
                <a:latin typeface="Calibri" panose="020F0502020204030204" pitchFamily="34" charset="0"/>
                <a:ea typeface="Roboto"/>
                <a:cs typeface="Calibri" panose="020F0502020204030204" pitchFamily="34" charset="0"/>
              </a:rPr>
              <a:t> to the main gate after the exam gets over.</a:t>
            </a:r>
          </a:p>
          <a:p>
            <a:pPr lvl="0">
              <a:lnSpc>
                <a:spcPct val="115000"/>
              </a:lnSpc>
              <a:spcAft>
                <a:spcPts val="0"/>
              </a:spcAft>
            </a:pPr>
            <a:endParaRPr lang="en-IN" dirty="0">
              <a:effectLst/>
              <a:latin typeface="Calibri" panose="020F0502020204030204" pitchFamily="34" charset="0"/>
              <a:ea typeface="Arial" panose="020B0604020202020204" pitchFamily="34" charset="0"/>
              <a:cs typeface="Calibri" panose="020F0502020204030204" pitchFamily="34" charset="0"/>
            </a:endParaRPr>
          </a:p>
          <a:p>
            <a:pPr marL="285750" indent="-285750">
              <a:buFont typeface="Arial" panose="020B0604020202020204" pitchFamily="34" charset="0"/>
              <a:buChar char="•"/>
            </a:pPr>
            <a:r>
              <a:rPr lang="en-US" sz="1800" dirty="0">
                <a:effectLst/>
                <a:latin typeface="Calibri" panose="020F0502020204030204" pitchFamily="34" charset="0"/>
                <a:ea typeface="Roboto"/>
                <a:cs typeface="Kalinga" panose="020B0502040204020203" pitchFamily="34" charset="0"/>
              </a:rPr>
              <a:t>  </a:t>
            </a:r>
            <a:r>
              <a:rPr lang="en-US" dirty="0">
                <a:effectLst/>
                <a:latin typeface="Calibri" panose="020F0502020204030204" pitchFamily="34" charset="0"/>
                <a:ea typeface="Roboto"/>
                <a:cs typeface="Kalinga" panose="020B0502040204020203" pitchFamily="34" charset="0"/>
              </a:rPr>
              <a:t>At 11:25 am the Governor heard the final exchanges and the exam gets over.</a:t>
            </a:r>
          </a:p>
          <a:p>
            <a:pPr marL="285750" indent="-285750">
              <a:buFont typeface="Arial" panose="020B0604020202020204" pitchFamily="34" charset="0"/>
              <a:buChar char="•"/>
            </a:pPr>
            <a:endParaRPr lang="en-US" b="0" i="0" u="none" strike="noStrike" cap="none" dirty="0">
              <a:solidFill>
                <a:srgbClr val="000000"/>
              </a:solidFill>
              <a:latin typeface="Calibri" panose="020F0502020204030204" pitchFamily="34" charset="0"/>
              <a:ea typeface="Calibri"/>
              <a:cs typeface="Kalinga" panose="020B0502040204020203" pitchFamily="34" charset="0"/>
              <a:sym typeface="Calibri"/>
            </a:endParaRPr>
          </a:p>
          <a:p>
            <a:pPr>
              <a:lnSpc>
                <a:spcPct val="115000"/>
              </a:lnSpc>
              <a:spcAft>
                <a:spcPts val="0"/>
              </a:spcAft>
            </a:pPr>
            <a:r>
              <a:rPr lang="en-US" sz="1800" b="1" u="sng" dirty="0">
                <a:effectLst/>
                <a:latin typeface="Calibri" panose="020F0502020204030204" pitchFamily="34" charset="0"/>
                <a:ea typeface="Roboto"/>
                <a:cs typeface="Calibri" panose="020F0502020204030204" pitchFamily="34" charset="0"/>
              </a:rPr>
              <a:t>Drilling of words and linguistic expressions.</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Hold hostage	: seized or held as security</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Thumb-flicked	: opened with the thumb</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err="1">
                <a:effectLst/>
                <a:latin typeface="Calibri" panose="020F0502020204030204" pitchFamily="34" charset="0"/>
                <a:ea typeface="Roboto"/>
                <a:cs typeface="Calibri" panose="020F0502020204030204" pitchFamily="34" charset="0"/>
              </a:rPr>
              <a:t>Haemorrhoids</a:t>
            </a:r>
            <a:r>
              <a:rPr lang="en-US" sz="1800" dirty="0">
                <a:effectLst/>
                <a:latin typeface="Calibri" panose="020F0502020204030204" pitchFamily="34" charset="0"/>
                <a:ea typeface="Roboto"/>
                <a:cs typeface="Calibri" panose="020F0502020204030204" pitchFamily="34" charset="0"/>
              </a:rPr>
              <a:t>	: piles</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Amiable </a:t>
            </a:r>
            <a:r>
              <a:rPr lang="en-US" sz="1800" dirty="0" err="1">
                <a:effectLst/>
                <a:latin typeface="Calibri" panose="020F0502020204030204" pitchFamily="34" charset="0"/>
                <a:ea typeface="Roboto"/>
                <a:cs typeface="Calibri" panose="020F0502020204030204" pitchFamily="34" charset="0"/>
              </a:rPr>
              <a:t>demeanour</a:t>
            </a:r>
            <a:r>
              <a:rPr lang="en-US" sz="1800" dirty="0">
                <a:effectLst/>
                <a:latin typeface="Calibri" panose="020F0502020204030204" pitchFamily="34" charset="0"/>
                <a:ea typeface="Roboto"/>
                <a:cs typeface="Calibri" panose="020F0502020204030204" pitchFamily="34" charset="0"/>
              </a:rPr>
              <a:t>: friendly </a:t>
            </a:r>
            <a:r>
              <a:rPr lang="en-US" sz="1800" dirty="0" err="1">
                <a:effectLst/>
                <a:latin typeface="Calibri" panose="020F0502020204030204" pitchFamily="34" charset="0"/>
                <a:ea typeface="Roboto"/>
                <a:cs typeface="Calibri" panose="020F0502020204030204" pitchFamily="34" charset="0"/>
              </a:rPr>
              <a:t>behaviour</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Ruffled		: disturbed</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Staccato		: unrelated clumsy sound</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Hoax		: fake or </a:t>
            </a:r>
            <a:r>
              <a:rPr lang="en-US" sz="1800" dirty="0" err="1">
                <a:effectLst/>
                <a:latin typeface="Calibri" panose="020F0502020204030204" pitchFamily="34" charset="0"/>
                <a:ea typeface="Roboto"/>
                <a:cs typeface="Calibri" panose="020F0502020204030204" pitchFamily="34" charset="0"/>
              </a:rPr>
              <a:t>humourous</a:t>
            </a:r>
            <a:r>
              <a:rPr lang="en-US" sz="1800" dirty="0">
                <a:effectLst/>
                <a:latin typeface="Calibri" panose="020F0502020204030204" pitchFamily="34" charset="0"/>
                <a:ea typeface="Roboto"/>
                <a:cs typeface="Calibri" panose="020F0502020204030204" pitchFamily="34" charset="0"/>
              </a:rPr>
              <a:t> deception</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pPr>
              <a:lnSpc>
                <a:spcPct val="115000"/>
              </a:lnSpc>
              <a:spcAft>
                <a:spcPts val="0"/>
              </a:spcAft>
            </a:pPr>
            <a:r>
              <a:rPr lang="en-US" sz="1800" dirty="0">
                <a:effectLst/>
                <a:latin typeface="Calibri" panose="020F0502020204030204" pitchFamily="34" charset="0"/>
                <a:ea typeface="Roboto"/>
                <a:cs typeface="Calibri" panose="020F0502020204030204" pitchFamily="34" charset="0"/>
              </a:rPr>
              <a:t>run riot		: disorderly</a:t>
            </a:r>
            <a:endParaRPr lang="en-IN" sz="1800" dirty="0">
              <a:effectLst/>
              <a:latin typeface="Calibri" panose="020F0502020204030204" pitchFamily="34" charset="0"/>
              <a:ea typeface="Arial" panose="020B0604020202020204" pitchFamily="34" charset="0"/>
              <a:cs typeface="Calibri" panose="020F0502020204030204" pitchFamily="34" charset="0"/>
            </a:endParaRPr>
          </a:p>
          <a:p>
            <a:r>
              <a:rPr lang="en-US" sz="1800" dirty="0">
                <a:effectLst/>
                <a:latin typeface="Calibri" panose="020F0502020204030204" pitchFamily="34" charset="0"/>
                <a:ea typeface="Roboto"/>
                <a:cs typeface="Calibri" panose="020F0502020204030204" pitchFamily="34" charset="0"/>
              </a:rPr>
              <a:t>Manicured	: neatly cut or trimmed</a:t>
            </a: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pic>
        <p:nvPicPr>
          <p:cNvPr id="7" name="Picture 6">
            <a:extLst>
              <a:ext uri="{FF2B5EF4-FFF2-40B4-BE49-F238E27FC236}">
                <a16:creationId xmlns:a16="http://schemas.microsoft.com/office/drawing/2014/main" id="{282C47EE-DC10-4B13-87BD-BBEA559CFFDB}"/>
              </a:ext>
            </a:extLst>
          </p:cNvPr>
          <p:cNvPicPr/>
          <p:nvPr/>
        </p:nvPicPr>
        <p:blipFill>
          <a:blip r:embed="rId2"/>
          <a:srcRect/>
          <a:stretch>
            <a:fillRect/>
          </a:stretch>
        </p:blipFill>
        <p:spPr bwMode="auto">
          <a:xfrm>
            <a:off x="7907215" y="46892"/>
            <a:ext cx="1092785" cy="832583"/>
          </a:xfrm>
          <a:prstGeom prst="rect">
            <a:avLst/>
          </a:prstGeom>
          <a:noFill/>
          <a:ln w="9525">
            <a:noFill/>
            <a:miter lim="800000"/>
            <a:headEnd/>
            <a:tailEnd/>
          </a:ln>
        </p:spPr>
      </p:pic>
    </p:spTree>
    <p:extLst>
      <p:ext uri="{BB962C8B-B14F-4D97-AF65-F5344CB8AC3E}">
        <p14:creationId xmlns:p14="http://schemas.microsoft.com/office/powerpoint/2010/main" val="16410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C44A8-F384-43C7-9C7A-5EAD2327B3CB}"/>
              </a:ext>
            </a:extLst>
          </p:cNvPr>
          <p:cNvSpPr>
            <a:spLocks noGrp="1"/>
          </p:cNvSpPr>
          <p:nvPr>
            <p:ph type="title"/>
          </p:nvPr>
        </p:nvSpPr>
        <p:spPr>
          <a:xfrm>
            <a:off x="335827" y="1270747"/>
            <a:ext cx="7450020" cy="3442447"/>
          </a:xfrm>
        </p:spPr>
        <p:txBody>
          <a:bodyPr/>
          <a:lstStyle/>
          <a:p>
            <a:pPr algn="l">
              <a:lnSpc>
                <a:spcPct val="200000"/>
              </a:lnSpc>
              <a:spcAft>
                <a:spcPts val="0"/>
              </a:spcAft>
            </a:pPr>
            <a:br>
              <a:rPr lang="en-IN" sz="1800" dirty="0">
                <a:effectLst/>
                <a:latin typeface="Arial" panose="020B0604020202020204" pitchFamily="34" charset="0"/>
                <a:ea typeface="Arial" panose="020B0604020202020204" pitchFamily="34" charset="0"/>
              </a:rPr>
            </a:br>
            <a:br>
              <a:rPr lang="en-IN" sz="1800" dirty="0">
                <a:effectLst/>
                <a:latin typeface="Arial" panose="020B0604020202020204" pitchFamily="34" charset="0"/>
                <a:ea typeface="Arial" panose="020B0604020202020204" pitchFamily="34" charset="0"/>
              </a:rPr>
            </a:br>
            <a:br>
              <a:rPr lang="en-IN" sz="1800" dirty="0">
                <a:effectLst/>
                <a:latin typeface="Arial" panose="020B0604020202020204" pitchFamily="34" charset="0"/>
                <a:ea typeface="Arial" panose="020B0604020202020204" pitchFamily="34" charset="0"/>
              </a:rPr>
            </a:br>
            <a:br>
              <a:rPr lang="en-IN" sz="1800" dirty="0">
                <a:effectLst/>
                <a:latin typeface="Arial" panose="020B0604020202020204" pitchFamily="34" charset="0"/>
                <a:ea typeface="Arial" panose="020B060402020202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1) </a:t>
            </a:r>
            <a:r>
              <a:rPr lang="en-US" sz="1400" dirty="0">
                <a:effectLst/>
                <a:latin typeface="Calibri" panose="020F0502020204030204" pitchFamily="34" charset="0"/>
                <a:ea typeface="Roboto"/>
                <a:cs typeface="Calibri" panose="020F0502020204030204" pitchFamily="34" charset="0"/>
              </a:rPr>
              <a:t>Describe Evans as a person.</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2) </a:t>
            </a:r>
            <a:r>
              <a:rPr lang="en-US" sz="1400" dirty="0">
                <a:effectLst/>
                <a:latin typeface="Calibri" panose="020F0502020204030204" pitchFamily="34" charset="0"/>
                <a:ea typeface="Roboto"/>
                <a:cs typeface="Calibri" panose="020F0502020204030204" pitchFamily="34" charset="0"/>
              </a:rPr>
              <a:t>Should Criminals in prison be given the opportunity of learning and education?</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3) </a:t>
            </a:r>
            <a:r>
              <a:rPr lang="en-US" sz="1400" dirty="0">
                <a:effectLst/>
                <a:latin typeface="Calibri" panose="020F0502020204030204" pitchFamily="34" charset="0"/>
                <a:ea typeface="Roboto"/>
                <a:cs typeface="Calibri" panose="020F0502020204030204" pitchFamily="34" charset="0"/>
              </a:rPr>
              <a:t>Why is Evans called 'Evans the Break’?</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4) </a:t>
            </a:r>
            <a:r>
              <a:rPr lang="en-US" sz="1400" dirty="0">
                <a:effectLst/>
                <a:latin typeface="Calibri" panose="020F0502020204030204" pitchFamily="34" charset="0"/>
                <a:ea typeface="Roboto"/>
                <a:cs typeface="Calibri" panose="020F0502020204030204" pitchFamily="34" charset="0"/>
              </a:rPr>
              <a:t>Why did the Governor of the Oxford Jail telephone the Secretary of the Examination Board?</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5) Where did the exam begin and when?</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6) Why did the Assistant Secretary call on the Governor at 9:40 am. ?</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7) What message did Stephens receive from the Governor at 11:22 am.?</a:t>
            </a:r>
            <a:br>
              <a:rPr lang="en-US" sz="1400" dirty="0">
                <a:effectLst/>
                <a:latin typeface="Calibri" panose="020F0502020204030204" pitchFamily="34" charset="0"/>
                <a:ea typeface="Roboto"/>
                <a:cs typeface="Calibri" panose="020F0502020204030204" pitchFamily="34" charset="0"/>
              </a:rPr>
            </a:br>
            <a:br>
              <a:rPr lang="en-IN" sz="1400" dirty="0">
                <a:effectLst/>
                <a:latin typeface="Calibri" panose="020F0502020204030204" pitchFamily="34" charset="0"/>
                <a:ea typeface="Arial" panose="020B0604020202020204" pitchFamily="34" charset="0"/>
                <a:cs typeface="Calibri" panose="020F0502020204030204" pitchFamily="34" charset="0"/>
              </a:rPr>
            </a:br>
            <a:br>
              <a:rPr lang="en-IN" dirty="0"/>
            </a:br>
            <a:endParaRPr lang="en-IN" dirty="0"/>
          </a:p>
        </p:txBody>
      </p:sp>
      <p:sp>
        <p:nvSpPr>
          <p:cNvPr id="4" name="Google Shape;63;p14">
            <a:extLst>
              <a:ext uri="{FF2B5EF4-FFF2-40B4-BE49-F238E27FC236}">
                <a16:creationId xmlns:a16="http://schemas.microsoft.com/office/drawing/2014/main" id="{536BF22E-C2E5-4865-8EFD-36E2A33AA83C}"/>
              </a:ext>
            </a:extLst>
          </p:cNvPr>
          <p:cNvSpPr txBox="1"/>
          <p:nvPr/>
        </p:nvSpPr>
        <p:spPr>
          <a:xfrm>
            <a:off x="335827" y="299338"/>
            <a:ext cx="8688300" cy="640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none" strike="noStrike" cap="none" dirty="0">
                <a:solidFill>
                  <a:srgbClr val="FF0000"/>
                </a:solidFill>
                <a:latin typeface="Calibri" panose="020F0502020204030204" pitchFamily="34" charset="0"/>
                <a:cs typeface="Calibri" panose="020F0502020204030204" pitchFamily="34" charset="0"/>
                <a:sym typeface="Arial"/>
              </a:rPr>
              <a:t>Related questions on the text covered</a:t>
            </a:r>
            <a:endParaRPr sz="2200" b="1" i="0" u="none"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5" name="Google Shape;64;p14">
            <a:extLst>
              <a:ext uri="{FF2B5EF4-FFF2-40B4-BE49-F238E27FC236}">
                <a16:creationId xmlns:a16="http://schemas.microsoft.com/office/drawing/2014/main" id="{29A4CBF4-B3B8-48F8-930C-77B891C6F82E}"/>
              </a:ext>
            </a:extLst>
          </p:cNvPr>
          <p:cNvSpPr txBox="1"/>
          <p:nvPr/>
        </p:nvSpPr>
        <p:spPr>
          <a:xfrm>
            <a:off x="925650" y="266622"/>
            <a:ext cx="6736556" cy="79569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US"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C42C8919-BE3B-40CB-8B4A-B330CB3A5684}"/>
              </a:ext>
            </a:extLst>
          </p:cNvPr>
          <p:cNvPicPr/>
          <p:nvPr/>
        </p:nvPicPr>
        <p:blipFill>
          <a:blip r:embed="rId3"/>
          <a:srcRect/>
          <a:stretch>
            <a:fillRect/>
          </a:stretch>
        </p:blipFill>
        <p:spPr bwMode="auto">
          <a:xfrm>
            <a:off x="7785847" y="76201"/>
            <a:ext cx="1308100" cy="863738"/>
          </a:xfrm>
          <a:prstGeom prst="rect">
            <a:avLst/>
          </a:prstGeom>
          <a:noFill/>
          <a:ln w="9525">
            <a:noFill/>
            <a:miter lim="800000"/>
            <a:headEnd/>
            <a:tailEnd/>
          </a:ln>
        </p:spPr>
      </p:pic>
    </p:spTree>
    <p:extLst>
      <p:ext uri="{BB962C8B-B14F-4D97-AF65-F5344CB8AC3E}">
        <p14:creationId xmlns:p14="http://schemas.microsoft.com/office/powerpoint/2010/main" val="240918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4B209-F361-4EC3-80DD-D5E0C2D442E5}"/>
              </a:ext>
            </a:extLst>
          </p:cNvPr>
          <p:cNvSpPr>
            <a:spLocks noGrp="1"/>
          </p:cNvSpPr>
          <p:nvPr>
            <p:ph type="title"/>
          </p:nvPr>
        </p:nvSpPr>
        <p:spPr>
          <a:xfrm>
            <a:off x="1025987" y="368872"/>
            <a:ext cx="7458076" cy="4707083"/>
          </a:xfrm>
        </p:spPr>
        <p:txBody>
          <a:bodyPr/>
          <a:lstStyle/>
          <a:p>
            <a:pPr algn="l">
              <a:lnSpc>
                <a:spcPct val="150000"/>
              </a:lnSpc>
              <a:spcAft>
                <a:spcPts val="0"/>
              </a:spcAft>
            </a:pPr>
            <a:r>
              <a:rPr lang="en-US" sz="1800" b="1" dirty="0">
                <a:effectLst/>
                <a:latin typeface="Arial" panose="020B0604020202020204" pitchFamily="34" charset="0"/>
                <a:ea typeface="Roboto"/>
              </a:rPr>
              <a:t>Evans Executes the Escape Plan  (Page No- 82-86)</a:t>
            </a:r>
            <a:br>
              <a:rPr lang="en-US" sz="1800" b="1" u="sng" dirty="0">
                <a:effectLst/>
                <a:latin typeface="Arial" panose="020B0604020202020204" pitchFamily="34" charset="0"/>
                <a:ea typeface="Roboto"/>
              </a:rPr>
            </a:br>
            <a:r>
              <a:rPr lang="en-US" sz="1800" dirty="0">
                <a:effectLst/>
                <a:latin typeface="Arial" panose="020B0604020202020204" pitchFamily="34" charset="0"/>
                <a:ea typeface="Roboto"/>
              </a:rPr>
              <a:t>- </a:t>
            </a:r>
            <a:r>
              <a:rPr lang="en-US" sz="1400" dirty="0">
                <a:effectLst/>
                <a:latin typeface="Calibri" panose="020F0502020204030204" pitchFamily="34" charset="0"/>
                <a:ea typeface="Roboto"/>
                <a:cs typeface="Calibri" panose="020F0502020204030204" pitchFamily="34" charset="0"/>
              </a:rPr>
              <a:t>Stephens escorts Stuart Mc Leery to the main gate to say him goodbye after the exam is over.</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Evans has already put on the appearance of </a:t>
            </a:r>
            <a:r>
              <a:rPr lang="en-US" sz="1400" dirty="0" err="1">
                <a:effectLst/>
                <a:latin typeface="Calibri" panose="020F0502020204030204" pitchFamily="34" charset="0"/>
                <a:ea typeface="Roboto"/>
                <a:cs typeface="Calibri" panose="020F0502020204030204" pitchFamily="34" charset="0"/>
              </a:rPr>
              <a:t>McLeery</a:t>
            </a:r>
            <a:r>
              <a:rPr lang="en-US" sz="1400" dirty="0">
                <a:effectLst/>
                <a:latin typeface="Calibri" panose="020F0502020204030204" pitchFamily="34" charset="0"/>
                <a:ea typeface="Roboto"/>
                <a:cs typeface="Calibri" panose="020F0502020204030204" pitchFamily="34" charset="0"/>
              </a:rPr>
              <a:t> and sits blood-drenched in the </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  examination cell in a half-conscious state.</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Stephens discovers this horrible scene and gets panicky at this situation.</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Both Jackson and Stephens conclude that Evans had escaped from jail in the disguise </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  of </a:t>
            </a:r>
            <a:r>
              <a:rPr lang="en-US" sz="1400" dirty="0" err="1">
                <a:effectLst/>
                <a:latin typeface="Calibri" panose="020F0502020204030204" pitchFamily="34" charset="0"/>
                <a:ea typeface="Roboto"/>
                <a:cs typeface="Calibri" panose="020F0502020204030204" pitchFamily="34" charset="0"/>
              </a:rPr>
              <a:t>McLeery</a:t>
            </a:r>
            <a:r>
              <a:rPr lang="en-US" sz="1400" dirty="0">
                <a:effectLst/>
                <a:latin typeface="Calibri" panose="020F0502020204030204" pitchFamily="34" charset="0"/>
                <a:ea typeface="Roboto"/>
                <a:cs typeface="Calibri" panose="020F0502020204030204" pitchFamily="34" charset="0"/>
              </a:rPr>
              <a:t> just after the exam was over.</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They also think that Evans has seriously injured Stuart Mc Leery who is sitting in the exam cell.</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Then the injured man, who </a:t>
            </a:r>
            <a:r>
              <a:rPr lang="en-US" sz="1400" dirty="0">
                <a:latin typeface="Calibri" panose="020F0502020204030204" pitchFamily="34" charset="0"/>
                <a:ea typeface="Roboto"/>
                <a:cs typeface="Calibri" panose="020F0502020204030204" pitchFamily="34" charset="0"/>
              </a:rPr>
              <a:t>was</a:t>
            </a:r>
            <a:r>
              <a:rPr lang="en-US" sz="1400" dirty="0">
                <a:effectLst/>
                <a:latin typeface="Calibri" panose="020F0502020204030204" pitchFamily="34" charset="0"/>
                <a:ea typeface="Roboto"/>
                <a:cs typeface="Calibri" panose="020F0502020204030204" pitchFamily="34" charset="0"/>
              </a:rPr>
              <a:t> really Evans, was taken to hospital by an order of the Governor </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   of the Prison.</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In this way Evans Succeeded to hoodwink everybody and escaped from prison for the fourth time.</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The real Stuart Mc Leery was discovered in his study, securely bound and gagged at Broad Street..</a:t>
            </a:r>
            <a:br>
              <a:rPr lang="en-IN" sz="1400" dirty="0">
                <a:effectLst/>
                <a:latin typeface="Calibri" panose="020F0502020204030204" pitchFamily="34" charset="0"/>
                <a:ea typeface="Arial" panose="020B0604020202020204" pitchFamily="34" charset="0"/>
                <a:cs typeface="Calibri" panose="020F0502020204030204" pitchFamily="34" charset="0"/>
              </a:rPr>
            </a:br>
            <a:r>
              <a:rPr lang="en-IN" sz="1400" dirty="0">
                <a:effectLst/>
                <a:latin typeface="Calibri" panose="020F0502020204030204" pitchFamily="34" charset="0"/>
                <a:ea typeface="Arial" panose="020B0604020202020204" pitchFamily="34" charset="0"/>
                <a:cs typeface="Calibri" panose="020F0502020204030204" pitchFamily="34" charset="0"/>
              </a:rPr>
              <a:t>- </a:t>
            </a:r>
            <a:r>
              <a:rPr lang="en-US" sz="1400" dirty="0">
                <a:effectLst/>
                <a:latin typeface="Calibri" panose="020F0502020204030204" pitchFamily="34" charset="0"/>
                <a:ea typeface="Roboto"/>
                <a:cs typeface="Calibri" panose="020F0502020204030204" pitchFamily="34" charset="0"/>
              </a:rPr>
              <a:t>The Governor understands Evans' plan of escape and gets furious at Mr. Jackson and </a:t>
            </a:r>
            <a:br>
              <a:rPr lang="en-US" sz="1400" dirty="0">
                <a:effectLst/>
                <a:latin typeface="Calibri" panose="020F0502020204030204" pitchFamily="34" charset="0"/>
                <a:ea typeface="Roboto"/>
                <a:cs typeface="Calibri" panose="020F0502020204030204" pitchFamily="34" charset="0"/>
              </a:rPr>
            </a:br>
            <a:r>
              <a:rPr lang="en-US" sz="1400" dirty="0">
                <a:effectLst/>
                <a:latin typeface="Calibri" panose="020F0502020204030204" pitchFamily="34" charset="0"/>
                <a:ea typeface="Roboto"/>
                <a:cs typeface="Calibri" panose="020F0502020204030204" pitchFamily="34" charset="0"/>
              </a:rPr>
              <a:t>  Mr. Stephens for their idiocy.</a:t>
            </a:r>
            <a:endParaRPr lang="en-IN" sz="1400" dirty="0">
              <a:latin typeface="Calibri" panose="020F0502020204030204" pitchFamily="34" charset="0"/>
              <a:cs typeface="Calibri" panose="020F0502020204030204" pitchFamily="34" charset="0"/>
            </a:endParaRPr>
          </a:p>
        </p:txBody>
      </p:sp>
      <p:sp>
        <p:nvSpPr>
          <p:cNvPr id="4" name="Google Shape;63;p14">
            <a:extLst>
              <a:ext uri="{FF2B5EF4-FFF2-40B4-BE49-F238E27FC236}">
                <a16:creationId xmlns:a16="http://schemas.microsoft.com/office/drawing/2014/main" id="{A191450D-4255-41D4-AFBB-B04441D1909E}"/>
              </a:ext>
            </a:extLst>
          </p:cNvPr>
          <p:cNvSpPr txBox="1"/>
          <p:nvPr/>
        </p:nvSpPr>
        <p:spPr>
          <a:xfrm>
            <a:off x="410875" y="-115922"/>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a:solidFill>
                  <a:srgbClr val="FF0000"/>
                </a:solidFill>
                <a:latin typeface="Calibri" panose="020F0502020204030204" pitchFamily="34" charset="0"/>
                <a:cs typeface="Calibri" panose="020F0502020204030204" pitchFamily="34" charset="0"/>
                <a:sym typeface="Arial"/>
              </a:rPr>
              <a:t>EVANS ESCAPES FROM THE PRISON</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5" name="Google Shape;64;p14">
            <a:extLst>
              <a:ext uri="{FF2B5EF4-FFF2-40B4-BE49-F238E27FC236}">
                <a16:creationId xmlns:a16="http://schemas.microsoft.com/office/drawing/2014/main" id="{D143E94A-D2E4-4A7A-AF0A-34B00A4146EC}"/>
              </a:ext>
            </a:extLst>
          </p:cNvPr>
          <p:cNvSpPr txBox="1"/>
          <p:nvPr/>
        </p:nvSpPr>
        <p:spPr>
          <a:xfrm>
            <a:off x="758312" y="45967"/>
            <a:ext cx="7415213" cy="23570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164B6BEA-FDAE-45C9-B5B9-F215656157EA}"/>
              </a:ext>
            </a:extLst>
          </p:cNvPr>
          <p:cNvPicPr/>
          <p:nvPr/>
        </p:nvPicPr>
        <p:blipFill>
          <a:blip r:embed="rId2"/>
          <a:srcRect/>
          <a:stretch>
            <a:fillRect/>
          </a:stretch>
        </p:blipFill>
        <p:spPr bwMode="auto">
          <a:xfrm>
            <a:off x="7731638" y="67545"/>
            <a:ext cx="1236516" cy="862293"/>
          </a:xfrm>
          <a:prstGeom prst="rect">
            <a:avLst/>
          </a:prstGeom>
          <a:noFill/>
          <a:ln w="9525">
            <a:noFill/>
            <a:miter lim="800000"/>
            <a:headEnd/>
            <a:tailEnd/>
          </a:ln>
        </p:spPr>
      </p:pic>
    </p:spTree>
    <p:extLst>
      <p:ext uri="{BB962C8B-B14F-4D97-AF65-F5344CB8AC3E}">
        <p14:creationId xmlns:p14="http://schemas.microsoft.com/office/powerpoint/2010/main" val="1956189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E704-4C60-433E-A469-A25A5A889AFF}"/>
              </a:ext>
            </a:extLst>
          </p:cNvPr>
          <p:cNvSpPr>
            <a:spLocks noGrp="1"/>
          </p:cNvSpPr>
          <p:nvPr>
            <p:ph type="title"/>
          </p:nvPr>
        </p:nvSpPr>
        <p:spPr>
          <a:xfrm>
            <a:off x="1214437" y="393487"/>
            <a:ext cx="6413302" cy="706651"/>
          </a:xfrm>
        </p:spPr>
        <p:txBody>
          <a:bodyPr/>
          <a:lstStyle/>
          <a:p>
            <a:r>
              <a:rPr lang="en-US" sz="2200" b="1" u="sng" dirty="0">
                <a:solidFill>
                  <a:srgbClr val="FF0000"/>
                </a:solidFill>
                <a:latin typeface="Calibri" panose="020F0502020204030204" pitchFamily="34" charset="0"/>
                <a:cs typeface="Calibri" panose="020F0502020204030204" pitchFamily="34" charset="0"/>
              </a:rPr>
              <a:t>DRILLING OF WORDS</a:t>
            </a:r>
            <a:endParaRPr lang="en-IN" sz="2200" b="1" u="sng" dirty="0">
              <a:solidFill>
                <a:srgbClr val="FF000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A4DA553D-9E05-4A7B-825C-3F4DF75CE8D1}"/>
              </a:ext>
            </a:extLst>
          </p:cNvPr>
          <p:cNvSpPr txBox="1"/>
          <p:nvPr/>
        </p:nvSpPr>
        <p:spPr>
          <a:xfrm>
            <a:off x="1623417" y="1552973"/>
            <a:ext cx="6413302" cy="3033138"/>
          </a:xfrm>
          <a:prstGeom prst="rect">
            <a:avLst/>
          </a:prstGeom>
          <a:noFill/>
        </p:spPr>
        <p:txBody>
          <a:bodyPr wrap="square">
            <a:spAutoFit/>
          </a:bodyPr>
          <a:lstStyle/>
          <a:p>
            <a:pPr>
              <a:lnSpc>
                <a:spcPct val="115000"/>
              </a:lnSpc>
              <a:spcAft>
                <a:spcPts val="0"/>
              </a:spcAft>
            </a:pPr>
            <a:r>
              <a:rPr lang="en-US" sz="1400" b="1" u="sng" dirty="0">
                <a:effectLst/>
                <a:latin typeface="Arial" panose="020B0604020202020204" pitchFamily="34" charset="0"/>
                <a:ea typeface="Roboto"/>
              </a:rPr>
              <a:t>Drilling of words and Linguistic Expressions</a:t>
            </a:r>
            <a:br>
              <a:rPr lang="en-US" sz="1400" b="1" u="sng" dirty="0">
                <a:effectLst/>
                <a:latin typeface="Arial" panose="020B0604020202020204" pitchFamily="34" charset="0"/>
                <a:ea typeface="Roboto"/>
              </a:rPr>
            </a:b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squelchy wodge of cloth	: a mass of soaked cloth</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Dredging			: uncovering</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good-for-a-giggle		: something meant for entertainment or </a:t>
            </a:r>
          </a:p>
          <a:p>
            <a:pPr>
              <a:lnSpc>
                <a:spcPct val="115000"/>
              </a:lnSpc>
              <a:spcAft>
                <a:spcPts val="0"/>
              </a:spcAft>
            </a:pPr>
            <a:r>
              <a:rPr lang="en-US" dirty="0">
                <a:latin typeface="Arial" panose="020B0604020202020204" pitchFamily="34" charset="0"/>
                <a:ea typeface="Arial" panose="020B0604020202020204" pitchFamily="34" charset="0"/>
              </a:rPr>
              <a:t>                                                          amusement</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Gullible			: easily deceived</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Wreckage			: the remains of something badly damaged</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Gorgon			: an ugly or terrifying woman</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Pinched			: steal or take without permission</a:t>
            </a:r>
            <a:endParaRPr lang="en-IN" sz="1400" dirty="0">
              <a:effectLst/>
              <a:latin typeface="Arial" panose="020B0604020202020204" pitchFamily="34" charset="0"/>
              <a:ea typeface="Arial" panose="020B0604020202020204" pitchFamily="34" charset="0"/>
            </a:endParaRPr>
          </a:p>
          <a:p>
            <a:pPr>
              <a:lnSpc>
                <a:spcPct val="115000"/>
              </a:lnSpc>
              <a:spcAft>
                <a:spcPts val="0"/>
              </a:spcAft>
            </a:pPr>
            <a:r>
              <a:rPr lang="en-US" sz="1400" dirty="0">
                <a:effectLst/>
                <a:latin typeface="Arial" panose="020B0604020202020204" pitchFamily="34" charset="0"/>
                <a:ea typeface="Roboto"/>
              </a:rPr>
              <a:t>rapped out			: spoke suddenly or sharply</a:t>
            </a:r>
            <a:endParaRPr lang="en-IN" sz="1400" dirty="0">
              <a:effectLst/>
              <a:latin typeface="Arial" panose="020B0604020202020204" pitchFamily="34" charset="0"/>
              <a:ea typeface="Arial" panose="020B0604020202020204" pitchFamily="34" charset="0"/>
            </a:endParaRPr>
          </a:p>
          <a:p>
            <a:r>
              <a:rPr lang="en-US" sz="1400" dirty="0">
                <a:effectLst/>
                <a:latin typeface="Calibri" panose="020F0502020204030204" pitchFamily="34" charset="0"/>
                <a:ea typeface="Roboto"/>
                <a:cs typeface="Kalinga" panose="020B0502040204020203" pitchFamily="34" charset="0"/>
              </a:rPr>
              <a:t>Fostered			: cherished, encouraged</a:t>
            </a:r>
            <a:endParaRPr lang="en-IN" dirty="0"/>
          </a:p>
        </p:txBody>
      </p:sp>
      <p:pic>
        <p:nvPicPr>
          <p:cNvPr id="5" name="Picture 4">
            <a:extLst>
              <a:ext uri="{FF2B5EF4-FFF2-40B4-BE49-F238E27FC236}">
                <a16:creationId xmlns:a16="http://schemas.microsoft.com/office/drawing/2014/main" id="{ED992A09-6516-4F75-B274-AAF369B27000}"/>
              </a:ext>
            </a:extLst>
          </p:cNvPr>
          <p:cNvPicPr/>
          <p:nvPr/>
        </p:nvPicPr>
        <p:blipFill>
          <a:blip r:embed="rId2"/>
          <a:srcRect/>
          <a:stretch>
            <a:fillRect/>
          </a:stretch>
        </p:blipFill>
        <p:spPr bwMode="auto">
          <a:xfrm>
            <a:off x="7835900" y="82062"/>
            <a:ext cx="1196731" cy="804756"/>
          </a:xfrm>
          <a:prstGeom prst="rect">
            <a:avLst/>
          </a:prstGeom>
          <a:noFill/>
          <a:ln w="9525">
            <a:noFill/>
            <a:miter lim="800000"/>
            <a:headEnd/>
            <a:tailEnd/>
          </a:ln>
        </p:spPr>
      </p:pic>
    </p:spTree>
    <p:extLst>
      <p:ext uri="{BB962C8B-B14F-4D97-AF65-F5344CB8AC3E}">
        <p14:creationId xmlns:p14="http://schemas.microsoft.com/office/powerpoint/2010/main" val="1108715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FC6263AA-BA4C-4DDA-B39B-34CEEDC35646}"/>
              </a:ext>
            </a:extLst>
          </p:cNvPr>
          <p:cNvSpPr txBox="1"/>
          <p:nvPr/>
        </p:nvSpPr>
        <p:spPr>
          <a:xfrm>
            <a:off x="2137192" y="392905"/>
            <a:ext cx="5099426" cy="27673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1800" b="1" dirty="0">
                <a:solidFill>
                  <a:srgbClr val="FF0000"/>
                </a:solidFill>
              </a:rPr>
              <a:t>RELATED QUESTIONS ON TEXT COVERED</a:t>
            </a:r>
            <a:endParaRPr sz="1800" b="1" i="0" u="none" strike="noStrike" cap="none" dirty="0">
              <a:solidFill>
                <a:srgbClr val="FF0000"/>
              </a:solidFill>
              <a:sym typeface="Arial"/>
            </a:endParaRPr>
          </a:p>
        </p:txBody>
      </p:sp>
      <p:graphicFrame>
        <p:nvGraphicFramePr>
          <p:cNvPr id="7" name="Table 6">
            <a:extLst>
              <a:ext uri="{FF2B5EF4-FFF2-40B4-BE49-F238E27FC236}">
                <a16:creationId xmlns:a16="http://schemas.microsoft.com/office/drawing/2014/main" id="{12FC5020-7278-409D-A700-71140B74F4F7}"/>
              </a:ext>
            </a:extLst>
          </p:cNvPr>
          <p:cNvGraphicFramePr>
            <a:graphicFrameLocks noGrp="1"/>
          </p:cNvGraphicFramePr>
          <p:nvPr>
            <p:extLst>
              <p:ext uri="{D42A27DB-BD31-4B8C-83A1-F6EECF244321}">
                <p14:modId xmlns:p14="http://schemas.microsoft.com/office/powerpoint/2010/main" val="3380240326"/>
              </p:ext>
            </p:extLst>
          </p:nvPr>
        </p:nvGraphicFramePr>
        <p:xfrm>
          <a:off x="1587843" y="1253275"/>
          <a:ext cx="6198124" cy="2636950"/>
        </p:xfrm>
        <a:graphic>
          <a:graphicData uri="http://schemas.openxmlformats.org/drawingml/2006/table">
            <a:tbl>
              <a:tblPr>
                <a:tableStyleId>{5C22544A-7EE6-4342-B048-85BDC9FD1C3A}</a:tableStyleId>
              </a:tblPr>
              <a:tblGrid>
                <a:gridCol w="6198124">
                  <a:extLst>
                    <a:ext uri="{9D8B030D-6E8A-4147-A177-3AD203B41FA5}">
                      <a16:colId xmlns:a16="http://schemas.microsoft.com/office/drawing/2014/main" val="2265086856"/>
                    </a:ext>
                  </a:extLst>
                </a:gridCol>
              </a:tblGrid>
              <a:tr h="2636950">
                <a:tc>
                  <a:txBody>
                    <a:bodyPr/>
                    <a:lstStyle/>
                    <a:p>
                      <a:pPr>
                        <a:lnSpc>
                          <a:spcPct val="115000"/>
                        </a:lnSpc>
                        <a:spcAft>
                          <a:spcPts val="0"/>
                        </a:spcAft>
                      </a:pPr>
                      <a:r>
                        <a:rPr lang="en-US" sz="1100" u="none" dirty="0">
                          <a:effectLst/>
                        </a:rPr>
                        <a:t>     </a:t>
                      </a:r>
                      <a:r>
                        <a:rPr lang="en-US" sz="1100" b="1" u="sng" dirty="0">
                          <a:effectLst/>
                        </a:rPr>
                        <a:t>Related Questions on the Portion taught.</a:t>
                      </a:r>
                    </a:p>
                    <a:p>
                      <a:pPr>
                        <a:lnSpc>
                          <a:spcPct val="115000"/>
                        </a:lnSpc>
                        <a:spcAft>
                          <a:spcPts val="0"/>
                        </a:spcAft>
                      </a:pPr>
                      <a:endParaRPr lang="en-IN" sz="1100" b="1" dirty="0">
                        <a:effectLst/>
                      </a:endParaRPr>
                    </a:p>
                    <a:p>
                      <a:pPr marL="342900" lvl="0" indent="-342900">
                        <a:lnSpc>
                          <a:spcPct val="250000"/>
                        </a:lnSpc>
                        <a:spcAft>
                          <a:spcPts val="0"/>
                        </a:spcAft>
                        <a:buFont typeface="+mj-lt"/>
                        <a:buAutoNum type="arabicPeriod"/>
                      </a:pPr>
                      <a:r>
                        <a:rPr lang="en-US" sz="1100" dirty="0">
                          <a:effectLst/>
                        </a:rPr>
                        <a:t>Why was Stephens happy to see Mc Leery off the premises?</a:t>
                      </a:r>
                      <a:endParaRPr lang="en-IN" sz="1100" dirty="0">
                        <a:effectLst/>
                      </a:endParaRPr>
                    </a:p>
                    <a:p>
                      <a:pPr marL="342900" lvl="0" indent="-342900">
                        <a:lnSpc>
                          <a:spcPct val="250000"/>
                        </a:lnSpc>
                        <a:spcAft>
                          <a:spcPts val="0"/>
                        </a:spcAft>
                        <a:buFont typeface="+mj-lt"/>
                        <a:buAutoNum type="arabicPeriod"/>
                      </a:pPr>
                      <a:r>
                        <a:rPr lang="en-US" sz="1100" dirty="0">
                          <a:effectLst/>
                        </a:rPr>
                        <a:t>What scene did Stephens discover when he came back to look over Evans in his cell?</a:t>
                      </a:r>
                      <a:endParaRPr lang="en-IN" sz="1100" dirty="0">
                        <a:effectLst/>
                      </a:endParaRPr>
                    </a:p>
                    <a:p>
                      <a:pPr marL="342900" lvl="0" indent="-342900">
                        <a:lnSpc>
                          <a:spcPct val="250000"/>
                        </a:lnSpc>
                        <a:spcAft>
                          <a:spcPts val="0"/>
                        </a:spcAft>
                        <a:buFont typeface="+mj-lt"/>
                        <a:buAutoNum type="arabicPeriod"/>
                      </a:pPr>
                      <a:r>
                        <a:rPr lang="en-US" sz="1100" dirty="0">
                          <a:effectLst/>
                        </a:rPr>
                        <a:t>Why did the injured </a:t>
                      </a:r>
                      <a:r>
                        <a:rPr lang="en-US" sz="1100" dirty="0" err="1">
                          <a:effectLst/>
                        </a:rPr>
                        <a:t>McLeery</a:t>
                      </a:r>
                      <a:r>
                        <a:rPr lang="en-US" sz="1100" dirty="0">
                          <a:effectLst/>
                        </a:rPr>
                        <a:t> insist Detective Superintendent Carter to go to </a:t>
                      </a:r>
                      <a:r>
                        <a:rPr lang="en-US" sz="1100" dirty="0" err="1">
                          <a:effectLst/>
                        </a:rPr>
                        <a:t>Elsfield</a:t>
                      </a:r>
                      <a:r>
                        <a:rPr lang="en-US" sz="1100" dirty="0">
                          <a:effectLst/>
                        </a:rPr>
                        <a:t> way?</a:t>
                      </a:r>
                      <a:endParaRPr lang="en-IN" sz="1100" dirty="0">
                        <a:effectLst/>
                      </a:endParaRPr>
                    </a:p>
                    <a:p>
                      <a:pPr marL="342900" lvl="0" indent="-342900">
                        <a:lnSpc>
                          <a:spcPct val="250000"/>
                        </a:lnSpc>
                        <a:spcAft>
                          <a:spcPts val="0"/>
                        </a:spcAft>
                        <a:buFont typeface="+mj-lt"/>
                        <a:buAutoNum type="arabicPeriod"/>
                      </a:pPr>
                      <a:r>
                        <a:rPr lang="en-US" sz="1100" dirty="0">
                          <a:effectLst/>
                        </a:rPr>
                        <a:t>Why was the Governor of the prison furious at Mr. Jackson and Mr. Stephens?</a:t>
                      </a:r>
                      <a:endParaRPr lang="en-IN" sz="1100" dirty="0">
                        <a:effectLst/>
                      </a:endParaRPr>
                    </a:p>
                    <a:p>
                      <a:pPr marL="342900" lvl="0" indent="-342900">
                        <a:lnSpc>
                          <a:spcPct val="250000"/>
                        </a:lnSpc>
                        <a:spcAft>
                          <a:spcPts val="0"/>
                        </a:spcAft>
                        <a:buFont typeface="+mj-lt"/>
                        <a:buAutoNum type="arabicPeriod"/>
                      </a:pPr>
                      <a:r>
                        <a:rPr lang="en-US" sz="1100" dirty="0">
                          <a:effectLst/>
                        </a:rPr>
                        <a:t>Why did the Governor call himself a good-for-a-giggle Governor?</a:t>
                      </a:r>
                      <a:endParaRPr lang="en-IN" sz="1100" dirty="0">
                        <a:effectLst/>
                        <a:latin typeface="Arial" panose="020B0604020202020204" pitchFamily="34" charset="0"/>
                        <a:ea typeface="Arial" panose="020B0604020202020204" pitchFamily="34" charset="0"/>
                        <a:cs typeface="Kalinga" panose="020B0502040204020203" pitchFamily="34" charset="0"/>
                      </a:endParaRPr>
                    </a:p>
                  </a:txBody>
                  <a:tcPr marL="63500" marR="63500" marT="63500" marB="63500"/>
                </a:tc>
                <a:extLst>
                  <a:ext uri="{0D108BD9-81ED-4DB2-BD59-A6C34878D82A}">
                    <a16:rowId xmlns:a16="http://schemas.microsoft.com/office/drawing/2014/main" val="3715988797"/>
                  </a:ext>
                </a:extLst>
              </a:tr>
            </a:tbl>
          </a:graphicData>
        </a:graphic>
      </p:graphicFrame>
      <p:pic>
        <p:nvPicPr>
          <p:cNvPr id="8" name="Picture 7">
            <a:extLst>
              <a:ext uri="{FF2B5EF4-FFF2-40B4-BE49-F238E27FC236}">
                <a16:creationId xmlns:a16="http://schemas.microsoft.com/office/drawing/2014/main" id="{DC2BAB2C-055A-445F-A72A-7BAE27915276}"/>
              </a:ext>
            </a:extLst>
          </p:cNvPr>
          <p:cNvPicPr/>
          <p:nvPr/>
        </p:nvPicPr>
        <p:blipFill>
          <a:blip r:embed="rId2"/>
          <a:srcRect/>
          <a:stretch>
            <a:fillRect/>
          </a:stretch>
        </p:blipFill>
        <p:spPr bwMode="auto">
          <a:xfrm>
            <a:off x="7785967" y="123092"/>
            <a:ext cx="1258387" cy="838363"/>
          </a:xfrm>
          <a:prstGeom prst="rect">
            <a:avLst/>
          </a:prstGeom>
          <a:noFill/>
          <a:ln w="9525">
            <a:noFill/>
            <a:miter lim="800000"/>
            <a:headEnd/>
            <a:tailEnd/>
          </a:ln>
        </p:spPr>
      </p:pic>
    </p:spTree>
    <p:extLst>
      <p:ext uri="{BB962C8B-B14F-4D97-AF65-F5344CB8AC3E}">
        <p14:creationId xmlns:p14="http://schemas.microsoft.com/office/powerpoint/2010/main" val="597563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D0E09CB8-4F71-486C-86DC-2B9BE275A68F}"/>
              </a:ext>
            </a:extLst>
          </p:cNvPr>
          <p:cNvSpPr txBox="1"/>
          <p:nvPr/>
        </p:nvSpPr>
        <p:spPr>
          <a:xfrm>
            <a:off x="1232297" y="159054"/>
            <a:ext cx="6679406" cy="692943"/>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a:solidFill>
                  <a:srgbClr val="FF0000"/>
                </a:solidFill>
                <a:latin typeface="Calibri" panose="020F0502020204030204" pitchFamily="34" charset="0"/>
                <a:cs typeface="Calibri" panose="020F0502020204030204" pitchFamily="34" charset="0"/>
                <a:sym typeface="Arial"/>
              </a:rPr>
              <a:t>THE FINAL ESCAPE BY EVANS YET AGAIN… </a:t>
            </a:r>
            <a:r>
              <a:rPr lang="en-IN" b="1" i="0" u="sng" strike="noStrike" cap="none" dirty="0">
                <a:solidFill>
                  <a:srgbClr val="FF0000"/>
                </a:solidFill>
                <a:latin typeface="Calibri" panose="020F0502020204030204" pitchFamily="34" charset="0"/>
                <a:cs typeface="Calibri" panose="020F0502020204030204" pitchFamily="34" charset="0"/>
                <a:sym typeface="Arial"/>
              </a:rPr>
              <a:t>(Page-87-91)</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5" name="Google Shape;64;p14">
            <a:extLst>
              <a:ext uri="{FF2B5EF4-FFF2-40B4-BE49-F238E27FC236}">
                <a16:creationId xmlns:a16="http://schemas.microsoft.com/office/drawing/2014/main" id="{FAA94279-D139-432F-B5A5-EFAF92CF2051}"/>
              </a:ext>
            </a:extLst>
          </p:cNvPr>
          <p:cNvSpPr txBox="1"/>
          <p:nvPr/>
        </p:nvSpPr>
        <p:spPr>
          <a:xfrm>
            <a:off x="396688" y="719417"/>
            <a:ext cx="7871282" cy="4265029"/>
          </a:xfrm>
          <a:prstGeom prst="rect">
            <a:avLst/>
          </a:prstGeom>
          <a:noFill/>
          <a:ln>
            <a:noFill/>
          </a:ln>
        </p:spPr>
        <p:txBody>
          <a:bodyPr spcFirstLastPara="1" wrap="square" lIns="91425" tIns="91425" rIns="91425" bIns="91425" anchor="t" anchorCtr="0">
            <a:noAutofit/>
          </a:bodyPr>
          <a:lstStyle/>
          <a:p>
            <a:pPr marL="342900" lvl="0" indent="-342900">
              <a:lnSpc>
                <a:spcPct val="20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After escape from prison, Evans was staying at Golden Lion hotel situated at Chipping Norton. Evans was feeling happy with his successful escape, but it was short-lived.</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0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He was captured in that hotel with a clever move by the Governor of the Prison.</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0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The Governor related that index number 313 and the </a:t>
            </a:r>
            <a:r>
              <a:rPr lang="en-US" dirty="0" err="1">
                <a:effectLst/>
                <a:latin typeface="Calibri" panose="020F0502020204030204" pitchFamily="34" charset="0"/>
                <a:ea typeface="Roboto"/>
                <a:cs typeface="Calibri" panose="020F0502020204030204" pitchFamily="34" charset="0"/>
              </a:rPr>
              <a:t>centre</a:t>
            </a:r>
            <a:r>
              <a:rPr lang="en-US" dirty="0">
                <a:effectLst/>
                <a:latin typeface="Calibri" panose="020F0502020204030204" pitchFamily="34" charset="0"/>
                <a:ea typeface="Roboto"/>
                <a:cs typeface="Calibri" panose="020F0502020204030204" pitchFamily="34" charset="0"/>
              </a:rPr>
              <a:t> number provided him clue to get the address of the hotel.</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0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The Governor ordered to handcuff Evans and asked a </a:t>
            </a:r>
            <a:r>
              <a:rPr lang="en-US" dirty="0">
                <a:latin typeface="Calibri" panose="020F0502020204030204" pitchFamily="34" charset="0"/>
                <a:ea typeface="Roboto"/>
                <a:cs typeface="Calibri" panose="020F0502020204030204" pitchFamily="34" charset="0"/>
              </a:rPr>
              <a:t>p</a:t>
            </a:r>
            <a:r>
              <a:rPr lang="en-US" dirty="0">
                <a:effectLst/>
                <a:latin typeface="Calibri" panose="020F0502020204030204" pitchFamily="34" charset="0"/>
                <a:ea typeface="Roboto"/>
                <a:cs typeface="Calibri" panose="020F0502020204030204" pitchFamily="34" charset="0"/>
              </a:rPr>
              <a:t>rison </a:t>
            </a:r>
            <a:r>
              <a:rPr lang="en-US" dirty="0">
                <a:latin typeface="Calibri" panose="020F0502020204030204" pitchFamily="34" charset="0"/>
                <a:ea typeface="Roboto"/>
                <a:cs typeface="Calibri" panose="020F0502020204030204" pitchFamily="34" charset="0"/>
              </a:rPr>
              <a:t>o</a:t>
            </a:r>
            <a:r>
              <a:rPr lang="en-US" dirty="0">
                <a:effectLst/>
                <a:latin typeface="Calibri" panose="020F0502020204030204" pitchFamily="34" charset="0"/>
                <a:ea typeface="Roboto"/>
                <a:cs typeface="Calibri" panose="020F0502020204030204" pitchFamily="34" charset="0"/>
              </a:rPr>
              <a:t>fficer to take him to oxford jail in a van.</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0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The prison </a:t>
            </a:r>
            <a:r>
              <a:rPr lang="en-US" dirty="0">
                <a:latin typeface="Calibri" panose="020F0502020204030204" pitchFamily="34" charset="0"/>
                <a:ea typeface="Roboto"/>
                <a:cs typeface="Calibri" panose="020F0502020204030204" pitchFamily="34" charset="0"/>
              </a:rPr>
              <a:t>o</a:t>
            </a:r>
            <a:r>
              <a:rPr lang="en-US" dirty="0">
                <a:effectLst/>
                <a:latin typeface="Calibri" panose="020F0502020204030204" pitchFamily="34" charset="0"/>
                <a:ea typeface="Roboto"/>
                <a:cs typeface="Calibri" panose="020F0502020204030204" pitchFamily="34" charset="0"/>
              </a:rPr>
              <a:t>fficer was a friend of Evans and he unlocked the handcuff and asked the driver to drive towards Newbury.</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285750" indent="-285750">
              <a:lnSpc>
                <a:spcPct val="200000"/>
              </a:lnSpc>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  Thus Evans has the Last laugh and escapes for the final time.</a:t>
            </a: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pic>
        <p:nvPicPr>
          <p:cNvPr id="7" name="Picture 6">
            <a:extLst>
              <a:ext uri="{FF2B5EF4-FFF2-40B4-BE49-F238E27FC236}">
                <a16:creationId xmlns:a16="http://schemas.microsoft.com/office/drawing/2014/main" id="{09D9DC8F-34AE-4D7C-9FC8-38DFEA79CEF8}"/>
              </a:ext>
            </a:extLst>
          </p:cNvPr>
          <p:cNvPicPr/>
          <p:nvPr/>
        </p:nvPicPr>
        <p:blipFill>
          <a:blip r:embed="rId2"/>
          <a:srcRect/>
          <a:stretch>
            <a:fillRect/>
          </a:stretch>
        </p:blipFill>
        <p:spPr bwMode="auto">
          <a:xfrm>
            <a:off x="7835900" y="82062"/>
            <a:ext cx="1208454" cy="836978"/>
          </a:xfrm>
          <a:prstGeom prst="rect">
            <a:avLst/>
          </a:prstGeom>
          <a:noFill/>
          <a:ln w="9525">
            <a:noFill/>
            <a:miter lim="800000"/>
            <a:headEnd/>
            <a:tailEnd/>
          </a:ln>
        </p:spPr>
      </p:pic>
    </p:spTree>
    <p:extLst>
      <p:ext uri="{BB962C8B-B14F-4D97-AF65-F5344CB8AC3E}">
        <p14:creationId xmlns:p14="http://schemas.microsoft.com/office/powerpoint/2010/main" val="2729956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D9901921-F00E-44C3-B9B9-56EB9E8879FF}"/>
              </a:ext>
            </a:extLst>
          </p:cNvPr>
          <p:cNvSpPr txBox="1"/>
          <p:nvPr/>
        </p:nvSpPr>
        <p:spPr>
          <a:xfrm>
            <a:off x="1278731" y="285050"/>
            <a:ext cx="6379369" cy="765081"/>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a:solidFill>
                  <a:srgbClr val="FF0000"/>
                </a:solidFill>
                <a:latin typeface="Calibri" panose="020F0502020204030204" pitchFamily="34" charset="0"/>
                <a:cs typeface="Calibri" panose="020F0502020204030204" pitchFamily="34" charset="0"/>
                <a:sym typeface="Arial"/>
              </a:rPr>
              <a:t>DRILLING OF WORDS AND EXPRESSIONS</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5" name="Google Shape;64;p14">
            <a:extLst>
              <a:ext uri="{FF2B5EF4-FFF2-40B4-BE49-F238E27FC236}">
                <a16:creationId xmlns:a16="http://schemas.microsoft.com/office/drawing/2014/main" id="{17A350FB-2E1A-4FC1-AB66-CDFFC1FD4CBC}"/>
              </a:ext>
            </a:extLst>
          </p:cNvPr>
          <p:cNvSpPr txBox="1"/>
          <p:nvPr/>
        </p:nvSpPr>
        <p:spPr>
          <a:xfrm>
            <a:off x="1650206" y="1050131"/>
            <a:ext cx="5943601" cy="3564732"/>
          </a:xfrm>
          <a:prstGeom prst="rect">
            <a:avLst/>
          </a:prstGeom>
          <a:noFill/>
          <a:ln>
            <a:noFill/>
          </a:ln>
        </p:spPr>
        <p:txBody>
          <a:bodyPr spcFirstLastPara="1" wrap="square" lIns="91425" tIns="91425" rIns="91425" bIns="91425" anchor="t" anchorCtr="0">
            <a:noAutofit/>
          </a:bodyPr>
          <a:lstStyle/>
          <a:p>
            <a:pPr marL="342900" lvl="0" indent="-342900">
              <a:lnSpc>
                <a:spcPct val="25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Blonde 		: a person with light golden </a:t>
            </a:r>
            <a:r>
              <a:rPr lang="en-US" dirty="0" err="1">
                <a:effectLst/>
                <a:latin typeface="Calibri" panose="020F0502020204030204" pitchFamily="34" charset="0"/>
                <a:ea typeface="Roboto"/>
                <a:cs typeface="Calibri" panose="020F0502020204030204" pitchFamily="34" charset="0"/>
              </a:rPr>
              <a:t>colour</a:t>
            </a:r>
            <a:r>
              <a:rPr lang="en-US" dirty="0">
                <a:effectLst/>
                <a:latin typeface="Calibri" panose="020F0502020204030204" pitchFamily="34" charset="0"/>
                <a:ea typeface="Roboto"/>
                <a:cs typeface="Calibri" panose="020F0502020204030204" pitchFamily="34" charset="0"/>
              </a:rPr>
              <a:t> hair</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5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Mask		: covering, hide</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5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Ruefully	: with sorrow or regret</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5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Pints		: small liquid measure</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250000"/>
              </a:lnSpc>
              <a:spcAft>
                <a:spcPts val="0"/>
              </a:spcAft>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Muddle		: confused</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285750" indent="-285750">
              <a:lnSpc>
                <a:spcPct val="250000"/>
              </a:lnSpc>
              <a:buFont typeface="Wingdings" panose="05000000000000000000" pitchFamily="2" charset="2"/>
              <a:buChar char="Ø"/>
            </a:pPr>
            <a:r>
              <a:rPr lang="en-US" dirty="0">
                <a:effectLst/>
                <a:latin typeface="Calibri" panose="020F0502020204030204" pitchFamily="34" charset="0"/>
                <a:ea typeface="Roboto"/>
                <a:cs typeface="Calibri" panose="020F0502020204030204" pitchFamily="34" charset="0"/>
              </a:rPr>
              <a:t> Clamber	: climb with difficulty</a:t>
            </a: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pic>
        <p:nvPicPr>
          <p:cNvPr id="7" name="Picture 6">
            <a:extLst>
              <a:ext uri="{FF2B5EF4-FFF2-40B4-BE49-F238E27FC236}">
                <a16:creationId xmlns:a16="http://schemas.microsoft.com/office/drawing/2014/main" id="{C82C717F-66AB-4507-8BBB-A2C978BA8336}"/>
              </a:ext>
            </a:extLst>
          </p:cNvPr>
          <p:cNvPicPr/>
          <p:nvPr/>
        </p:nvPicPr>
        <p:blipFill>
          <a:blip r:embed="rId2"/>
          <a:srcRect/>
          <a:stretch>
            <a:fillRect/>
          </a:stretch>
        </p:blipFill>
        <p:spPr bwMode="auto">
          <a:xfrm>
            <a:off x="7865269" y="114394"/>
            <a:ext cx="1161500" cy="765081"/>
          </a:xfrm>
          <a:prstGeom prst="rect">
            <a:avLst/>
          </a:prstGeom>
          <a:noFill/>
          <a:ln w="9525">
            <a:noFill/>
            <a:miter lim="800000"/>
            <a:headEnd/>
            <a:tailEnd/>
          </a:ln>
        </p:spPr>
      </p:pic>
    </p:spTree>
    <p:extLst>
      <p:ext uri="{BB962C8B-B14F-4D97-AF65-F5344CB8AC3E}">
        <p14:creationId xmlns:p14="http://schemas.microsoft.com/office/powerpoint/2010/main" val="2799415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FEB45-D437-49D3-BD9B-A5C8E7E06DAC}"/>
              </a:ext>
            </a:extLst>
          </p:cNvPr>
          <p:cNvSpPr>
            <a:spLocks noGrp="1"/>
          </p:cNvSpPr>
          <p:nvPr>
            <p:ph type="title"/>
          </p:nvPr>
        </p:nvSpPr>
        <p:spPr>
          <a:xfrm>
            <a:off x="835818" y="382204"/>
            <a:ext cx="7651199" cy="2350266"/>
          </a:xfrm>
        </p:spPr>
        <p:txBody>
          <a:bodyPr/>
          <a:lstStyle/>
          <a:p>
            <a:r>
              <a:rPr lang="en-IN" sz="3000" b="1" dirty="0">
                <a:solidFill>
                  <a:srgbClr val="FF0000"/>
                </a:solidFill>
              </a:rPr>
              <a:t>EVANS TRIES AN O-LEVEL</a:t>
            </a:r>
            <a:br>
              <a:rPr lang="en-IN" dirty="0">
                <a:solidFill>
                  <a:srgbClr val="FF0000"/>
                </a:solidFill>
              </a:rPr>
            </a:br>
            <a:r>
              <a:rPr lang="en-IN" dirty="0">
                <a:solidFill>
                  <a:srgbClr val="FF0000"/>
                </a:solidFill>
              </a:rPr>
              <a:t>                     </a:t>
            </a:r>
            <a:r>
              <a:rPr lang="en-IN" sz="2500" dirty="0">
                <a:solidFill>
                  <a:srgbClr val="FF0000"/>
                </a:solidFill>
                <a:latin typeface="Calibri" panose="020F0502020204030204" pitchFamily="34" charset="0"/>
                <a:cs typeface="Calibri" panose="020F0502020204030204" pitchFamily="34" charset="0"/>
              </a:rPr>
              <a:t>By- COLIN DEXTER</a:t>
            </a:r>
          </a:p>
        </p:txBody>
      </p:sp>
      <p:pic>
        <p:nvPicPr>
          <p:cNvPr id="8" name="Picture 7">
            <a:extLst>
              <a:ext uri="{FF2B5EF4-FFF2-40B4-BE49-F238E27FC236}">
                <a16:creationId xmlns:a16="http://schemas.microsoft.com/office/drawing/2014/main" id="{6D107BB6-0633-4383-93F6-CBF436D435D8}"/>
              </a:ext>
            </a:extLst>
          </p:cNvPr>
          <p:cNvPicPr>
            <a:picLocks noChangeAspect="1"/>
          </p:cNvPicPr>
          <p:nvPr/>
        </p:nvPicPr>
        <p:blipFill>
          <a:blip r:embed="rId2"/>
          <a:stretch>
            <a:fillRect/>
          </a:stretch>
        </p:blipFill>
        <p:spPr>
          <a:xfrm>
            <a:off x="2817019" y="2351780"/>
            <a:ext cx="3162301" cy="2368673"/>
          </a:xfrm>
          <a:prstGeom prst="rect">
            <a:avLst/>
          </a:prstGeom>
        </p:spPr>
      </p:pic>
      <p:pic>
        <p:nvPicPr>
          <p:cNvPr id="5" name="Picture 4">
            <a:extLst>
              <a:ext uri="{FF2B5EF4-FFF2-40B4-BE49-F238E27FC236}">
                <a16:creationId xmlns:a16="http://schemas.microsoft.com/office/drawing/2014/main" id="{E6C1C269-E9DF-4059-B884-1A2A0A950C32}"/>
              </a:ext>
            </a:extLst>
          </p:cNvPr>
          <p:cNvPicPr/>
          <p:nvPr/>
        </p:nvPicPr>
        <p:blipFill>
          <a:blip r:embed="rId3"/>
          <a:srcRect/>
          <a:stretch>
            <a:fillRect/>
          </a:stretch>
        </p:blipFill>
        <p:spPr bwMode="auto">
          <a:xfrm>
            <a:off x="7745534" y="114300"/>
            <a:ext cx="1292958" cy="822202"/>
          </a:xfrm>
          <a:prstGeom prst="rect">
            <a:avLst/>
          </a:prstGeom>
          <a:noFill/>
          <a:ln w="9525">
            <a:noFill/>
            <a:miter lim="800000"/>
            <a:headEnd/>
            <a:tailEnd/>
          </a:ln>
        </p:spPr>
      </p:pic>
    </p:spTree>
    <p:extLst>
      <p:ext uri="{BB962C8B-B14F-4D97-AF65-F5344CB8AC3E}">
        <p14:creationId xmlns:p14="http://schemas.microsoft.com/office/powerpoint/2010/main" val="805409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F5EF8BB7-259D-4EFA-AB1F-68D989210EE2}"/>
              </a:ext>
            </a:extLst>
          </p:cNvPr>
          <p:cNvSpPr txBox="1"/>
          <p:nvPr/>
        </p:nvSpPr>
        <p:spPr>
          <a:xfrm>
            <a:off x="2225884" y="535200"/>
            <a:ext cx="4692232"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sng" strike="noStrike" cap="none" dirty="0">
                <a:solidFill>
                  <a:srgbClr val="FF0000"/>
                </a:solidFill>
                <a:latin typeface="Calibri" panose="020F0502020204030204" pitchFamily="34" charset="0"/>
                <a:cs typeface="Calibri" panose="020F0502020204030204" pitchFamily="34" charset="0"/>
                <a:sym typeface="Arial"/>
              </a:rPr>
              <a:t>SUMMING UP OF THE CHAPTER</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7" name="Title 6">
            <a:extLst>
              <a:ext uri="{FF2B5EF4-FFF2-40B4-BE49-F238E27FC236}">
                <a16:creationId xmlns:a16="http://schemas.microsoft.com/office/drawing/2014/main" id="{4A649DD3-BC73-439D-AD20-69963FF51228}"/>
              </a:ext>
            </a:extLst>
          </p:cNvPr>
          <p:cNvSpPr>
            <a:spLocks noGrp="1"/>
          </p:cNvSpPr>
          <p:nvPr>
            <p:ph type="title"/>
          </p:nvPr>
        </p:nvSpPr>
        <p:spPr>
          <a:xfrm>
            <a:off x="1214437" y="1193007"/>
            <a:ext cx="6715126" cy="3250405"/>
          </a:xfrm>
        </p:spPr>
        <p:txBody>
          <a:bodyPr/>
          <a:lstStyle/>
          <a:p>
            <a:pPr algn="l">
              <a:lnSpc>
                <a:spcPct val="250000"/>
              </a:lnSpc>
            </a:pPr>
            <a:r>
              <a:rPr lang="en-US" sz="1400" b="1" dirty="0">
                <a:latin typeface="Calibri" panose="020F0502020204030204" pitchFamily="34" charset="0"/>
                <a:cs typeface="Calibri" panose="020F0502020204030204" pitchFamily="34" charset="0"/>
              </a:rPr>
              <a:t>- This is a story of real cleverness and superb application of the presence of mind.</a:t>
            </a:r>
            <a:br>
              <a:rPr lang="en-US" sz="1400" b="1"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 Evans has left no stones unturned to befool the prison authorities.</a:t>
            </a:r>
            <a:br>
              <a:rPr lang="en-US" sz="1400" b="1"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 The network of Evans’ friends were arranged meticulously to execute his plans.</a:t>
            </a:r>
            <a:br>
              <a:rPr lang="en-US" sz="1400" b="1"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 The loopholes in our security system could be glaringly visible in the story.</a:t>
            </a:r>
            <a:br>
              <a:rPr lang="en-US" sz="1400" b="1"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 The story of Evans is an eye-opener for the so called people in power and position.</a:t>
            </a:r>
            <a:br>
              <a:rPr lang="en-US" sz="1400" b="1" dirty="0">
                <a:latin typeface="Calibri" panose="020F0502020204030204" pitchFamily="34" charset="0"/>
                <a:cs typeface="Calibri" panose="020F0502020204030204" pitchFamily="34" charset="0"/>
              </a:rPr>
            </a:br>
            <a:r>
              <a:rPr lang="en-US" sz="1400" b="1" dirty="0">
                <a:latin typeface="Calibri" panose="020F0502020204030204" pitchFamily="34" charset="0"/>
                <a:cs typeface="Calibri" panose="020F0502020204030204" pitchFamily="34" charset="0"/>
              </a:rPr>
              <a:t>- The author of the story gives good </a:t>
            </a:r>
            <a:r>
              <a:rPr lang="en-US" sz="1400" b="1" dirty="0" err="1">
                <a:latin typeface="Calibri" panose="020F0502020204030204" pitchFamily="34" charset="0"/>
                <a:cs typeface="Calibri" panose="020F0502020204030204" pitchFamily="34" charset="0"/>
              </a:rPr>
              <a:t>humour</a:t>
            </a:r>
            <a:r>
              <a:rPr lang="en-US" sz="1400" b="1" dirty="0">
                <a:latin typeface="Calibri" panose="020F0502020204030204" pitchFamily="34" charset="0"/>
                <a:cs typeface="Calibri" panose="020F0502020204030204" pitchFamily="34" charset="0"/>
              </a:rPr>
              <a:t> and entertainment throughout.</a:t>
            </a:r>
            <a:endParaRPr lang="en-IN" sz="1400" b="1" dirty="0">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EF8248-BC95-4F04-92C1-594E8C0378B6}"/>
              </a:ext>
            </a:extLst>
          </p:cNvPr>
          <p:cNvPicPr/>
          <p:nvPr/>
        </p:nvPicPr>
        <p:blipFill>
          <a:blip r:embed="rId2"/>
          <a:srcRect/>
          <a:stretch>
            <a:fillRect/>
          </a:stretch>
        </p:blipFill>
        <p:spPr bwMode="auto">
          <a:xfrm>
            <a:off x="7835900" y="46175"/>
            <a:ext cx="1308100" cy="879475"/>
          </a:xfrm>
          <a:prstGeom prst="rect">
            <a:avLst/>
          </a:prstGeom>
          <a:noFill/>
          <a:ln w="9525">
            <a:noFill/>
            <a:miter lim="800000"/>
            <a:headEnd/>
            <a:tailEnd/>
          </a:ln>
        </p:spPr>
      </p:pic>
    </p:spTree>
    <p:extLst>
      <p:ext uri="{BB962C8B-B14F-4D97-AF65-F5344CB8AC3E}">
        <p14:creationId xmlns:p14="http://schemas.microsoft.com/office/powerpoint/2010/main" val="547714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6B61D29D-B794-41A2-8CDE-5F72A9E7F23E}"/>
              </a:ext>
            </a:extLst>
          </p:cNvPr>
          <p:cNvSpPr txBox="1"/>
          <p:nvPr/>
        </p:nvSpPr>
        <p:spPr>
          <a:xfrm>
            <a:off x="1521619" y="285050"/>
            <a:ext cx="6343650" cy="640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a:solidFill>
                  <a:srgbClr val="FF0000"/>
                </a:solidFill>
                <a:latin typeface="Calibri" panose="020F0502020204030204" pitchFamily="34" charset="0"/>
                <a:cs typeface="Calibri" panose="020F0502020204030204" pitchFamily="34" charset="0"/>
                <a:sym typeface="Arial"/>
              </a:rPr>
              <a:t>RELATED QUESTIONS ON THE TEXT</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graphicFrame>
        <p:nvGraphicFramePr>
          <p:cNvPr id="7" name="Table 6">
            <a:extLst>
              <a:ext uri="{FF2B5EF4-FFF2-40B4-BE49-F238E27FC236}">
                <a16:creationId xmlns:a16="http://schemas.microsoft.com/office/drawing/2014/main" id="{EBBD394C-D78E-45B3-93C3-59698968E063}"/>
              </a:ext>
            </a:extLst>
          </p:cNvPr>
          <p:cNvGraphicFramePr>
            <a:graphicFrameLocks noGrp="1"/>
          </p:cNvGraphicFramePr>
          <p:nvPr>
            <p:extLst>
              <p:ext uri="{D42A27DB-BD31-4B8C-83A1-F6EECF244321}">
                <p14:modId xmlns:p14="http://schemas.microsoft.com/office/powerpoint/2010/main" val="339752501"/>
              </p:ext>
            </p:extLst>
          </p:nvPr>
        </p:nvGraphicFramePr>
        <p:xfrm>
          <a:off x="1234009" y="980375"/>
          <a:ext cx="6918870" cy="3292200"/>
        </p:xfrm>
        <a:graphic>
          <a:graphicData uri="http://schemas.openxmlformats.org/drawingml/2006/table">
            <a:tbl>
              <a:tblPr>
                <a:tableStyleId>{5C22544A-7EE6-4342-B048-85BDC9FD1C3A}</a:tableStyleId>
              </a:tblPr>
              <a:tblGrid>
                <a:gridCol w="6918870">
                  <a:extLst>
                    <a:ext uri="{9D8B030D-6E8A-4147-A177-3AD203B41FA5}">
                      <a16:colId xmlns:a16="http://schemas.microsoft.com/office/drawing/2014/main" val="3370487166"/>
                    </a:ext>
                  </a:extLst>
                </a:gridCol>
              </a:tblGrid>
              <a:tr h="3292200">
                <a:tc>
                  <a:txBody>
                    <a:bodyPr/>
                    <a:lstStyle/>
                    <a:p>
                      <a:pPr algn="ctr">
                        <a:lnSpc>
                          <a:spcPct val="115000"/>
                        </a:lnSpc>
                        <a:spcAft>
                          <a:spcPts val="0"/>
                        </a:spcAft>
                      </a:pPr>
                      <a:r>
                        <a:rPr lang="en-US" sz="1800" b="1" u="sng" dirty="0">
                          <a:effectLst/>
                          <a:latin typeface="Calibri" panose="020F0502020204030204" pitchFamily="34" charset="0"/>
                          <a:cs typeface="Calibri" panose="020F0502020204030204" pitchFamily="34" charset="0"/>
                        </a:rPr>
                        <a:t>Related questions from the portion taught:</a:t>
                      </a:r>
                    </a:p>
                    <a:p>
                      <a:pPr>
                        <a:lnSpc>
                          <a:spcPct val="115000"/>
                        </a:lnSpc>
                        <a:spcAft>
                          <a:spcPts val="0"/>
                        </a:spcAft>
                      </a:pPr>
                      <a:endParaRPr lang="en-IN" sz="1800" b="1" dirty="0">
                        <a:effectLst/>
                        <a:latin typeface="Calibri" panose="020F0502020204030204" pitchFamily="34" charset="0"/>
                        <a:cs typeface="Calibri" panose="020F0502020204030204" pitchFamily="34" charset="0"/>
                      </a:endParaRPr>
                    </a:p>
                    <a:p>
                      <a:pPr marL="342900" lvl="0" indent="-342900">
                        <a:lnSpc>
                          <a:spcPct val="250000"/>
                        </a:lnSpc>
                        <a:spcAft>
                          <a:spcPts val="0"/>
                        </a:spcAft>
                        <a:buFont typeface="+mj-lt"/>
                        <a:buAutoNum type="arabicPeriod"/>
                      </a:pPr>
                      <a:r>
                        <a:rPr lang="en-US" sz="1400" dirty="0">
                          <a:effectLst/>
                          <a:latin typeface="Calibri" panose="020F0502020204030204" pitchFamily="34" charset="0"/>
                          <a:cs typeface="Calibri" panose="020F0502020204030204" pitchFamily="34" charset="0"/>
                        </a:rPr>
                        <a:t>Where did Evans go after escaping from oxford Prison?</a:t>
                      </a:r>
                      <a:endParaRPr lang="en-IN" sz="1400" dirty="0">
                        <a:effectLst/>
                        <a:latin typeface="Calibri" panose="020F0502020204030204" pitchFamily="34" charset="0"/>
                        <a:cs typeface="Calibri" panose="020F0502020204030204" pitchFamily="34" charset="0"/>
                      </a:endParaRPr>
                    </a:p>
                    <a:p>
                      <a:pPr marL="342900" lvl="0" indent="-342900">
                        <a:lnSpc>
                          <a:spcPct val="250000"/>
                        </a:lnSpc>
                        <a:spcAft>
                          <a:spcPts val="0"/>
                        </a:spcAft>
                        <a:buFont typeface="+mj-lt"/>
                        <a:buAutoNum type="arabicPeriod"/>
                      </a:pPr>
                      <a:r>
                        <a:rPr lang="en-US" sz="1400" dirty="0">
                          <a:effectLst/>
                          <a:latin typeface="Calibri" panose="020F0502020204030204" pitchFamily="34" charset="0"/>
                          <a:cs typeface="Calibri" panose="020F0502020204030204" pitchFamily="34" charset="0"/>
                        </a:rPr>
                        <a:t>How did the governor find out where Evans was staying?</a:t>
                      </a:r>
                      <a:endParaRPr lang="en-IN" sz="1400" dirty="0">
                        <a:effectLst/>
                        <a:latin typeface="Calibri" panose="020F0502020204030204" pitchFamily="34" charset="0"/>
                        <a:cs typeface="Calibri" panose="020F0502020204030204" pitchFamily="34" charset="0"/>
                      </a:endParaRPr>
                    </a:p>
                    <a:p>
                      <a:pPr marL="342900" lvl="0" indent="-342900">
                        <a:lnSpc>
                          <a:spcPct val="250000"/>
                        </a:lnSpc>
                        <a:spcAft>
                          <a:spcPts val="0"/>
                        </a:spcAft>
                        <a:buFont typeface="+mj-lt"/>
                        <a:buAutoNum type="arabicPeriod"/>
                      </a:pPr>
                      <a:r>
                        <a:rPr lang="en-US" sz="1400" dirty="0">
                          <a:effectLst/>
                          <a:latin typeface="Calibri" panose="020F0502020204030204" pitchFamily="34" charset="0"/>
                          <a:cs typeface="Calibri" panose="020F0502020204030204" pitchFamily="34" charset="0"/>
                        </a:rPr>
                        <a:t>How was Evans arrested again?</a:t>
                      </a:r>
                      <a:endParaRPr lang="en-IN" sz="1400" dirty="0">
                        <a:effectLst/>
                        <a:latin typeface="Calibri" panose="020F0502020204030204" pitchFamily="34" charset="0"/>
                        <a:cs typeface="Calibri" panose="020F0502020204030204" pitchFamily="34" charset="0"/>
                      </a:endParaRPr>
                    </a:p>
                    <a:p>
                      <a:pPr marL="342900" lvl="0" indent="-342900">
                        <a:lnSpc>
                          <a:spcPct val="250000"/>
                        </a:lnSpc>
                        <a:spcAft>
                          <a:spcPts val="0"/>
                        </a:spcAft>
                        <a:buFont typeface="+mj-lt"/>
                        <a:buAutoNum type="arabicPeriod"/>
                      </a:pPr>
                      <a:r>
                        <a:rPr lang="en-US" sz="1400" dirty="0">
                          <a:effectLst/>
                          <a:latin typeface="Calibri" panose="020F0502020204030204" pitchFamily="34" charset="0"/>
                          <a:cs typeface="Calibri" panose="020F0502020204030204" pitchFamily="34" charset="0"/>
                        </a:rPr>
                        <a:t>How did Evans have the last laugh?</a:t>
                      </a:r>
                      <a:endParaRPr lang="en-IN" sz="14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76175328"/>
                  </a:ext>
                </a:extLst>
              </a:tr>
            </a:tbl>
          </a:graphicData>
        </a:graphic>
      </p:graphicFrame>
      <p:pic>
        <p:nvPicPr>
          <p:cNvPr id="8" name="Picture 7">
            <a:extLst>
              <a:ext uri="{FF2B5EF4-FFF2-40B4-BE49-F238E27FC236}">
                <a16:creationId xmlns:a16="http://schemas.microsoft.com/office/drawing/2014/main" id="{5ECAF775-86BF-410D-B07B-D3D35982FD45}"/>
              </a:ext>
            </a:extLst>
          </p:cNvPr>
          <p:cNvPicPr/>
          <p:nvPr/>
        </p:nvPicPr>
        <p:blipFill>
          <a:blip r:embed="rId2"/>
          <a:srcRect/>
          <a:stretch>
            <a:fillRect/>
          </a:stretch>
        </p:blipFill>
        <p:spPr bwMode="auto">
          <a:xfrm>
            <a:off x="7768980" y="0"/>
            <a:ext cx="1308100" cy="879475"/>
          </a:xfrm>
          <a:prstGeom prst="rect">
            <a:avLst/>
          </a:prstGeom>
          <a:noFill/>
          <a:ln w="9525">
            <a:noFill/>
            <a:miter lim="800000"/>
            <a:headEnd/>
            <a:tailEnd/>
          </a:ln>
        </p:spPr>
      </p:pic>
    </p:spTree>
    <p:extLst>
      <p:ext uri="{BB962C8B-B14F-4D97-AF65-F5344CB8AC3E}">
        <p14:creationId xmlns:p14="http://schemas.microsoft.com/office/powerpoint/2010/main" val="2005310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0E3826F1-BABE-46D2-8358-E8B095E89C26}"/>
              </a:ext>
            </a:extLst>
          </p:cNvPr>
          <p:cNvSpPr txBox="1"/>
          <p:nvPr/>
        </p:nvSpPr>
        <p:spPr>
          <a:xfrm>
            <a:off x="1750219" y="85725"/>
            <a:ext cx="5886450" cy="693644"/>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a:solidFill>
                  <a:srgbClr val="FF0000"/>
                </a:solidFill>
                <a:latin typeface="Calibri" panose="020F0502020204030204" pitchFamily="34" charset="0"/>
                <a:cs typeface="Calibri" panose="020F0502020204030204" pitchFamily="34" charset="0"/>
                <a:sym typeface="Arial"/>
              </a:rPr>
              <a:t>Check up your comprehension</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5" name="Google Shape;64;p14">
            <a:extLst>
              <a:ext uri="{FF2B5EF4-FFF2-40B4-BE49-F238E27FC236}">
                <a16:creationId xmlns:a16="http://schemas.microsoft.com/office/drawing/2014/main" id="{729EC42B-D56F-4D03-9732-8BE70C019BA1}"/>
              </a:ext>
            </a:extLst>
          </p:cNvPr>
          <p:cNvSpPr txBox="1"/>
          <p:nvPr/>
        </p:nvSpPr>
        <p:spPr>
          <a:xfrm>
            <a:off x="665865" y="432547"/>
            <a:ext cx="7812270" cy="4625228"/>
          </a:xfrm>
          <a:prstGeom prst="rect">
            <a:avLst/>
          </a:prstGeom>
          <a:noFill/>
          <a:ln>
            <a:noFill/>
          </a:ln>
        </p:spPr>
        <p:txBody>
          <a:bodyPr spcFirstLastPara="1" wrap="square" lIns="91425" tIns="91425" rIns="91425" bIns="91425" anchor="t" anchorCtr="0">
            <a:noAutofit/>
          </a:bodyPr>
          <a:lstStyle/>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What did the Detective Superintendent inform the Governor about Evans?</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Which article in </a:t>
            </a:r>
            <a:r>
              <a:rPr lang="en-US" dirty="0" err="1">
                <a:effectLst/>
                <a:latin typeface="Calibri" panose="020F0502020204030204" pitchFamily="34" charset="0"/>
                <a:ea typeface="Arial" panose="020B0604020202020204" pitchFamily="34" charset="0"/>
                <a:cs typeface="Calibri" panose="020F0502020204030204" pitchFamily="34" charset="0"/>
              </a:rPr>
              <a:t>McLeery's</a:t>
            </a:r>
            <a:r>
              <a:rPr lang="en-US" dirty="0">
                <a:effectLst/>
                <a:latin typeface="Calibri" panose="020F0502020204030204" pitchFamily="34" charset="0"/>
                <a:ea typeface="Arial" panose="020B0604020202020204" pitchFamily="34" charset="0"/>
                <a:cs typeface="Calibri" panose="020F0502020204030204" pitchFamily="34" charset="0"/>
              </a:rPr>
              <a:t> suitcase played perhaps the most significant role in Evans' escape and how?</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How was Jackson instrumental in Evans' escape from the prison?</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Why was Evans reluctant to remove his hat?</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How did the Governor locate Evans in his hostel?</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Who are the prison officers in the end who handcuffed Evans? Why does one of the them have "a </a:t>
            </a:r>
            <a:br>
              <a:rPr lang="en-US">
                <a:effectLst/>
                <a:latin typeface="Calibri" panose="020F0502020204030204" pitchFamily="34" charset="0"/>
                <a:ea typeface="Arial" panose="020B0604020202020204" pitchFamily="34" charset="0"/>
                <a:cs typeface="Calibri" panose="020F0502020204030204" pitchFamily="34" charset="0"/>
              </a:rPr>
            </a:br>
            <a:r>
              <a:rPr lang="en-US">
                <a:effectLst/>
                <a:latin typeface="Calibri" panose="020F0502020204030204" pitchFamily="34" charset="0"/>
                <a:ea typeface="Arial" panose="020B0604020202020204" pitchFamily="34" charset="0"/>
                <a:cs typeface="Calibri" panose="020F0502020204030204" pitchFamily="34" charset="0"/>
              </a:rPr>
              <a:t>broad </a:t>
            </a:r>
            <a:r>
              <a:rPr lang="en-US" dirty="0">
                <a:effectLst/>
                <a:latin typeface="Calibri" panose="020F0502020204030204" pitchFamily="34" charset="0"/>
                <a:ea typeface="Arial" panose="020B0604020202020204" pitchFamily="34" charset="0"/>
                <a:cs typeface="Calibri" panose="020F0502020204030204" pitchFamily="34" charset="0"/>
              </a:rPr>
              <a:t>Scots accent?"</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Did the Governor and the staff finally have a sigh of relief?</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What were the precautions taken for the smooth conduct of the examination?</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What had happened to the real invigilator in the story?</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Reflecting upon the story, what do you feel about Evans' having the last laugh?</a:t>
            </a:r>
            <a:endParaRPr lang="en-IN" dirty="0">
              <a:effectLst/>
              <a:latin typeface="Calibri" panose="020F0502020204030204" pitchFamily="34" charset="0"/>
              <a:ea typeface="Arial" panose="020B0604020202020204" pitchFamily="34" charset="0"/>
              <a:cs typeface="Calibri" panose="020F0502020204030204" pitchFamily="34" charset="0"/>
            </a:endParaRPr>
          </a:p>
          <a:p>
            <a:pPr marL="342900" lvl="0" indent="-342900">
              <a:lnSpc>
                <a:spcPct val="150000"/>
              </a:lnSpc>
              <a:spcAft>
                <a:spcPts val="0"/>
              </a:spcAft>
              <a:buFont typeface="+mj-lt"/>
              <a:buAutoNum type="arabicPeriod"/>
            </a:pPr>
            <a:r>
              <a:rPr lang="en-US" dirty="0">
                <a:effectLst/>
                <a:latin typeface="Calibri" panose="020F0502020204030204" pitchFamily="34" charset="0"/>
                <a:ea typeface="Arial" panose="020B0604020202020204" pitchFamily="34" charset="0"/>
                <a:cs typeface="Calibri" panose="020F0502020204030204" pitchFamily="34" charset="0"/>
              </a:rPr>
              <a:t>How was Evans able to devise a fool-proof plan for his escape from the prison as well as procure items for his disguise in spite of severe instruction and strict observation?</a:t>
            </a:r>
            <a:endParaRPr lang="en-IN" dirty="0">
              <a:effectLst/>
              <a:latin typeface="Calibri" panose="020F0502020204030204" pitchFamily="34" charset="0"/>
              <a:ea typeface="Arial" panose="020B0604020202020204" pitchFamily="34" charset="0"/>
              <a:cs typeface="Calibri" panose="020F0502020204030204" pitchFamily="34" charset="0"/>
            </a:endParaRPr>
          </a:p>
          <a:p>
            <a:pPr>
              <a:lnSpc>
                <a:spcPct val="150000"/>
              </a:lnSpc>
            </a:pPr>
            <a:br>
              <a:rPr lang="en-US" sz="1800" dirty="0">
                <a:effectLst/>
                <a:latin typeface="Calibri" panose="020F0502020204030204" pitchFamily="34" charset="0"/>
                <a:ea typeface="Times New Roman" panose="02020603050405020304" pitchFamily="18" charset="0"/>
                <a:cs typeface="Kalinga" panose="020B0502040204020203" pitchFamily="34" charset="0"/>
              </a:rPr>
            </a:br>
            <a:endParaRPr sz="1400"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7C91A321-A3F0-423C-A782-96418DEA5B57}"/>
              </a:ext>
            </a:extLst>
          </p:cNvPr>
          <p:cNvPicPr/>
          <p:nvPr/>
        </p:nvPicPr>
        <p:blipFill>
          <a:blip r:embed="rId2"/>
          <a:srcRect/>
          <a:stretch>
            <a:fillRect/>
          </a:stretch>
        </p:blipFill>
        <p:spPr bwMode="auto">
          <a:xfrm>
            <a:off x="7751396" y="0"/>
            <a:ext cx="1308100" cy="879475"/>
          </a:xfrm>
          <a:prstGeom prst="rect">
            <a:avLst/>
          </a:prstGeom>
          <a:noFill/>
          <a:ln w="9525">
            <a:noFill/>
            <a:miter lim="800000"/>
            <a:headEnd/>
            <a:tailEnd/>
          </a:ln>
        </p:spPr>
      </p:pic>
    </p:spTree>
    <p:extLst>
      <p:ext uri="{BB962C8B-B14F-4D97-AF65-F5344CB8AC3E}">
        <p14:creationId xmlns:p14="http://schemas.microsoft.com/office/powerpoint/2010/main" val="1822731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3;p14">
            <a:extLst>
              <a:ext uri="{FF2B5EF4-FFF2-40B4-BE49-F238E27FC236}">
                <a16:creationId xmlns:a16="http://schemas.microsoft.com/office/drawing/2014/main" id="{AE96D6FD-B5B5-43A6-9CA9-FE35D3BAF896}"/>
              </a:ext>
            </a:extLst>
          </p:cNvPr>
          <p:cNvSpPr txBox="1"/>
          <p:nvPr/>
        </p:nvSpPr>
        <p:spPr>
          <a:xfrm>
            <a:off x="1943099" y="103050"/>
            <a:ext cx="5522119" cy="617688"/>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IN" sz="2200" b="1" i="0" u="sng" strike="noStrike" cap="none" dirty="0">
                <a:solidFill>
                  <a:srgbClr val="FF0000"/>
                </a:solidFill>
                <a:latin typeface="Calibri" panose="020F0502020204030204" pitchFamily="34" charset="0"/>
                <a:cs typeface="Calibri" panose="020F0502020204030204" pitchFamily="34" charset="0"/>
                <a:sym typeface="Arial"/>
              </a:rPr>
              <a:t>CHECK UP YOUR COMPREHENSION</a:t>
            </a:r>
            <a:endParaRPr sz="2200" b="1" i="0" u="sng" strike="noStrike" cap="none" dirty="0">
              <a:solidFill>
                <a:srgbClr val="FF0000"/>
              </a:solidFill>
              <a:latin typeface="Calibri" panose="020F0502020204030204" pitchFamily="34" charset="0"/>
              <a:cs typeface="Calibri" panose="020F0502020204030204" pitchFamily="34" charset="0"/>
              <a:sym typeface="Arial"/>
            </a:endParaRPr>
          </a:p>
        </p:txBody>
      </p:sp>
      <p:sp>
        <p:nvSpPr>
          <p:cNvPr id="5" name="Google Shape;64;p14">
            <a:extLst>
              <a:ext uri="{FF2B5EF4-FFF2-40B4-BE49-F238E27FC236}">
                <a16:creationId xmlns:a16="http://schemas.microsoft.com/office/drawing/2014/main" id="{0A6EF2FD-E42F-4A04-8EF0-0C05C2801059}"/>
              </a:ext>
            </a:extLst>
          </p:cNvPr>
          <p:cNvSpPr txBox="1"/>
          <p:nvPr/>
        </p:nvSpPr>
        <p:spPr>
          <a:xfrm>
            <a:off x="859034" y="565066"/>
            <a:ext cx="7690247" cy="4013368"/>
          </a:xfrm>
          <a:prstGeom prst="rect">
            <a:avLst/>
          </a:prstGeom>
          <a:noFill/>
          <a:ln>
            <a:noFill/>
          </a:ln>
        </p:spPr>
        <p:txBody>
          <a:bodyPr spcFirstLastPara="1" wrap="square" lIns="91425" tIns="91425" rIns="91425" bIns="91425" anchor="t" anchorCtr="0">
            <a:noAutofit/>
          </a:bodyPr>
          <a:lstStyle/>
          <a:p>
            <a:pPr lvl="0">
              <a:lnSpc>
                <a:spcPct val="150000"/>
              </a:lnSpc>
              <a:spcAft>
                <a:spcPts val="0"/>
              </a:spcAft>
            </a:pPr>
            <a:r>
              <a:rPr lang="en-US" sz="1400" dirty="0">
                <a:effectLst/>
                <a:latin typeface="Arial" panose="020B0604020202020204" pitchFamily="34" charset="0"/>
                <a:ea typeface="Arial" panose="020B0604020202020204" pitchFamily="34" charset="0"/>
              </a:rPr>
              <a:t>12) Give a character sketch of the Governor of Oxford Prison based on your understanding </a:t>
            </a:r>
            <a:br>
              <a:rPr lang="en-US" sz="1400" dirty="0">
                <a:effectLst/>
                <a:latin typeface="Arial" panose="020B0604020202020204" pitchFamily="34" charset="0"/>
                <a:ea typeface="Arial" panose="020B0604020202020204" pitchFamily="34" charset="0"/>
              </a:rPr>
            </a:br>
            <a:r>
              <a:rPr lang="en-US" sz="1400" dirty="0">
                <a:effectLst/>
                <a:latin typeface="Arial" panose="020B0604020202020204" pitchFamily="34" charset="0"/>
                <a:ea typeface="Arial" panose="020B0604020202020204" pitchFamily="34" charset="0"/>
              </a:rPr>
              <a:t>      of the story "Evans Tries an O' Level’.</a:t>
            </a:r>
          </a:p>
          <a:p>
            <a:pPr lvl="0">
              <a:lnSpc>
                <a:spcPct val="150000"/>
              </a:lnSpc>
              <a:spcAft>
                <a:spcPts val="0"/>
              </a:spcAft>
            </a:pPr>
            <a:r>
              <a:rPr lang="en-US" sz="1400" dirty="0">
                <a:effectLst/>
                <a:latin typeface="Arial" panose="020B0604020202020204" pitchFamily="34" charset="0"/>
                <a:ea typeface="Arial" panose="020B0604020202020204" pitchFamily="34" charset="0"/>
              </a:rPr>
              <a:t>13) How did the negligence of the prison officers prove to be a boon for Evans?</a:t>
            </a:r>
          </a:p>
          <a:p>
            <a:pPr lvl="0">
              <a:lnSpc>
                <a:spcPct val="150000"/>
              </a:lnSpc>
              <a:spcAft>
                <a:spcPts val="0"/>
              </a:spcAft>
            </a:pPr>
            <a:r>
              <a:rPr lang="en-US" sz="1400" dirty="0">
                <a:effectLst/>
                <a:latin typeface="Arial" panose="020B0604020202020204" pitchFamily="34" charset="0"/>
                <a:ea typeface="Arial" panose="020B0604020202020204" pitchFamily="34" charset="0"/>
              </a:rPr>
              <a:t>14) What precautions were taken by the prison officers for the smooth conduct of examination?</a:t>
            </a:r>
          </a:p>
          <a:p>
            <a:pPr lvl="0">
              <a:lnSpc>
                <a:spcPct val="150000"/>
              </a:lnSpc>
              <a:spcAft>
                <a:spcPts val="0"/>
              </a:spcAft>
            </a:pPr>
            <a:r>
              <a:rPr lang="en-US" sz="1400" dirty="0">
                <a:effectLst/>
                <a:latin typeface="Arial" panose="020B0604020202020204" pitchFamily="34" charset="0"/>
                <a:ea typeface="Arial" panose="020B0604020202020204" pitchFamily="34" charset="0"/>
              </a:rPr>
              <a:t>15) What role is played by </a:t>
            </a:r>
            <a:r>
              <a:rPr lang="en-US" sz="1400" dirty="0" err="1">
                <a:effectLst/>
                <a:latin typeface="Arial" panose="020B0604020202020204" pitchFamily="34" charset="0"/>
                <a:ea typeface="Arial" panose="020B0604020202020204" pitchFamily="34" charset="0"/>
              </a:rPr>
              <a:t>McLeery</a:t>
            </a:r>
            <a:r>
              <a:rPr lang="en-US" sz="1400" dirty="0">
                <a:effectLst/>
                <a:latin typeface="Arial" panose="020B0604020202020204" pitchFamily="34" charset="0"/>
                <a:ea typeface="Arial" panose="020B0604020202020204" pitchFamily="34" charset="0"/>
              </a:rPr>
              <a:t>, in contributing to the success of Evans' escape plan </a:t>
            </a:r>
            <a:br>
              <a:rPr lang="en-US" sz="1400" dirty="0">
                <a:effectLst/>
                <a:latin typeface="Arial" panose="020B0604020202020204" pitchFamily="34" charset="0"/>
                <a:ea typeface="Arial" panose="020B0604020202020204" pitchFamily="34" charset="0"/>
              </a:rPr>
            </a:br>
            <a:r>
              <a:rPr lang="en-US" sz="1400" dirty="0">
                <a:effectLst/>
                <a:latin typeface="Arial" panose="020B0604020202020204" pitchFamily="34" charset="0"/>
                <a:ea typeface="Arial" panose="020B0604020202020204" pitchFamily="34" charset="0"/>
              </a:rPr>
              <a:t>      for his escape.</a:t>
            </a:r>
          </a:p>
          <a:p>
            <a:pPr lvl="0">
              <a:lnSpc>
                <a:spcPct val="150000"/>
              </a:lnSpc>
              <a:spcAft>
                <a:spcPts val="0"/>
              </a:spcAft>
            </a:pPr>
            <a:r>
              <a:rPr lang="en-US" sz="1400" dirty="0">
                <a:effectLst/>
                <a:latin typeface="Arial" panose="020B0604020202020204" pitchFamily="34" charset="0"/>
                <a:ea typeface="Arial" panose="020B0604020202020204" pitchFamily="34" charset="0"/>
              </a:rPr>
              <a:t>16) What made Evans endearing to the prison staff, despite his bad reputation?</a:t>
            </a:r>
          </a:p>
          <a:p>
            <a:pPr lvl="0">
              <a:lnSpc>
                <a:spcPct val="150000"/>
              </a:lnSpc>
              <a:spcAft>
                <a:spcPts val="0"/>
              </a:spcAft>
            </a:pPr>
            <a:r>
              <a:rPr lang="en-US" sz="1400" dirty="0">
                <a:effectLst/>
                <a:latin typeface="Arial" panose="020B0604020202020204" pitchFamily="34" charset="0"/>
                <a:ea typeface="Arial" panose="020B0604020202020204" pitchFamily="34" charset="0"/>
              </a:rPr>
              <a:t>17) What role did the act of covering himself with a blanket play in Evans' escape from prison?</a:t>
            </a:r>
          </a:p>
          <a:p>
            <a:pPr lvl="0">
              <a:lnSpc>
                <a:spcPct val="150000"/>
              </a:lnSpc>
              <a:spcAft>
                <a:spcPts val="0"/>
              </a:spcAft>
            </a:pPr>
            <a:r>
              <a:rPr lang="en-US" sz="1400" dirty="0">
                <a:effectLst/>
                <a:latin typeface="Arial" panose="020B0604020202020204" pitchFamily="34" charset="0"/>
                <a:ea typeface="Arial" panose="020B0604020202020204" pitchFamily="34" charset="0"/>
              </a:rPr>
              <a:t>18) What instructions were given to Evans by Jackson in the morning of the examination?</a:t>
            </a:r>
          </a:p>
          <a:p>
            <a:pPr lvl="0">
              <a:lnSpc>
                <a:spcPct val="150000"/>
              </a:lnSpc>
              <a:spcAft>
                <a:spcPts val="0"/>
              </a:spcAft>
            </a:pPr>
            <a:r>
              <a:rPr lang="en-US" sz="1400" dirty="0">
                <a:effectLst/>
                <a:latin typeface="Arial" panose="020B0604020202020204" pitchFamily="34" charset="0"/>
                <a:ea typeface="Arial" panose="020B0604020202020204" pitchFamily="34" charset="0"/>
              </a:rPr>
              <a:t>19) Why did Stephens feel the need to check up on Evans after escorting </a:t>
            </a:r>
            <a:r>
              <a:rPr lang="en-US" sz="1400" dirty="0" err="1">
                <a:effectLst/>
                <a:latin typeface="Arial" panose="020B0604020202020204" pitchFamily="34" charset="0"/>
                <a:ea typeface="Arial" panose="020B0604020202020204" pitchFamily="34" charset="0"/>
              </a:rPr>
              <a:t>McLeery</a:t>
            </a:r>
            <a:r>
              <a:rPr lang="en-US" sz="1400" dirty="0">
                <a:effectLst/>
                <a:latin typeface="Arial" panose="020B0604020202020204" pitchFamily="34" charset="0"/>
                <a:ea typeface="Arial" panose="020B0604020202020204" pitchFamily="34" charset="0"/>
              </a:rPr>
              <a:t> out of the    </a:t>
            </a:r>
            <a:br>
              <a:rPr lang="en-US" sz="1400" dirty="0">
                <a:effectLst/>
                <a:latin typeface="Arial" panose="020B0604020202020204" pitchFamily="34" charset="0"/>
                <a:ea typeface="Arial" panose="020B0604020202020204" pitchFamily="34" charset="0"/>
              </a:rPr>
            </a:br>
            <a:r>
              <a:rPr lang="en-US" sz="1400" dirty="0">
                <a:effectLst/>
                <a:latin typeface="Arial" panose="020B0604020202020204" pitchFamily="34" charset="0"/>
                <a:ea typeface="Arial" panose="020B0604020202020204" pitchFamily="34" charset="0"/>
              </a:rPr>
              <a:t>      prison gates? What did </a:t>
            </a:r>
            <a:r>
              <a:rPr lang="en-US" dirty="0">
                <a:latin typeface="Arial" panose="020B0604020202020204" pitchFamily="34" charset="0"/>
                <a:ea typeface="Arial" panose="020B0604020202020204" pitchFamily="34" charset="0"/>
              </a:rPr>
              <a:t>he</a:t>
            </a:r>
            <a:r>
              <a:rPr lang="en-US" sz="1400" dirty="0">
                <a:effectLst/>
                <a:latin typeface="Arial" panose="020B0604020202020204" pitchFamily="34" charset="0"/>
                <a:ea typeface="Arial" panose="020B0604020202020204" pitchFamily="34" charset="0"/>
              </a:rPr>
              <a:t> discover?</a:t>
            </a:r>
          </a:p>
          <a:p>
            <a:pPr lvl="0">
              <a:lnSpc>
                <a:spcPct val="150000"/>
              </a:lnSpc>
              <a:spcAft>
                <a:spcPts val="0"/>
              </a:spcAft>
            </a:pPr>
            <a:r>
              <a:rPr lang="en-US" sz="1400" dirty="0">
                <a:effectLst/>
                <a:latin typeface="Arial" panose="020B0604020202020204" pitchFamily="34" charset="0"/>
                <a:ea typeface="Arial" panose="020B0604020202020204" pitchFamily="34" charset="0"/>
              </a:rPr>
              <a:t>20) What kind of a person was Evans?</a:t>
            </a:r>
          </a:p>
          <a:p>
            <a:br>
              <a:rPr lang="en-US" sz="1400" dirty="0">
                <a:effectLst/>
                <a:latin typeface="Calibri" panose="020F0502020204030204" pitchFamily="34" charset="0"/>
                <a:ea typeface="Times New Roman" panose="02020603050405020304" pitchFamily="18" charset="0"/>
                <a:cs typeface="Kalinga" panose="020B0502040204020203" pitchFamily="34" charset="0"/>
              </a:rPr>
            </a:br>
            <a:endParaRPr lang="en-US" sz="1100"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227D89F7-318E-4C29-A34A-E02C6414106B}"/>
              </a:ext>
            </a:extLst>
          </p:cNvPr>
          <p:cNvPicPr/>
          <p:nvPr/>
        </p:nvPicPr>
        <p:blipFill>
          <a:blip r:embed="rId2"/>
          <a:srcRect/>
          <a:stretch>
            <a:fillRect/>
          </a:stretch>
        </p:blipFill>
        <p:spPr bwMode="auto">
          <a:xfrm>
            <a:off x="7813431" y="1"/>
            <a:ext cx="1119554" cy="720737"/>
          </a:xfrm>
          <a:prstGeom prst="rect">
            <a:avLst/>
          </a:prstGeom>
          <a:noFill/>
          <a:ln w="9525">
            <a:noFill/>
            <a:miter lim="800000"/>
            <a:headEnd/>
            <a:tailEnd/>
          </a:ln>
        </p:spPr>
      </p:pic>
    </p:spTree>
    <p:extLst>
      <p:ext uri="{BB962C8B-B14F-4D97-AF65-F5344CB8AC3E}">
        <p14:creationId xmlns:p14="http://schemas.microsoft.com/office/powerpoint/2010/main" val="1871757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71400" y="79065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Picture 3">
            <a:extLst>
              <a:ext uri="{FF2B5EF4-FFF2-40B4-BE49-F238E27FC236}">
                <a16:creationId xmlns:a16="http://schemas.microsoft.com/office/drawing/2014/main" id="{2421373F-B99C-437C-902F-AA2FCDFB8264}"/>
              </a:ext>
            </a:extLst>
          </p:cNvPr>
          <p:cNvPicPr/>
          <p:nvPr/>
        </p:nvPicPr>
        <p:blipFill>
          <a:blip r:embed="rId3"/>
          <a:srcRect/>
          <a:stretch>
            <a:fillRect/>
          </a:stretch>
        </p:blipFill>
        <p:spPr bwMode="auto">
          <a:xfrm>
            <a:off x="7835900" y="0"/>
            <a:ext cx="1308100" cy="8794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11556-0FCB-4C05-AAEB-3E0A228A8EEE}"/>
              </a:ext>
            </a:extLst>
          </p:cNvPr>
          <p:cNvSpPr>
            <a:spLocks noGrp="1"/>
          </p:cNvSpPr>
          <p:nvPr>
            <p:ph type="title"/>
          </p:nvPr>
        </p:nvSpPr>
        <p:spPr>
          <a:xfrm>
            <a:off x="711750" y="1936247"/>
            <a:ext cx="5567606" cy="1271006"/>
          </a:xfrm>
        </p:spPr>
        <p:txBody>
          <a:bodyPr/>
          <a:lstStyle/>
          <a:p>
            <a:pPr algn="l">
              <a:lnSpc>
                <a:spcPct val="250000"/>
              </a:lnSpc>
            </a:pPr>
            <a:r>
              <a:rPr lang="en-IN" sz="1400" dirty="0"/>
              <a:t>- Born – 29</a:t>
            </a:r>
            <a:r>
              <a:rPr lang="en-IN" sz="1400" baseline="30000" dirty="0"/>
              <a:t>th</a:t>
            </a:r>
            <a:r>
              <a:rPr lang="en-IN" sz="1400" dirty="0"/>
              <a:t> September, 1930, Stanford, Lincolnshire, England</a:t>
            </a:r>
            <a:br>
              <a:rPr lang="en-IN" sz="1400" dirty="0"/>
            </a:br>
            <a:r>
              <a:rPr lang="en-IN" sz="1400" dirty="0"/>
              <a:t>- Died – 21</a:t>
            </a:r>
            <a:r>
              <a:rPr lang="en-IN" sz="1400" baseline="30000" dirty="0"/>
              <a:t>st</a:t>
            </a:r>
            <a:r>
              <a:rPr lang="en-IN" sz="1400" dirty="0"/>
              <a:t> March, 2017 (aged 86), Oxford, England</a:t>
            </a:r>
            <a:br>
              <a:rPr lang="en-IN" sz="1400" dirty="0"/>
            </a:br>
            <a:r>
              <a:rPr lang="en-IN" sz="1400" dirty="0"/>
              <a:t>- Occupation – Novelist</a:t>
            </a:r>
            <a:br>
              <a:rPr lang="en-IN" sz="1400" dirty="0"/>
            </a:br>
            <a:r>
              <a:rPr lang="en-IN" sz="1400" dirty="0"/>
              <a:t>- Alma mater – Christ’s College, Cambridge</a:t>
            </a:r>
            <a:br>
              <a:rPr lang="en-IN" sz="1400" dirty="0"/>
            </a:br>
            <a:r>
              <a:rPr lang="en-IN" sz="1400" dirty="0"/>
              <a:t>- Famous Works – Inspector Morse Series ( 1975-1999)</a:t>
            </a:r>
            <a:br>
              <a:rPr lang="en-IN" sz="1400" dirty="0"/>
            </a:br>
            <a:r>
              <a:rPr lang="en-IN" sz="1400" dirty="0"/>
              <a:t> </a:t>
            </a:r>
          </a:p>
        </p:txBody>
      </p:sp>
      <p:pic>
        <p:nvPicPr>
          <p:cNvPr id="4" name="Picture 2">
            <a:extLst>
              <a:ext uri="{FF2B5EF4-FFF2-40B4-BE49-F238E27FC236}">
                <a16:creationId xmlns:a16="http://schemas.microsoft.com/office/drawing/2014/main" id="{DD39B2AB-CF40-442D-B83A-9AB1AC4A37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8966" y="1327247"/>
            <a:ext cx="1877233" cy="279048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6E4D0A09-7457-4C86-A7E5-39DBE63A8DAC}"/>
              </a:ext>
            </a:extLst>
          </p:cNvPr>
          <p:cNvPicPr/>
          <p:nvPr/>
        </p:nvPicPr>
        <p:blipFill>
          <a:blip r:embed="rId3"/>
          <a:srcRect/>
          <a:stretch>
            <a:fillRect/>
          </a:stretch>
        </p:blipFill>
        <p:spPr bwMode="auto">
          <a:xfrm>
            <a:off x="7780704" y="199293"/>
            <a:ext cx="1195495" cy="832340"/>
          </a:xfrm>
          <a:prstGeom prst="rect">
            <a:avLst/>
          </a:prstGeom>
          <a:noFill/>
          <a:ln w="9525">
            <a:noFill/>
            <a:miter lim="800000"/>
            <a:headEnd/>
            <a:tailEnd/>
          </a:ln>
        </p:spPr>
      </p:pic>
    </p:spTree>
    <p:extLst>
      <p:ext uri="{BB962C8B-B14F-4D97-AF65-F5344CB8AC3E}">
        <p14:creationId xmlns:p14="http://schemas.microsoft.com/office/powerpoint/2010/main" val="2653610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9C9FB-0EA0-41E9-B1CE-331415F5E5CC}"/>
              </a:ext>
            </a:extLst>
          </p:cNvPr>
          <p:cNvSpPr>
            <a:spLocks noGrp="1"/>
          </p:cNvSpPr>
          <p:nvPr>
            <p:ph type="title"/>
          </p:nvPr>
        </p:nvSpPr>
        <p:spPr/>
        <p:txBody>
          <a:bodyPr/>
          <a:lstStyle/>
          <a:p>
            <a:pPr algn="ctr"/>
            <a:r>
              <a:rPr lang="en-US" u="sng" dirty="0">
                <a:solidFill>
                  <a:srgbClr val="FF0000"/>
                </a:solidFill>
              </a:rPr>
              <a:t>LEARNING OBJECTIVES</a:t>
            </a:r>
            <a:endParaRPr lang="en-IN" u="sng" dirty="0">
              <a:solidFill>
                <a:srgbClr val="FF0000"/>
              </a:solidFill>
            </a:endParaRPr>
          </a:p>
        </p:txBody>
      </p:sp>
      <p:sp>
        <p:nvSpPr>
          <p:cNvPr id="3" name="Text Placeholder 2">
            <a:extLst>
              <a:ext uri="{FF2B5EF4-FFF2-40B4-BE49-F238E27FC236}">
                <a16:creationId xmlns:a16="http://schemas.microsoft.com/office/drawing/2014/main" id="{C990AD4A-DF42-46DE-AAC2-8671D94700D7}"/>
              </a:ext>
            </a:extLst>
          </p:cNvPr>
          <p:cNvSpPr>
            <a:spLocks noGrp="1"/>
          </p:cNvSpPr>
          <p:nvPr>
            <p:ph type="body" idx="1"/>
          </p:nvPr>
        </p:nvSpPr>
        <p:spPr>
          <a:xfrm>
            <a:off x="1787768" y="1152475"/>
            <a:ext cx="5404339" cy="3416400"/>
          </a:xfrm>
        </p:spPr>
        <p:txBody>
          <a:bodyPr/>
          <a:lstStyle/>
          <a:p>
            <a:pPr>
              <a:buFont typeface="Wingdings" panose="05000000000000000000" pitchFamily="2" charset="2"/>
              <a:buChar char="Ø"/>
            </a:pPr>
            <a:r>
              <a:rPr lang="en-US" sz="1400" dirty="0">
                <a:latin typeface="Calibri" panose="020F0502020204030204" pitchFamily="34" charset="0"/>
                <a:cs typeface="Calibri" panose="020F0502020204030204" pitchFamily="34" charset="0"/>
              </a:rPr>
              <a:t>Learn to appreciate the ingenuity and the mechanism of a sharp and intelligent mind. At the same time learn to be on guard against undesirable social behavior. </a:t>
            </a:r>
          </a:p>
          <a:p>
            <a:pPr>
              <a:buFont typeface="Wingdings" panose="05000000000000000000" pitchFamily="2" charset="2"/>
              <a:buChar char="Ø"/>
            </a:pPr>
            <a:endParaRPr lang="en-US" sz="1400"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1400" dirty="0">
                <a:latin typeface="Calibri" panose="020F0502020204030204" pitchFamily="34" charset="0"/>
                <a:cs typeface="Calibri" panose="020F0502020204030204" pitchFamily="34" charset="0"/>
              </a:rPr>
              <a:t>Learn to understand the slack and careless attitude of the prison authorities  in handling hard core criminals.</a:t>
            </a:r>
          </a:p>
          <a:p>
            <a:pPr>
              <a:buFont typeface="Wingdings" panose="05000000000000000000" pitchFamily="2" charset="2"/>
              <a:buChar char="Ø"/>
            </a:pPr>
            <a:endParaRPr lang="en-US" sz="1400"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1400" dirty="0">
                <a:latin typeface="Calibri" panose="020F0502020204030204" pitchFamily="34" charset="0"/>
                <a:cs typeface="Calibri" panose="020F0502020204030204" pitchFamily="34" charset="0"/>
              </a:rPr>
              <a:t>Learn to understand the intricacy of events and twists that the author has successfully integrated into the story.</a:t>
            </a:r>
            <a:endParaRPr lang="en-IN" sz="1400" dirty="0">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29FD6B39-F05F-425A-A9BB-8A9FF0FC9E27}"/>
              </a:ext>
            </a:extLst>
          </p:cNvPr>
          <p:cNvPicPr/>
          <p:nvPr/>
        </p:nvPicPr>
        <p:blipFill>
          <a:blip r:embed="rId2"/>
          <a:srcRect/>
          <a:stretch>
            <a:fillRect/>
          </a:stretch>
        </p:blipFill>
        <p:spPr bwMode="auto">
          <a:xfrm>
            <a:off x="7780704" y="58615"/>
            <a:ext cx="1275373" cy="967156"/>
          </a:xfrm>
          <a:prstGeom prst="rect">
            <a:avLst/>
          </a:prstGeom>
          <a:noFill/>
          <a:ln w="9525">
            <a:noFill/>
            <a:miter lim="800000"/>
            <a:headEnd/>
            <a:tailEnd/>
          </a:ln>
        </p:spPr>
      </p:pic>
    </p:spTree>
    <p:extLst>
      <p:ext uri="{BB962C8B-B14F-4D97-AF65-F5344CB8AC3E}">
        <p14:creationId xmlns:p14="http://schemas.microsoft.com/office/powerpoint/2010/main" val="1177946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14"/>
          <p:cNvSpPr txBox="1"/>
          <p:nvPr/>
        </p:nvSpPr>
        <p:spPr>
          <a:xfrm>
            <a:off x="1371601" y="300037"/>
            <a:ext cx="5457825" cy="450056"/>
          </a:xfrm>
          <a:prstGeom prst="rect">
            <a:avLst/>
          </a:prstGeom>
          <a:noFill/>
          <a:ln>
            <a:noFill/>
          </a:ln>
        </p:spPr>
        <p:txBody>
          <a:bodyPr spcFirstLastPara="1" wrap="square" lIns="91425" tIns="91425" rIns="91425" bIns="91425" anchor="t" anchorCtr="0">
            <a:noAutofit/>
          </a:bodyPr>
          <a:lstStyle/>
          <a:p>
            <a:pPr algn="ctr">
              <a:buSzPts val="2200"/>
            </a:pPr>
            <a:r>
              <a:rPr lang="en-US" altLang="en-US" sz="2200" b="1" u="sng" dirty="0">
                <a:solidFill>
                  <a:srgbClr val="FF0000"/>
                </a:solidFill>
                <a:latin typeface="Calibri" panose="020F0502020204030204" pitchFamily="34" charset="0"/>
                <a:cs typeface="Calibri" panose="020F0502020204030204" pitchFamily="34" charset="0"/>
              </a:rPr>
              <a:t>INTRODUCTION</a:t>
            </a:r>
          </a:p>
          <a:p>
            <a:pPr marL="0" marR="0" lvl="0" indent="0" algn="l" rtl="0">
              <a:lnSpc>
                <a:spcPct val="100000"/>
              </a:lnSpc>
              <a:spcBef>
                <a:spcPts val="0"/>
              </a:spcBef>
              <a:spcAft>
                <a:spcPts val="0"/>
              </a:spcAft>
              <a:buClr>
                <a:srgbClr val="000000"/>
              </a:buClr>
              <a:buSzPts val="2200"/>
              <a:buFont typeface="Arial"/>
              <a:buNone/>
            </a:pPr>
            <a:r>
              <a:rPr lang="en-US" sz="1800" b="1" i="0" u="none" strike="noStrike" cap="none" dirty="0">
                <a:solidFill>
                  <a:srgbClr val="000000"/>
                </a:solidFill>
                <a:latin typeface="Arial"/>
                <a:ea typeface="Arial"/>
                <a:cs typeface="Arial"/>
                <a:sym typeface="Arial"/>
              </a:rPr>
              <a:t>  </a:t>
            </a:r>
            <a:endParaRPr sz="1800" b="1" i="0" u="none" strike="noStrike" cap="none" dirty="0">
              <a:solidFill>
                <a:srgbClr val="000000"/>
              </a:solidFill>
              <a:latin typeface="Arial"/>
              <a:ea typeface="Arial"/>
              <a:cs typeface="Arial"/>
              <a:sym typeface="Arial"/>
            </a:endParaRPr>
          </a:p>
        </p:txBody>
      </p:sp>
      <p:sp>
        <p:nvSpPr>
          <p:cNvPr id="64" name="Google Shape;64;p14"/>
          <p:cNvSpPr txBox="1"/>
          <p:nvPr/>
        </p:nvSpPr>
        <p:spPr>
          <a:xfrm>
            <a:off x="614362" y="924734"/>
            <a:ext cx="7915275" cy="322242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lang="en-US" altLang="en-US" dirty="0"/>
          </a:p>
          <a:p>
            <a:pPr marL="285750" marR="0" lvl="0" indent="-285750" algn="l" rtl="0">
              <a:spcBef>
                <a:spcPts val="0"/>
              </a:spcBef>
              <a:spcAft>
                <a:spcPts val="0"/>
              </a:spcAft>
              <a:buClr>
                <a:srgbClr val="000000"/>
              </a:buClr>
              <a:buSzPts val="1400"/>
              <a:buFont typeface="Wingdings" panose="05000000000000000000" pitchFamily="2" charset="2"/>
              <a:buChar char="Ø"/>
            </a:pPr>
            <a:r>
              <a:rPr lang="en-US" altLang="en-US" dirty="0"/>
              <a:t>Evans Tries an O –Level’ is a story of a criminal named Evans. In this story, colin Dexter, the author of the popular ‘ Inspector Morse’ novels, shows how an individual is able to shake the entire police department with his cleverness and ingenuity.</a:t>
            </a:r>
          </a:p>
          <a:p>
            <a:pPr marR="0" lvl="0" algn="l" rtl="0">
              <a:spcBef>
                <a:spcPts val="0"/>
              </a:spcBef>
              <a:spcAft>
                <a:spcPts val="0"/>
              </a:spcAft>
              <a:buClr>
                <a:srgbClr val="000000"/>
              </a:buClr>
              <a:buSzPts val="1400"/>
            </a:pPr>
            <a:r>
              <a:rPr lang="en-US" altLang="en-US" dirty="0"/>
              <a:t> </a:t>
            </a:r>
          </a:p>
          <a:p>
            <a:pPr marL="171450" indent="-171450" eaLnBrk="1" hangingPunct="1">
              <a:buFont typeface="Wingdings" panose="05000000000000000000" pitchFamily="2" charset="2"/>
              <a:buChar char="Ø"/>
            </a:pPr>
            <a:r>
              <a:rPr lang="en-US" altLang="en-US" dirty="0"/>
              <a:t>Evans has escaped from the prison three times. </a:t>
            </a:r>
          </a:p>
          <a:p>
            <a:pPr marL="171450" indent="-1714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r>
              <a:rPr lang="en-US" altLang="en-US" dirty="0"/>
              <a:t>That is why, he is called ‘Evans the Break’ by the police officials. The way he plans his escape for the fourth time with the help of his friends outside the prison earns for him our secret admiration for his cleverness. </a:t>
            </a:r>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r>
              <a:rPr lang="en-US" altLang="en-US" dirty="0"/>
              <a:t>Evans has really flustered all the prison officials including the Governor of the prison. The entire story revolves round the super clever and meticulous planning of Evans who had the last laugh in the story.</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6" name="Picture 5">
            <a:extLst>
              <a:ext uri="{FF2B5EF4-FFF2-40B4-BE49-F238E27FC236}">
                <a16:creationId xmlns:a16="http://schemas.microsoft.com/office/drawing/2014/main" id="{7D2A4587-70DE-4860-89D5-F03C79D6C5DB}"/>
              </a:ext>
            </a:extLst>
          </p:cNvPr>
          <p:cNvPicPr/>
          <p:nvPr/>
        </p:nvPicPr>
        <p:blipFill>
          <a:blip r:embed="rId3"/>
          <a:srcRect/>
          <a:stretch>
            <a:fillRect/>
          </a:stretch>
        </p:blipFill>
        <p:spPr bwMode="auto">
          <a:xfrm>
            <a:off x="7875586" y="105507"/>
            <a:ext cx="1162905" cy="89083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CE99D-2D6A-44C3-BC05-C690879D9AE8}"/>
              </a:ext>
            </a:extLst>
          </p:cNvPr>
          <p:cNvSpPr>
            <a:spLocks noGrp="1"/>
          </p:cNvSpPr>
          <p:nvPr>
            <p:ph type="title"/>
          </p:nvPr>
        </p:nvSpPr>
        <p:spPr>
          <a:xfrm>
            <a:off x="342901" y="386344"/>
            <a:ext cx="8399750" cy="841800"/>
          </a:xfrm>
        </p:spPr>
        <p:txBody>
          <a:bodyPr/>
          <a:lstStyle/>
          <a:p>
            <a:r>
              <a:rPr lang="en-US" sz="2200" b="1" u="sng" dirty="0">
                <a:solidFill>
                  <a:srgbClr val="FF0000"/>
                </a:solidFill>
                <a:latin typeface="Calibri" panose="020F0502020204030204" pitchFamily="34" charset="0"/>
                <a:cs typeface="Calibri" panose="020F0502020204030204" pitchFamily="34" charset="0"/>
              </a:rPr>
              <a:t>MAIN CHARACTERS</a:t>
            </a:r>
            <a:endParaRPr lang="en-IN" sz="2200" b="1" u="sng" dirty="0">
              <a:solidFill>
                <a:srgbClr val="FF0000"/>
              </a:solidFill>
              <a:latin typeface="Calibri" panose="020F0502020204030204" pitchFamily="34" charset="0"/>
              <a:cs typeface="Calibri" panose="020F0502020204030204" pitchFamily="34" charset="0"/>
            </a:endParaRPr>
          </a:p>
        </p:txBody>
      </p:sp>
      <p:sp>
        <p:nvSpPr>
          <p:cNvPr id="5" name="Google Shape;64;p14">
            <a:extLst>
              <a:ext uri="{FF2B5EF4-FFF2-40B4-BE49-F238E27FC236}">
                <a16:creationId xmlns:a16="http://schemas.microsoft.com/office/drawing/2014/main" id="{A7206663-4CC7-4FFF-9C13-DEE23CA508D9}"/>
              </a:ext>
            </a:extLst>
          </p:cNvPr>
          <p:cNvSpPr txBox="1"/>
          <p:nvPr/>
        </p:nvSpPr>
        <p:spPr>
          <a:xfrm>
            <a:off x="1635960" y="1315968"/>
            <a:ext cx="6832679" cy="3393282"/>
          </a:xfrm>
          <a:prstGeom prst="rect">
            <a:avLst/>
          </a:prstGeom>
          <a:noFill/>
          <a:ln>
            <a:noFill/>
          </a:ln>
        </p:spPr>
        <p:txBody>
          <a:bodyPr spcFirstLastPara="1" wrap="square" lIns="91425" tIns="91425" rIns="91425" bIns="91425" anchor="t" anchorCtr="0">
            <a:noAutofit/>
          </a:bodyPr>
          <a:lstStyle/>
          <a:p>
            <a:pPr algn="l" fontAlgn="base"/>
            <a:r>
              <a:rPr lang="en-US" sz="1800" b="1" i="0" u="sng" dirty="0">
                <a:solidFill>
                  <a:srgbClr val="343434"/>
                </a:solidFill>
                <a:effectLst/>
                <a:latin typeface="Open Sans"/>
              </a:rPr>
              <a:t>Characters</a:t>
            </a:r>
          </a:p>
          <a:p>
            <a:pPr algn="l" fontAlgn="base"/>
            <a:endParaRPr lang="en-US" b="1" i="0" dirty="0">
              <a:solidFill>
                <a:srgbClr val="343434"/>
              </a:solidFill>
              <a:effectLst/>
              <a:latin typeface="Open Sans"/>
            </a:endParaRP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James Roderick Evans	</a:t>
            </a:r>
            <a:r>
              <a:rPr lang="en-US" b="0" i="0" dirty="0">
                <a:solidFill>
                  <a:srgbClr val="343434"/>
                </a:solidFill>
                <a:effectLst/>
                <a:latin typeface="Source Sans Pro" panose="020B0604020202020204" pitchFamily="34" charset="0"/>
              </a:rPr>
              <a:t>: a prisoner</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Secretary of the Examination Board</a:t>
            </a:r>
            <a:r>
              <a:rPr lang="en-US" b="0" i="0" dirty="0">
                <a:solidFill>
                  <a:srgbClr val="343434"/>
                </a:solidFill>
                <a:effectLst/>
                <a:latin typeface="Source Sans Pro" panose="020B0604020202020204" pitchFamily="34" charset="0"/>
              </a:rPr>
              <a:t>: a higher official of the examination board</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Governor			</a:t>
            </a:r>
            <a:r>
              <a:rPr lang="en-US" b="0" i="0" dirty="0">
                <a:solidFill>
                  <a:srgbClr val="343434"/>
                </a:solidFill>
                <a:effectLst/>
                <a:latin typeface="Source Sans Pro" panose="020B0604020202020204" pitchFamily="34" charset="0"/>
              </a:rPr>
              <a:t>: the governor of H.M. Prison, Oxford.</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Mr. Jackson		</a:t>
            </a:r>
            <a:r>
              <a:rPr lang="en-US" b="0" i="0" dirty="0">
                <a:solidFill>
                  <a:srgbClr val="343434"/>
                </a:solidFill>
                <a:effectLst/>
                <a:latin typeface="Source Sans Pro" panose="020B0604020202020204" pitchFamily="34" charset="0"/>
              </a:rPr>
              <a:t>: a prison officer</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Mr. Stephens		</a:t>
            </a:r>
            <a:r>
              <a:rPr lang="en-US" b="0" i="0" dirty="0">
                <a:solidFill>
                  <a:srgbClr val="343434"/>
                </a:solidFill>
                <a:effectLst/>
                <a:latin typeface="Source Sans Pro" panose="020B0604020202020204" pitchFamily="34" charset="0"/>
              </a:rPr>
              <a:t>: a prison officer</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Reverend Stuart </a:t>
            </a:r>
            <a:r>
              <a:rPr lang="en-US" b="1" i="0" dirty="0" err="1">
                <a:solidFill>
                  <a:srgbClr val="343434"/>
                </a:solidFill>
                <a:effectLst/>
                <a:latin typeface="Source Sans Pro" panose="020B0604020202020204" pitchFamily="34" charset="0"/>
              </a:rPr>
              <a:t>McLeery</a:t>
            </a:r>
            <a:r>
              <a:rPr lang="en-US" b="1" i="0" dirty="0">
                <a:solidFill>
                  <a:srgbClr val="343434"/>
                </a:solidFill>
                <a:effectLst/>
                <a:latin typeface="Source Sans Pro" panose="020B0604020202020204" pitchFamily="34" charset="0"/>
              </a:rPr>
              <a:t>	</a:t>
            </a:r>
            <a:r>
              <a:rPr lang="en-US" b="0" i="0" dirty="0">
                <a:solidFill>
                  <a:srgbClr val="343434"/>
                </a:solidFill>
                <a:effectLst/>
                <a:latin typeface="Source Sans Pro" panose="020B0604020202020204" pitchFamily="34" charset="0"/>
              </a:rPr>
              <a:t>: an invigilator</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Mr. Carter		</a:t>
            </a:r>
            <a:r>
              <a:rPr lang="en-US" b="0" i="0" dirty="0">
                <a:solidFill>
                  <a:srgbClr val="343434"/>
                </a:solidFill>
                <a:effectLst/>
                <a:latin typeface="Source Sans Pro" panose="020B0604020202020204" pitchFamily="34" charset="0"/>
              </a:rPr>
              <a:t>: a detective superintendent</a:t>
            </a:r>
          </a:p>
          <a:p>
            <a:pPr algn="l" fontAlgn="base">
              <a:lnSpc>
                <a:spcPct val="150000"/>
              </a:lnSpc>
              <a:buFont typeface="+mj-lt"/>
              <a:buAutoNum type="arabicPeriod"/>
            </a:pPr>
            <a:r>
              <a:rPr lang="en-US" b="1" i="0" dirty="0">
                <a:solidFill>
                  <a:srgbClr val="343434"/>
                </a:solidFill>
                <a:effectLst/>
                <a:latin typeface="Source Sans Pro" panose="020B0604020202020204" pitchFamily="34" charset="0"/>
              </a:rPr>
              <a:t>Mr. Bell			</a:t>
            </a:r>
            <a:r>
              <a:rPr lang="en-US" b="0" i="0" dirty="0">
                <a:solidFill>
                  <a:srgbClr val="343434"/>
                </a:solidFill>
                <a:effectLst/>
                <a:latin typeface="Source Sans Pro" panose="020B0604020202020204" pitchFamily="34" charset="0"/>
              </a:rPr>
              <a:t>: a detective Chief </a:t>
            </a:r>
            <a:r>
              <a:rPr lang="en-US" dirty="0">
                <a:solidFill>
                  <a:srgbClr val="343434"/>
                </a:solidFill>
                <a:latin typeface="Source Sans Pro" panose="020B0604020202020204" pitchFamily="34" charset="0"/>
              </a:rPr>
              <a:t>I</a:t>
            </a:r>
            <a:r>
              <a:rPr lang="en-US" b="0" i="0" dirty="0">
                <a:solidFill>
                  <a:srgbClr val="343434"/>
                </a:solidFill>
                <a:effectLst/>
                <a:latin typeface="Source Sans Pro" panose="020B0604020202020204" pitchFamily="34" charset="0"/>
              </a:rPr>
              <a:t>nspector</a:t>
            </a:r>
          </a:p>
        </p:txBody>
      </p:sp>
      <p:pic>
        <p:nvPicPr>
          <p:cNvPr id="7" name="Picture 6">
            <a:extLst>
              <a:ext uri="{FF2B5EF4-FFF2-40B4-BE49-F238E27FC236}">
                <a16:creationId xmlns:a16="http://schemas.microsoft.com/office/drawing/2014/main" id="{9D803351-4922-41AB-AB1A-0471E98BE4A3}"/>
              </a:ext>
            </a:extLst>
          </p:cNvPr>
          <p:cNvPicPr/>
          <p:nvPr/>
        </p:nvPicPr>
        <p:blipFill>
          <a:blip r:embed="rId2"/>
          <a:srcRect/>
          <a:stretch>
            <a:fillRect/>
          </a:stretch>
        </p:blipFill>
        <p:spPr bwMode="auto">
          <a:xfrm>
            <a:off x="7728486" y="56213"/>
            <a:ext cx="1308100" cy="879475"/>
          </a:xfrm>
          <a:prstGeom prst="rect">
            <a:avLst/>
          </a:prstGeom>
          <a:noFill/>
          <a:ln w="9525">
            <a:noFill/>
            <a:miter lim="800000"/>
            <a:headEnd/>
            <a:tailEnd/>
          </a:ln>
        </p:spPr>
      </p:pic>
    </p:spTree>
    <p:extLst>
      <p:ext uri="{BB962C8B-B14F-4D97-AF65-F5344CB8AC3E}">
        <p14:creationId xmlns:p14="http://schemas.microsoft.com/office/powerpoint/2010/main" val="3951835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2D337-534E-4AC2-82B9-8F262E1FCF01}"/>
              </a:ext>
            </a:extLst>
          </p:cNvPr>
          <p:cNvSpPr>
            <a:spLocks noGrp="1"/>
          </p:cNvSpPr>
          <p:nvPr>
            <p:ph type="ctrTitle"/>
          </p:nvPr>
        </p:nvSpPr>
        <p:spPr>
          <a:xfrm>
            <a:off x="175975" y="492919"/>
            <a:ext cx="8520600" cy="428625"/>
          </a:xfrm>
        </p:spPr>
        <p:txBody>
          <a:bodyPr/>
          <a:lstStyle/>
          <a:p>
            <a:r>
              <a:rPr lang="en-IN" sz="2200" b="1" u="sng" dirty="0">
                <a:solidFill>
                  <a:srgbClr val="FF0000"/>
                </a:solidFill>
              </a:rPr>
              <a:t>Theme of the Lesson</a:t>
            </a:r>
          </a:p>
        </p:txBody>
      </p:sp>
      <p:sp>
        <p:nvSpPr>
          <p:cNvPr id="3" name="Subtitle 2">
            <a:extLst>
              <a:ext uri="{FF2B5EF4-FFF2-40B4-BE49-F238E27FC236}">
                <a16:creationId xmlns:a16="http://schemas.microsoft.com/office/drawing/2014/main" id="{5218FE84-98B6-4406-9ABC-6DEEB8CB9FA9}"/>
              </a:ext>
            </a:extLst>
          </p:cNvPr>
          <p:cNvSpPr>
            <a:spLocks noGrp="1"/>
          </p:cNvSpPr>
          <p:nvPr>
            <p:ph type="subTitle" idx="1"/>
          </p:nvPr>
        </p:nvSpPr>
        <p:spPr>
          <a:xfrm>
            <a:off x="1278731" y="1339453"/>
            <a:ext cx="6586537" cy="2621757"/>
          </a:xfrm>
        </p:spPr>
        <p:txBody>
          <a:bodyPr/>
          <a:lstStyle/>
          <a:p>
            <a:pPr marL="571500" indent="-457200" algn="l">
              <a:lnSpc>
                <a:spcPct val="200000"/>
              </a:lnSpc>
              <a:buFont typeface="Wingdings" panose="05000000000000000000" pitchFamily="2" charset="2"/>
              <a:buChar char="Ø"/>
            </a:pPr>
            <a:r>
              <a:rPr lang="en-US" sz="1400" b="1" dirty="0">
                <a:effectLst/>
                <a:latin typeface="Calibri" panose="020F0502020204030204" pitchFamily="34" charset="0"/>
                <a:ea typeface="Times New Roman" panose="02020603050405020304" pitchFamily="18" charset="0"/>
                <a:cs typeface="Calibri" panose="020F0502020204030204" pitchFamily="34" charset="0"/>
              </a:rPr>
              <a:t>- Clash of wits between a criminal and law enforcing authorities.</a:t>
            </a:r>
            <a:endParaRPr lang="en-IN" sz="1400" b="1" dirty="0">
              <a:effectLst/>
              <a:latin typeface="Calibri" panose="020F0502020204030204" pitchFamily="34" charset="0"/>
              <a:ea typeface="Times New Roman" panose="02020603050405020304" pitchFamily="18" charset="0"/>
              <a:cs typeface="Calibri" panose="020F0502020204030204" pitchFamily="34" charset="0"/>
            </a:endParaRPr>
          </a:p>
          <a:p>
            <a:pPr marL="571500" indent="-457200" algn="l">
              <a:lnSpc>
                <a:spcPct val="200000"/>
              </a:lnSpc>
              <a:buFont typeface="Wingdings" panose="05000000000000000000" pitchFamily="2" charset="2"/>
              <a:buChar char="Ø"/>
            </a:pPr>
            <a:r>
              <a:rPr lang="en-US" sz="1400" b="1" dirty="0">
                <a:effectLst/>
                <a:latin typeface="Calibri" panose="020F0502020204030204" pitchFamily="34" charset="0"/>
                <a:ea typeface="Times New Roman" panose="02020603050405020304" pitchFamily="18" charset="0"/>
                <a:cs typeface="Calibri" panose="020F0502020204030204" pitchFamily="34" charset="0"/>
              </a:rPr>
              <a:t>-Complacence and slackness in the minds of law enforcing authorities.</a:t>
            </a:r>
            <a:endParaRPr lang="en-IN" sz="1400" dirty="0">
              <a:latin typeface="Calibri" panose="020F0502020204030204" pitchFamily="34" charset="0"/>
              <a:ea typeface="Times New Roman" panose="02020603050405020304" pitchFamily="18" charset="0"/>
              <a:cs typeface="Calibri" panose="020F0502020204030204" pitchFamily="34" charset="0"/>
            </a:endParaRPr>
          </a:p>
          <a:p>
            <a:pPr marL="571500" indent="-457200" algn="l">
              <a:lnSpc>
                <a:spcPct val="200000"/>
              </a:lnSpc>
              <a:buFont typeface="Wingdings" panose="05000000000000000000" pitchFamily="2" charset="2"/>
              <a:buChar char="Ø"/>
            </a:pPr>
            <a:r>
              <a:rPr lang="en-US" sz="1400" b="1" dirty="0">
                <a:effectLst/>
                <a:latin typeface="Calibri" panose="020F0502020204030204" pitchFamily="34" charset="0"/>
                <a:ea typeface="Times New Roman" panose="02020603050405020304" pitchFamily="18" charset="0"/>
                <a:cs typeface="Calibri" panose="020F0502020204030204" pitchFamily="34" charset="0"/>
              </a:rPr>
              <a:t>-Super cunning criminal playing tricks on prison officials to escape from jail</a:t>
            </a:r>
            <a:endParaRPr lang="en-US" sz="1400" b="1" dirty="0">
              <a:latin typeface="Calibri" panose="020F0502020204030204" pitchFamily="34" charset="0"/>
              <a:ea typeface="Times New Roman" panose="02020603050405020304" pitchFamily="18" charset="0"/>
              <a:cs typeface="Calibri" panose="020F0502020204030204" pitchFamily="34" charset="0"/>
            </a:endParaRPr>
          </a:p>
          <a:p>
            <a:pPr marL="571500" indent="-457200" algn="l">
              <a:lnSpc>
                <a:spcPct val="200000"/>
              </a:lnSpc>
              <a:buFont typeface="Wingdings" panose="05000000000000000000" pitchFamily="2" charset="2"/>
              <a:buChar char="Ø"/>
            </a:pPr>
            <a:r>
              <a:rPr lang="en-US" sz="1400" b="1" dirty="0">
                <a:effectLst/>
                <a:latin typeface="Calibri" panose="020F0502020204030204" pitchFamily="34" charset="0"/>
                <a:ea typeface="Times New Roman" panose="02020603050405020304" pitchFamily="18" charset="0"/>
                <a:cs typeface="Calibri" panose="020F0502020204030204" pitchFamily="34" charset="0"/>
              </a:rPr>
              <a:t>- Expression of </a:t>
            </a:r>
            <a:r>
              <a:rPr lang="en-US" sz="1400" b="1" dirty="0" err="1">
                <a:effectLst/>
                <a:latin typeface="Calibri" panose="020F0502020204030204" pitchFamily="34" charset="0"/>
                <a:ea typeface="Times New Roman" panose="02020603050405020304" pitchFamily="18" charset="0"/>
                <a:cs typeface="Calibri" panose="020F0502020204030204" pitchFamily="34" charset="0"/>
              </a:rPr>
              <a:t>humour</a:t>
            </a:r>
            <a:r>
              <a:rPr lang="en-US" sz="1400" b="1" dirty="0">
                <a:effectLst/>
                <a:latin typeface="Calibri" panose="020F0502020204030204" pitchFamily="34" charset="0"/>
                <a:ea typeface="Times New Roman" panose="02020603050405020304" pitchFamily="18" charset="0"/>
                <a:cs typeface="Calibri" panose="020F0502020204030204" pitchFamily="34" charset="0"/>
              </a:rPr>
              <a:t> and thrill in the role played by the prison authorities</a:t>
            </a:r>
          </a:p>
          <a:p>
            <a:pPr marL="571500" indent="-457200" algn="l">
              <a:lnSpc>
                <a:spcPct val="200000"/>
              </a:lnSpc>
              <a:buFont typeface="Wingdings" panose="05000000000000000000" pitchFamily="2" charset="2"/>
              <a:buChar char="Ø"/>
            </a:pPr>
            <a:r>
              <a:rPr lang="en-US" sz="1400" b="1" dirty="0">
                <a:latin typeface="Calibri" panose="020F0502020204030204" pitchFamily="34" charset="0"/>
                <a:cs typeface="Calibri" panose="020F0502020204030204" pitchFamily="34" charset="0"/>
              </a:rPr>
              <a:t>-Ultimate win and last laugh by the criminal named Evans   </a:t>
            </a:r>
            <a:r>
              <a:rPr lang="en-US" sz="1400" dirty="0">
                <a:latin typeface="Calibri" panose="020F0502020204030204" pitchFamily="34" charset="0"/>
                <a:cs typeface="Calibri" panose="020F0502020204030204" pitchFamily="34" charset="0"/>
              </a:rPr>
              <a:t>           </a:t>
            </a:r>
            <a:endParaRPr lang="en-IN" sz="2000" dirty="0">
              <a:latin typeface="Calibri" panose="020F0502020204030204" pitchFamily="34" charset="0"/>
              <a:cs typeface="Calibri" panose="020F0502020204030204" pitchFamily="34" charset="0"/>
            </a:endParaRPr>
          </a:p>
          <a:p>
            <a:pPr algn="l">
              <a:lnSpc>
                <a:spcPct val="200000"/>
              </a:lnSpc>
            </a:pPr>
            <a:endParaRPr lang="en-IN" sz="2000" dirty="0">
              <a:latin typeface="Calibri" panose="020F0502020204030204" pitchFamily="34" charset="0"/>
              <a:cs typeface="Calibri" panose="020F0502020204030204" pitchFamily="34" charset="0"/>
            </a:endParaRPr>
          </a:p>
          <a:p>
            <a:pPr algn="l"/>
            <a:endParaRPr lang="en-IN" dirty="0"/>
          </a:p>
          <a:p>
            <a:pPr algn="l"/>
            <a:endParaRPr lang="en-IN" dirty="0"/>
          </a:p>
        </p:txBody>
      </p:sp>
      <p:pic>
        <p:nvPicPr>
          <p:cNvPr id="5" name="Picture 4">
            <a:extLst>
              <a:ext uri="{FF2B5EF4-FFF2-40B4-BE49-F238E27FC236}">
                <a16:creationId xmlns:a16="http://schemas.microsoft.com/office/drawing/2014/main" id="{16E3FD54-371D-425F-A8EB-F5D6E2BBD76F}"/>
              </a:ext>
            </a:extLst>
          </p:cNvPr>
          <p:cNvPicPr/>
          <p:nvPr/>
        </p:nvPicPr>
        <p:blipFill>
          <a:blip r:embed="rId2"/>
          <a:srcRect/>
          <a:stretch>
            <a:fillRect/>
          </a:stretch>
        </p:blipFill>
        <p:spPr bwMode="auto">
          <a:xfrm>
            <a:off x="7835900" y="123092"/>
            <a:ext cx="1132125" cy="798452"/>
          </a:xfrm>
          <a:prstGeom prst="rect">
            <a:avLst/>
          </a:prstGeom>
          <a:noFill/>
          <a:ln w="9525">
            <a:noFill/>
            <a:miter lim="800000"/>
            <a:headEnd/>
            <a:tailEnd/>
          </a:ln>
        </p:spPr>
      </p:pic>
    </p:spTree>
    <p:extLst>
      <p:ext uri="{BB962C8B-B14F-4D97-AF65-F5344CB8AC3E}">
        <p14:creationId xmlns:p14="http://schemas.microsoft.com/office/powerpoint/2010/main" val="1828862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71" name="Google Shape;71;p15"/>
          <p:cNvSpPr txBox="1"/>
          <p:nvPr/>
        </p:nvSpPr>
        <p:spPr>
          <a:xfrm>
            <a:off x="1314450" y="350044"/>
            <a:ext cx="6515100" cy="4443412"/>
          </a:xfrm>
          <a:prstGeom prst="rect">
            <a:avLst/>
          </a:prstGeom>
          <a:noFill/>
          <a:ln>
            <a:noFill/>
          </a:ln>
        </p:spPr>
        <p:txBody>
          <a:bodyPr spcFirstLastPara="1" wrap="square" lIns="91425" tIns="91425" rIns="91425" bIns="91425" anchor="t" anchorCtr="0">
            <a:noAutofit/>
          </a:bodyPr>
          <a:lstStyle/>
          <a:p>
            <a:pPr marR="0" lvl="0" algn="ctr" rtl="0">
              <a:lnSpc>
                <a:spcPct val="100000"/>
              </a:lnSpc>
              <a:spcBef>
                <a:spcPts val="0"/>
              </a:spcBef>
              <a:spcAft>
                <a:spcPts val="0"/>
              </a:spcAft>
              <a:buClr>
                <a:srgbClr val="000000"/>
              </a:buClr>
              <a:buSzPts val="1400"/>
            </a:pPr>
            <a:r>
              <a:rPr lang="en-US" altLang="en-US" sz="2200" dirty="0">
                <a:solidFill>
                  <a:srgbClr val="FF0000"/>
                </a:solidFill>
                <a:latin typeface="Calibri" panose="020F0502020204030204" pitchFamily="34" charset="0"/>
                <a:cs typeface="Calibri" panose="020F0502020204030204" pitchFamily="34" charset="0"/>
              </a:rPr>
              <a:t> </a:t>
            </a:r>
            <a:r>
              <a:rPr lang="en-US" altLang="en-US" sz="2200" u="sng" dirty="0">
                <a:solidFill>
                  <a:srgbClr val="FF0000"/>
                </a:solidFill>
                <a:latin typeface="Calibri" panose="020F0502020204030204" pitchFamily="34" charset="0"/>
                <a:cs typeface="Calibri" panose="020F0502020204030204" pitchFamily="34" charset="0"/>
              </a:rPr>
              <a:t>‘EVANS THE BREAK’</a:t>
            </a:r>
          </a:p>
          <a:p>
            <a:pPr marR="0" lvl="0" algn="ctr" rtl="0">
              <a:lnSpc>
                <a:spcPct val="100000"/>
              </a:lnSpc>
              <a:spcBef>
                <a:spcPts val="0"/>
              </a:spcBef>
              <a:spcAft>
                <a:spcPts val="0"/>
              </a:spcAft>
              <a:buClr>
                <a:srgbClr val="000000"/>
              </a:buClr>
              <a:buSzPts val="1400"/>
            </a:pPr>
            <a:r>
              <a:rPr lang="en-US" altLang="en-US" sz="2200" u="sng" dirty="0">
                <a:solidFill>
                  <a:schemeClr val="tx1">
                    <a:lumMod val="85000"/>
                    <a:lumOff val="15000"/>
                  </a:schemeClr>
                </a:solidFill>
                <a:latin typeface="Calibri" panose="020F0502020204030204" pitchFamily="34" charset="0"/>
                <a:cs typeface="Calibri" panose="020F0502020204030204" pitchFamily="34" charset="0"/>
              </a:rPr>
              <a:t>(Page No-70-80)</a:t>
            </a:r>
          </a:p>
          <a:p>
            <a:pPr marR="0" lvl="0" algn="l" rtl="0">
              <a:lnSpc>
                <a:spcPct val="100000"/>
              </a:lnSpc>
              <a:spcBef>
                <a:spcPts val="0"/>
              </a:spcBef>
              <a:spcAft>
                <a:spcPts val="0"/>
              </a:spcAft>
              <a:buClr>
                <a:srgbClr val="000000"/>
              </a:buClr>
              <a:buSzPts val="1400"/>
            </a:pPr>
            <a:endParaRPr lang="en-US" altLang="en-US" sz="1400" u="sng" dirty="0">
              <a:solidFill>
                <a:schemeClr val="tx1">
                  <a:lumMod val="85000"/>
                  <a:lumOff val="15000"/>
                </a:schemeClr>
              </a:solidFill>
            </a:endParaRPr>
          </a:p>
          <a:p>
            <a:pPr marL="285750" indent="-285750" eaLnBrk="1" hangingPunct="1">
              <a:buFont typeface="Wingdings" panose="05000000000000000000" pitchFamily="2" charset="2"/>
              <a:buChar char="Ø"/>
            </a:pPr>
            <a:r>
              <a:rPr lang="en-US" altLang="en-US" dirty="0">
                <a:solidFill>
                  <a:schemeClr val="tx1">
                    <a:lumMod val="85000"/>
                    <a:lumOff val="15000"/>
                  </a:schemeClr>
                </a:solidFill>
                <a:latin typeface="Calibri" panose="020F0502020204030204" pitchFamily="34" charset="0"/>
                <a:cs typeface="Calibri" panose="020F0502020204030204" pitchFamily="34" charset="0"/>
              </a:rPr>
              <a:t>A criminal – in Oxford prison – very clever</a:t>
            </a:r>
            <a:br>
              <a:rPr lang="en-US" altLang="en-US" dirty="0">
                <a:solidFill>
                  <a:schemeClr val="accent2"/>
                </a:solidFill>
                <a:latin typeface="Calibri" panose="020F0502020204030204" pitchFamily="34" charset="0"/>
                <a:cs typeface="Calibri" panose="020F0502020204030204" pitchFamily="34" charset="0"/>
              </a:rPr>
            </a:br>
            <a:endParaRPr lang="en-US" altLang="en-US" dirty="0">
              <a:solidFill>
                <a:schemeClr val="accent2"/>
              </a:solidFill>
              <a:latin typeface="Calibri" panose="020F0502020204030204" pitchFamily="34" charset="0"/>
              <a:cs typeface="Calibri" panose="020F0502020204030204" pitchFamily="34" charset="0"/>
            </a:endParaRPr>
          </a:p>
          <a:p>
            <a:pPr marL="285750" indent="-285750" eaLnBrk="1" hangingPunct="1">
              <a:buFont typeface="Wingdings" panose="05000000000000000000" pitchFamily="2" charset="2"/>
              <a:buChar char="Ø"/>
            </a:pPr>
            <a:r>
              <a:rPr lang="en-US" altLang="en-US" dirty="0">
                <a:solidFill>
                  <a:schemeClr val="accent2"/>
                </a:solidFill>
                <a:latin typeface="Calibri" panose="020F0502020204030204" pitchFamily="34" charset="0"/>
                <a:cs typeface="Calibri" panose="020F0502020204030204" pitchFamily="34" charset="0"/>
              </a:rPr>
              <a:t> Studies German- evening classes started</a:t>
            </a:r>
          </a:p>
          <a:p>
            <a:pPr marL="285750" indent="-285750" eaLnBrk="1" hangingPunct="1">
              <a:buFont typeface="Wingdings" panose="05000000000000000000" pitchFamily="2" charset="2"/>
              <a:buChar char="Ø"/>
            </a:pPr>
            <a:endParaRPr lang="en-US" altLang="en-US" dirty="0">
              <a:latin typeface="Calibri" panose="020F0502020204030204" pitchFamily="34" charset="0"/>
              <a:cs typeface="Calibri" panose="020F0502020204030204" pitchFamily="34" charset="0"/>
            </a:endParaRPr>
          </a:p>
          <a:p>
            <a:pPr marL="285750" indent="-285750" eaLnBrk="1" hangingPunct="1">
              <a:buFont typeface="Wingdings" panose="05000000000000000000" pitchFamily="2" charset="2"/>
              <a:buChar char="Ø"/>
            </a:pPr>
            <a:r>
              <a:rPr lang="en-US" altLang="en-US" dirty="0">
                <a:latin typeface="Calibri" panose="020F0502020204030204" pitchFamily="34" charset="0"/>
                <a:cs typeface="Calibri" panose="020F0502020204030204" pitchFamily="34" charset="0"/>
              </a:rPr>
              <a:t>Only one student – Jail authorities arranged a teacher from a technical college –</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 Later known as original teacher but one of Evans’ friends.</a:t>
            </a:r>
          </a:p>
          <a:p>
            <a:pPr marL="285750" indent="-285750" eaLnBrk="1" hangingPunct="1">
              <a:buFont typeface="Wingdings" panose="05000000000000000000" pitchFamily="2" charset="2"/>
              <a:buChar char="Ø"/>
            </a:pPr>
            <a:endParaRPr lang="en-US" altLang="en-US" dirty="0">
              <a:latin typeface="Calibri" panose="020F0502020204030204" pitchFamily="34" charset="0"/>
              <a:cs typeface="Calibri" panose="020F0502020204030204" pitchFamily="34" charset="0"/>
            </a:endParaRPr>
          </a:p>
          <a:p>
            <a:pPr marL="285750" indent="-285750" eaLnBrk="1" hangingPunct="1">
              <a:buFont typeface="Wingdings" panose="05000000000000000000" pitchFamily="2" charset="2"/>
              <a:buChar char="Ø"/>
            </a:pPr>
            <a:r>
              <a:rPr lang="en-US" altLang="en-US" dirty="0">
                <a:latin typeface="Calibri" panose="020F0502020204030204" pitchFamily="34" charset="0"/>
                <a:cs typeface="Calibri" panose="020F0502020204030204" pitchFamily="34" charset="0"/>
              </a:rPr>
              <a:t>The so-called teacher pretends to teach German language but knows that Evans</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 has the ultimate plan of escaping from jail.</a:t>
            </a:r>
          </a:p>
          <a:p>
            <a:pPr marL="285750" indent="-285750" eaLnBrk="1" hangingPunct="1">
              <a:buFont typeface="Wingdings" panose="05000000000000000000" pitchFamily="2" charset="2"/>
              <a:buChar char="Ø"/>
            </a:pPr>
            <a:endParaRPr lang="en-US" altLang="en-US" dirty="0">
              <a:latin typeface="Calibri" panose="020F0502020204030204" pitchFamily="34" charset="0"/>
              <a:cs typeface="Calibri" panose="020F0502020204030204" pitchFamily="34" charset="0"/>
            </a:endParaRPr>
          </a:p>
          <a:p>
            <a:pPr marL="285750" indent="-285750" eaLnBrk="1" hangingPunct="1">
              <a:buFont typeface="Wingdings" panose="05000000000000000000" pitchFamily="2" charset="2"/>
              <a:buChar char="Ø"/>
            </a:pPr>
            <a:r>
              <a:rPr lang="en-US" altLang="en-US" dirty="0">
                <a:latin typeface="Calibri" panose="020F0502020204030204" pitchFamily="34" charset="0"/>
                <a:cs typeface="Calibri" panose="020F0502020204030204" pitchFamily="34" charset="0"/>
              </a:rPr>
              <a:t>The Governor of the prison  was also mistaken to think that Evans was really </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interested to learn German language.</a:t>
            </a:r>
          </a:p>
          <a:p>
            <a:pPr marL="285750" indent="-285750" eaLnBrk="1" hangingPunct="1">
              <a:buFont typeface="Wingdings" panose="05000000000000000000" pitchFamily="2" charset="2"/>
              <a:buChar char="Ø"/>
            </a:pPr>
            <a:endParaRPr lang="en-US" altLang="en-US" dirty="0">
              <a:latin typeface="Calibri" panose="020F0502020204030204" pitchFamily="34" charset="0"/>
              <a:cs typeface="Calibri" panose="020F0502020204030204" pitchFamily="34" charset="0"/>
            </a:endParaRPr>
          </a:p>
          <a:p>
            <a:pPr marL="285750" indent="-285750" eaLnBrk="1" hangingPunct="1">
              <a:buFont typeface="Wingdings" panose="05000000000000000000" pitchFamily="2" charset="2"/>
              <a:buChar char="Ø"/>
            </a:pPr>
            <a:r>
              <a:rPr lang="en-US" altLang="en-US" dirty="0">
                <a:latin typeface="Calibri" panose="020F0502020204030204" pitchFamily="34" charset="0"/>
                <a:cs typeface="Calibri" panose="020F0502020204030204" pitchFamily="34" charset="0"/>
              </a:rPr>
              <a:t>The German classes started for Evans in September and on 7</a:t>
            </a:r>
            <a:r>
              <a:rPr lang="en-US" altLang="en-US" baseline="30000" dirty="0">
                <a:latin typeface="Calibri" panose="020F0502020204030204" pitchFamily="34" charset="0"/>
                <a:cs typeface="Calibri" panose="020F0502020204030204" pitchFamily="34" charset="0"/>
              </a:rPr>
              <a:t>th</a:t>
            </a:r>
            <a:r>
              <a:rPr lang="en-US" altLang="en-US" dirty="0">
                <a:latin typeface="Calibri" panose="020F0502020204030204" pitchFamily="34" charset="0"/>
                <a:cs typeface="Calibri" panose="020F0502020204030204" pitchFamily="34" charset="0"/>
              </a:rPr>
              <a:t> June next year his</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German teacher Shook hands with him after completion of the course and wished </a:t>
            </a:r>
          </a:p>
          <a:p>
            <a:pPr eaLnBrk="1" hangingPunct="1"/>
            <a:r>
              <a:rPr lang="en-US" altLang="en-US" dirty="0">
                <a:latin typeface="Calibri" panose="020F0502020204030204" pitchFamily="34" charset="0"/>
                <a:cs typeface="Calibri" panose="020F0502020204030204" pitchFamily="34" charset="0"/>
              </a:rPr>
              <a:t>        him good luck for the exam the next day.</a:t>
            </a:r>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eaLnBrk="1" hangingPunct="1"/>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indent="-285750" eaLnBrk="1" hangingPunct="1">
              <a:buFont typeface="Wingdings" panose="05000000000000000000" pitchFamily="2" charset="2"/>
              <a:buChar char="Ø"/>
            </a:pPr>
            <a:endParaRPr lang="en-US" altLang="en-US" dirty="0"/>
          </a:p>
          <a:p>
            <a:pPr marL="285750" indent="-285750" eaLnBrk="1" hangingPunct="1">
              <a:buFont typeface="Wingdings" panose="05000000000000000000" pitchFamily="2" charset="2"/>
              <a:buChar char="Ø"/>
            </a:pPr>
            <a:endParaRPr lang="en-US" altLang="en-US" sz="1400" dirty="0"/>
          </a:p>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Ø"/>
            </a:pPr>
            <a:endParaRPr sz="1400" b="0" i="0" u="none" strike="noStrike" cap="none" dirty="0">
              <a:solidFill>
                <a:srgbClr val="000000"/>
              </a:solidFill>
              <a:latin typeface="Calibri"/>
              <a:ea typeface="Calibri"/>
              <a:cs typeface="Calibri"/>
              <a:sym typeface="Calibri"/>
            </a:endParaRPr>
          </a:p>
        </p:txBody>
      </p:sp>
      <p:pic>
        <p:nvPicPr>
          <p:cNvPr id="5" name="Picture 4">
            <a:extLst>
              <a:ext uri="{FF2B5EF4-FFF2-40B4-BE49-F238E27FC236}">
                <a16:creationId xmlns:a16="http://schemas.microsoft.com/office/drawing/2014/main" id="{47F62D4C-E3E2-4FCE-BAE2-7779EEE98E8A}"/>
              </a:ext>
            </a:extLst>
          </p:cNvPr>
          <p:cNvPicPr/>
          <p:nvPr/>
        </p:nvPicPr>
        <p:blipFill>
          <a:blip r:embed="rId3"/>
          <a:srcRect/>
          <a:stretch>
            <a:fillRect/>
          </a:stretch>
        </p:blipFill>
        <p:spPr bwMode="auto">
          <a:xfrm>
            <a:off x="7829550" y="140677"/>
            <a:ext cx="1191358" cy="73879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5C2F3-21DE-4489-AC7A-4C9C5BAB98C6}"/>
              </a:ext>
            </a:extLst>
          </p:cNvPr>
          <p:cNvSpPr>
            <a:spLocks noGrp="1"/>
          </p:cNvSpPr>
          <p:nvPr>
            <p:ph type="title"/>
          </p:nvPr>
        </p:nvSpPr>
        <p:spPr>
          <a:xfrm>
            <a:off x="311700" y="278607"/>
            <a:ext cx="8520600" cy="856356"/>
          </a:xfrm>
        </p:spPr>
        <p:txBody>
          <a:bodyPr/>
          <a:lstStyle/>
          <a:p>
            <a:r>
              <a:rPr lang="en-US" altLang="en-US" sz="2200" b="1" u="sng" dirty="0">
                <a:solidFill>
                  <a:srgbClr val="FF0000"/>
                </a:solidFill>
                <a:latin typeface="Calibri" panose="020F0502020204030204" pitchFamily="34" charset="0"/>
                <a:cs typeface="Calibri" panose="020F0502020204030204" pitchFamily="34" charset="0"/>
              </a:rPr>
              <a:t>Evans –keen to acquire academic qualification</a:t>
            </a:r>
            <a:br>
              <a:rPr lang="en-US" altLang="en-US" sz="2200" b="1" u="sng" dirty="0">
                <a:solidFill>
                  <a:srgbClr val="FF0000"/>
                </a:solidFill>
                <a:latin typeface="Calibri" panose="020F0502020204030204" pitchFamily="34" charset="0"/>
                <a:cs typeface="Calibri" panose="020F0502020204030204" pitchFamily="34" charset="0"/>
              </a:rPr>
            </a:br>
            <a:r>
              <a:rPr lang="en-US" altLang="en-US" sz="2200" b="1" u="sng" dirty="0">
                <a:solidFill>
                  <a:srgbClr val="FF0000"/>
                </a:solidFill>
                <a:latin typeface="Calibri" panose="020F0502020204030204" pitchFamily="34" charset="0"/>
                <a:cs typeface="Calibri" panose="020F0502020204030204" pitchFamily="34" charset="0"/>
              </a:rPr>
              <a:t>-O-Level test in German</a:t>
            </a:r>
            <a:br>
              <a:rPr lang="en-US" altLang="en-US" sz="2200" b="1" u="sng" dirty="0">
                <a:solidFill>
                  <a:srgbClr val="FF0000"/>
                </a:solidFill>
                <a:latin typeface="Calibri" panose="020F0502020204030204" pitchFamily="34" charset="0"/>
                <a:cs typeface="Calibri" panose="020F0502020204030204" pitchFamily="34" charset="0"/>
              </a:rPr>
            </a:br>
            <a:endParaRPr lang="en-IN" sz="2200" b="1" u="sng" dirty="0">
              <a:latin typeface="Calibri" panose="020F0502020204030204" pitchFamily="34" charset="0"/>
              <a:cs typeface="Calibri" panose="020F0502020204030204" pitchFamily="34" charset="0"/>
            </a:endParaRPr>
          </a:p>
        </p:txBody>
      </p:sp>
      <p:sp>
        <p:nvSpPr>
          <p:cNvPr id="5" name="Google Shape;64;p14">
            <a:extLst>
              <a:ext uri="{FF2B5EF4-FFF2-40B4-BE49-F238E27FC236}">
                <a16:creationId xmlns:a16="http://schemas.microsoft.com/office/drawing/2014/main" id="{92496C1B-B0B9-4986-B88C-039D1ABCD2E9}"/>
              </a:ext>
            </a:extLst>
          </p:cNvPr>
          <p:cNvSpPr txBox="1"/>
          <p:nvPr/>
        </p:nvSpPr>
        <p:spPr>
          <a:xfrm>
            <a:off x="766435" y="900113"/>
            <a:ext cx="7825443" cy="3651529"/>
          </a:xfrm>
          <a:prstGeom prst="rect">
            <a:avLst/>
          </a:prstGeom>
          <a:noFill/>
          <a:ln>
            <a:noFill/>
          </a:ln>
        </p:spPr>
        <p:txBody>
          <a:bodyPr spcFirstLastPara="1" wrap="square" lIns="91425" tIns="91425" rIns="91425" bIns="91425" anchor="t" anchorCtr="0">
            <a:noAutofit/>
          </a:bodyPr>
          <a:lstStyle/>
          <a:p>
            <a:pPr eaLnBrk="1" hangingPunct="1"/>
            <a:endParaRPr lang="en-US" altLang="en-US" sz="1400" dirty="0">
              <a:solidFill>
                <a:srgbClr val="FF0000"/>
              </a:solidFill>
            </a:endParaRPr>
          </a:p>
          <a:p>
            <a:pPr marL="285750" indent="-285750" eaLnBrk="1" hangingPunct="1">
              <a:lnSpc>
                <a:spcPct val="200000"/>
              </a:lnSpc>
              <a:buFont typeface="Wingdings" panose="05000000000000000000" pitchFamily="2" charset="2"/>
              <a:buChar char="Ø"/>
            </a:pPr>
            <a:r>
              <a:rPr lang="en-US" altLang="en-US" sz="1400" dirty="0"/>
              <a:t>The Governor conceded to his request - Arranged with the Examinations Board to hold  the Examination in Evans’ cell. </a:t>
            </a:r>
          </a:p>
          <a:p>
            <a:pPr marL="285750" indent="-285750" eaLnBrk="1" hangingPunct="1">
              <a:lnSpc>
                <a:spcPct val="200000"/>
              </a:lnSpc>
              <a:buFont typeface="Wingdings" panose="05000000000000000000" pitchFamily="2" charset="2"/>
              <a:buChar char="Ø"/>
            </a:pPr>
            <a:r>
              <a:rPr lang="en-US" altLang="en-US" sz="1400" dirty="0"/>
              <a:t>A parson named Stuart </a:t>
            </a:r>
            <a:r>
              <a:rPr lang="en-US" altLang="en-US" sz="1400" dirty="0" err="1"/>
              <a:t>McLeery</a:t>
            </a:r>
            <a:r>
              <a:rPr lang="en-US" altLang="en-US" sz="1400" dirty="0"/>
              <a:t> from </a:t>
            </a:r>
            <a:r>
              <a:rPr lang="en-US" altLang="en-US" sz="1400" dirty="0" err="1"/>
              <a:t>St.Mary</a:t>
            </a:r>
            <a:r>
              <a:rPr lang="en-US" altLang="en-US" sz="1400" dirty="0"/>
              <a:t> Mags to be the invigilator.</a:t>
            </a:r>
          </a:p>
          <a:p>
            <a:pPr marL="285750" indent="-285750" eaLnBrk="1" hangingPunct="1">
              <a:lnSpc>
                <a:spcPct val="200000"/>
              </a:lnSpc>
              <a:buFont typeface="Wingdings" panose="05000000000000000000" pitchFamily="2" charset="2"/>
              <a:buChar char="Ø"/>
            </a:pPr>
            <a:r>
              <a:rPr lang="en-US" altLang="en-US" sz="1400" dirty="0"/>
              <a:t>The prison officials take all precautions to conduct the examination smoothly and strictly</a:t>
            </a:r>
          </a:p>
          <a:p>
            <a:pPr marL="285750" indent="-285750" eaLnBrk="1" hangingPunct="1">
              <a:lnSpc>
                <a:spcPct val="200000"/>
              </a:lnSpc>
              <a:buFont typeface="Wingdings" panose="05000000000000000000" pitchFamily="2" charset="2"/>
              <a:buChar char="Ø"/>
            </a:pPr>
            <a:r>
              <a:rPr lang="en-US" altLang="en-US" dirty="0"/>
              <a:t>Two prison officers named Mr. Jackson and Mr. Stephens were deployed to look over all the </a:t>
            </a:r>
          </a:p>
          <a:p>
            <a:pPr eaLnBrk="1" hangingPunct="1">
              <a:lnSpc>
                <a:spcPct val="200000"/>
              </a:lnSpc>
            </a:pPr>
            <a:r>
              <a:rPr lang="en-US" altLang="en-US" sz="1400" dirty="0"/>
              <a:t>       Formalities of the examination.</a:t>
            </a:r>
          </a:p>
          <a:p>
            <a:pPr marL="285750" indent="-285750" eaLnBrk="1" hangingPunct="1">
              <a:lnSpc>
                <a:spcPct val="200000"/>
              </a:lnSpc>
              <a:buFont typeface="Wingdings" panose="05000000000000000000" pitchFamily="2" charset="2"/>
              <a:buChar char="Ø"/>
            </a:pPr>
            <a:r>
              <a:rPr lang="en-US" altLang="en-US" dirty="0"/>
              <a:t>The Governor of the prison ensures that all necessary steps regarding tight security arrangements should be made</a:t>
            </a:r>
            <a:endParaRPr lang="en-US" altLang="en-US" sz="1400" dirty="0"/>
          </a:p>
          <a:p>
            <a:pPr marL="285750" indent="-285750" eaLnBrk="1" hangingPunct="1">
              <a:lnSpc>
                <a:spcPct val="200000"/>
              </a:lnSpc>
              <a:buFont typeface="Wingdings" panose="05000000000000000000" pitchFamily="2" charset="2"/>
              <a:buChar char="Ø"/>
            </a:pPr>
            <a:endParaRPr lang="en-US" altLang="en-US" sz="1400" dirty="0"/>
          </a:p>
          <a:p>
            <a:pPr eaLnBrk="1" hangingPunct="1"/>
            <a:endParaRPr lang="en-US" altLang="en-US" sz="1400" dirty="0"/>
          </a:p>
        </p:txBody>
      </p:sp>
      <p:sp>
        <p:nvSpPr>
          <p:cNvPr id="7" name="Title 1">
            <a:extLst>
              <a:ext uri="{FF2B5EF4-FFF2-40B4-BE49-F238E27FC236}">
                <a16:creationId xmlns:a16="http://schemas.microsoft.com/office/drawing/2014/main" id="{D75D0B74-E093-4631-92F7-682F838CEC61}"/>
              </a:ext>
            </a:extLst>
          </p:cNvPr>
          <p:cNvSpPr txBox="1">
            <a:spLocks/>
          </p:cNvSpPr>
          <p:nvPr/>
        </p:nvSpPr>
        <p:spPr>
          <a:xfrm>
            <a:off x="311700" y="261022"/>
            <a:ext cx="8520600" cy="856356"/>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rtl="0">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r>
              <a:rPr lang="en-US" altLang="en-US" sz="2200" b="1" u="sng">
                <a:solidFill>
                  <a:srgbClr val="FF0000"/>
                </a:solidFill>
                <a:latin typeface="Calibri" panose="020F0502020204030204" pitchFamily="34" charset="0"/>
                <a:cs typeface="Calibri" panose="020F0502020204030204" pitchFamily="34" charset="0"/>
              </a:rPr>
              <a:t>Evans –keen to acquire academic qualification</a:t>
            </a:r>
            <a:br>
              <a:rPr lang="en-US" altLang="en-US" sz="2200" b="1" u="sng">
                <a:solidFill>
                  <a:srgbClr val="FF0000"/>
                </a:solidFill>
                <a:latin typeface="Calibri" panose="020F0502020204030204" pitchFamily="34" charset="0"/>
                <a:cs typeface="Calibri" panose="020F0502020204030204" pitchFamily="34" charset="0"/>
              </a:rPr>
            </a:br>
            <a:r>
              <a:rPr lang="en-US" altLang="en-US" sz="2200" b="1" u="sng">
                <a:solidFill>
                  <a:srgbClr val="FF0000"/>
                </a:solidFill>
                <a:latin typeface="Calibri" panose="020F0502020204030204" pitchFamily="34" charset="0"/>
                <a:cs typeface="Calibri" panose="020F0502020204030204" pitchFamily="34" charset="0"/>
              </a:rPr>
              <a:t>-O-Level test in German</a:t>
            </a:r>
            <a:br>
              <a:rPr lang="en-US" altLang="en-US" sz="2200" b="1" u="sng">
                <a:solidFill>
                  <a:srgbClr val="FF0000"/>
                </a:solidFill>
                <a:latin typeface="Calibri" panose="020F0502020204030204" pitchFamily="34" charset="0"/>
                <a:cs typeface="Calibri" panose="020F0502020204030204" pitchFamily="34" charset="0"/>
              </a:rPr>
            </a:br>
            <a:endParaRPr lang="en-IN" sz="2200" b="1" u="sng" dirty="0">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F2E4A5E-654D-402F-9223-BE4E078F265C}"/>
              </a:ext>
            </a:extLst>
          </p:cNvPr>
          <p:cNvPicPr/>
          <p:nvPr/>
        </p:nvPicPr>
        <p:blipFill>
          <a:blip r:embed="rId3"/>
          <a:srcRect/>
          <a:stretch>
            <a:fillRect/>
          </a:stretch>
        </p:blipFill>
        <p:spPr bwMode="auto">
          <a:xfrm>
            <a:off x="7835900" y="123092"/>
            <a:ext cx="1214315" cy="937845"/>
          </a:xfrm>
          <a:prstGeom prst="rect">
            <a:avLst/>
          </a:prstGeom>
          <a:noFill/>
          <a:ln w="9525">
            <a:noFill/>
            <a:miter lim="800000"/>
            <a:headEnd/>
            <a:tailEnd/>
          </a:ln>
        </p:spPr>
      </p:pic>
    </p:spTree>
    <p:extLst>
      <p:ext uri="{BB962C8B-B14F-4D97-AF65-F5344CB8AC3E}">
        <p14:creationId xmlns:p14="http://schemas.microsoft.com/office/powerpoint/2010/main" val="367525616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892</TotalTime>
  <Words>2356</Words>
  <Application>Microsoft Office PowerPoint</Application>
  <PresentationFormat>On-screen Show (16:9)</PresentationFormat>
  <Paragraphs>211</Paragraphs>
  <Slides>24</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Open Sans</vt:lpstr>
      <vt:lpstr>Source Sans Pro</vt:lpstr>
      <vt:lpstr>Symbol</vt:lpstr>
      <vt:lpstr>Wingdings</vt:lpstr>
      <vt:lpstr>Simple Light</vt:lpstr>
      <vt:lpstr>PowerPoint Presentation</vt:lpstr>
      <vt:lpstr>EVANS TRIES AN O-LEVEL                      By- COLIN DEXTER</vt:lpstr>
      <vt:lpstr>- Born – 29th September, 1930, Stanford, Lincolnshire, England - Died – 21st March, 2017 (aged 86), Oxford, England - Occupation – Novelist - Alma mater – Christ’s College, Cambridge - Famous Works – Inspector Morse Series ( 1975-1999)  </vt:lpstr>
      <vt:lpstr>LEARNING OBJECTIVES</vt:lpstr>
      <vt:lpstr>PowerPoint Presentation</vt:lpstr>
      <vt:lpstr>MAIN CHARACTERS</vt:lpstr>
      <vt:lpstr>Theme of the Lesson</vt:lpstr>
      <vt:lpstr>PowerPoint Presentation</vt:lpstr>
      <vt:lpstr>Evans –keen to acquire academic qualification -O-Level test in German </vt:lpstr>
      <vt:lpstr>Drilling of Difficult Words</vt:lpstr>
      <vt:lpstr>PowerPoint Presentation</vt:lpstr>
      <vt:lpstr>THE EXAMINATION BEGINS AT 9:25 AM</vt:lpstr>
      <vt:lpstr>PowerPoint Presentation</vt:lpstr>
      <vt:lpstr>    1) Describe Evans as a person. 2) Should Criminals in prison be given the opportunity of learning and education? 3) Why is Evans called 'Evans the Break’? 4) Why did the Governor of the Oxford Jail telephone the Secretary of the Examination Board? 5) Where did the exam begin and when? 6) Why did the Assistant Secretary call on the Governor at 9:40 am. ? 7) What message did Stephens receive from the Governor at 11:22 am.?   </vt:lpstr>
      <vt:lpstr>Evans Executes the Escape Plan  (Page No- 82-86) - Stephens escorts Stuart Mc Leery to the main gate to say him goodbye after the exam is over. - Evans has already put on the appearance of McLeery and sits blood-drenched in the    examination cell in a half-conscious state. - Stephens discovers this horrible scene and gets panicky at this situation. - Both Jackson and Stephens conclude that Evans had escaped from jail in the disguise    of McLeery just after the exam was over. - They also think that Evans has seriously injured Stuart Mc Leery who is sitting in the exam cell. - Then the injured man, who was really Evans, was taken to hospital by an order of the Governor     of the Prison. - In this way Evans Succeeded to hoodwink everybody and escaped from prison for the fourth time. - The real Stuart Mc Leery was discovered in his study, securely bound and gagged at Broad Street.. - The Governor understands Evans' plan of escape and gets furious at Mr. Jackson and    Mr. Stephens for their idiocy.</vt:lpstr>
      <vt:lpstr>DRILLING OF WORDS</vt:lpstr>
      <vt:lpstr>PowerPoint Presentation</vt:lpstr>
      <vt:lpstr>PowerPoint Presentation</vt:lpstr>
      <vt:lpstr>PowerPoint Presentation</vt:lpstr>
      <vt:lpstr>- This is a story of real cleverness and superb application of the presence of mind. - Evans has left no stones unturned to befool the prison authorities. - The network of Evans’ friends were arranged meticulously to execute his plans. - The loopholes in our security system could be glaringly visible in the story. - The story of Evans is an eye-opener for the so called people in power and position. - The author of the story gives good humour and entertainment throughout.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Pratyusa Mishra</cp:lastModifiedBy>
  <cp:revision>199</cp:revision>
  <dcterms:modified xsi:type="dcterms:W3CDTF">2022-03-29T14:56:12Z</dcterms:modified>
</cp:coreProperties>
</file>