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40"/>
  </p:notesMasterIdLst>
  <p:sldIdLst>
    <p:sldId id="256" r:id="rId2"/>
    <p:sldId id="294" r:id="rId3"/>
    <p:sldId id="293" r:id="rId4"/>
    <p:sldId id="257" r:id="rId5"/>
    <p:sldId id="292" r:id="rId6"/>
    <p:sldId id="262" r:id="rId7"/>
    <p:sldId id="260" r:id="rId8"/>
    <p:sldId id="261" r:id="rId9"/>
    <p:sldId id="263" r:id="rId10"/>
    <p:sldId id="264" r:id="rId11"/>
    <p:sldId id="265" r:id="rId12"/>
    <p:sldId id="267" r:id="rId13"/>
    <p:sldId id="266" r:id="rId14"/>
    <p:sldId id="276" r:id="rId15"/>
    <p:sldId id="268" r:id="rId16"/>
    <p:sldId id="269" r:id="rId17"/>
    <p:sldId id="270" r:id="rId18"/>
    <p:sldId id="271" r:id="rId19"/>
    <p:sldId id="272" r:id="rId20"/>
    <p:sldId id="277" r:id="rId21"/>
    <p:sldId id="278" r:id="rId22"/>
    <p:sldId id="279" r:id="rId23"/>
    <p:sldId id="280" r:id="rId24"/>
    <p:sldId id="281" r:id="rId25"/>
    <p:sldId id="282" r:id="rId26"/>
    <p:sldId id="283" r:id="rId27"/>
    <p:sldId id="284" r:id="rId28"/>
    <p:sldId id="273" r:id="rId29"/>
    <p:sldId id="285" r:id="rId30"/>
    <p:sldId id="286" r:id="rId31"/>
    <p:sldId id="287" r:id="rId32"/>
    <p:sldId id="288" r:id="rId33"/>
    <p:sldId id="274" r:id="rId34"/>
    <p:sldId id="290" r:id="rId35"/>
    <p:sldId id="275" r:id="rId36"/>
    <p:sldId id="258" r:id="rId37"/>
    <p:sldId id="291" r:id="rId38"/>
    <p:sldId id="259" r:id="rId3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97" autoAdjust="0"/>
    <p:restoredTop sz="94660"/>
  </p:normalViewPr>
  <p:slideViewPr>
    <p:cSldViewPr snapToGrid="0">
      <p:cViewPr>
        <p:scale>
          <a:sx n="102" d="100"/>
          <a:sy n="102" d="100"/>
        </p:scale>
        <p:origin x="-420" y="7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en.wikipedia.org/wiki/Anthropomorphism" TargetMode="Externa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1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en.wikipedia.org/wiki/Hypallage" TargetMode="Externa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youtu.be/aHWDhTze2ec"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3" Type="http://schemas.openxmlformats.org/officeDocument/2006/relationships/hyperlink" Target="http://en.wikipedia.org/wiki/Metaphor" TargetMode="External"/><Relationship Id="rId2" Type="http://schemas.openxmlformats.org/officeDocument/2006/relationships/hyperlink" Target="http://en.wikipedia.org/wiki/Dramatic_monologue" TargetMode="External"/><Relationship Id="rId1" Type="http://schemas.openxmlformats.org/officeDocument/2006/relationships/slideLayout" Target="../slideLayouts/slideLayout1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3" Type="http://schemas.openxmlformats.org/officeDocument/2006/relationships/hyperlink" Target="http://en.wikipedia.org/wiki/Alliteration" TargetMode="External"/><Relationship Id="rId2" Type="http://schemas.openxmlformats.org/officeDocument/2006/relationships/hyperlink" Target="http://en.wikipedia.org/wiki/Oxymoron" TargetMode="External"/><Relationship Id="rId1" Type="http://schemas.openxmlformats.org/officeDocument/2006/relationships/slideLayout" Target="../slideLayouts/slideLayout1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png"/><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1.xml"/><Relationship Id="rId5" Type="http://schemas.openxmlformats.org/officeDocument/2006/relationships/image" Target="../media/image2.png"/><Relationship Id="rId4" Type="http://schemas.openxmlformats.org/officeDocument/2006/relationships/image" Target="../media/image12.png"/></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3.png"/><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11.xml"/><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sp>
        <p:nvSpPr>
          <p:cNvPr id="56" name="Google Shape;56;p13"/>
          <p:cNvSpPr txBox="1"/>
          <p:nvPr/>
        </p:nvSpPr>
        <p:spPr>
          <a:xfrm>
            <a:off x="1642188" y="699796"/>
            <a:ext cx="5971592" cy="3013789"/>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 sz="3000" b="1" dirty="0" smtClean="0">
                <a:solidFill>
                  <a:srgbClr val="FF0000"/>
                </a:solidFill>
                <a:latin typeface="Calibri"/>
                <a:ea typeface="Calibri"/>
                <a:cs typeface="Calibri"/>
                <a:sym typeface="Calibri"/>
              </a:rPr>
              <a:t>SUBJECT- ENGLISH</a:t>
            </a:r>
          </a:p>
          <a:p>
            <a:pPr marL="0" marR="0" lvl="0" indent="0" algn="ctr" rtl="0">
              <a:lnSpc>
                <a:spcPct val="100000"/>
              </a:lnSpc>
              <a:spcBef>
                <a:spcPts val="0"/>
              </a:spcBef>
              <a:spcAft>
                <a:spcPts val="0"/>
              </a:spcAft>
              <a:buClr>
                <a:srgbClr val="000000"/>
              </a:buClr>
              <a:buSzPts val="3100"/>
              <a:buFont typeface="Arial"/>
              <a:buNone/>
            </a:pPr>
            <a:endParaRPr lang="en" sz="30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 sz="3000" b="1" dirty="0" smtClean="0">
                <a:solidFill>
                  <a:srgbClr val="FF0000"/>
                </a:solidFill>
                <a:latin typeface="Calibri"/>
                <a:ea typeface="Calibri"/>
                <a:cs typeface="Calibri"/>
                <a:sym typeface="Calibri"/>
              </a:rPr>
              <a:t>INTRODUCTION</a:t>
            </a:r>
            <a:endParaRPr lang="en" sz="3000" b="1" i="0" u="none" strike="noStrike" cap="none" dirty="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900" b="1" i="0" u="none" strike="noStrike" cap="none" dirty="0">
              <a:solidFill>
                <a:srgbClr val="FF0000"/>
              </a:solidFill>
              <a:latin typeface="Calibri"/>
              <a:ea typeface="Calibri"/>
              <a:cs typeface="Calibri"/>
              <a:sym typeface="Calibri"/>
            </a:endParaRPr>
          </a:p>
          <a:p>
            <a:pPr algn="ctr"/>
            <a:r>
              <a:rPr lang="en-IN" sz="2400" dirty="0" smtClean="0">
                <a:latin typeface="Calibri" pitchFamily="34" charset="0"/>
              </a:rPr>
              <a:t>Humanity, Social concern for poor village people and Poetic device</a:t>
            </a:r>
            <a:endParaRPr sz="2400" b="0" i="0" u="none" strike="noStrike" cap="none" dirty="0">
              <a:solidFill>
                <a:srgbClr val="000000"/>
              </a:solidFill>
              <a:latin typeface="Calibri" pitchFamily="34" charset="0"/>
              <a:ea typeface="Calibri"/>
              <a:cs typeface="Calibri"/>
              <a:sym typeface="Calibri"/>
            </a:endParaRPr>
          </a:p>
        </p:txBody>
      </p:sp>
      <p:pic>
        <p:nvPicPr>
          <p:cNvPr id="7" name="Picture 6" descr="E:\education\CBSE\ODM\session -2020-2021\Task\odm logo.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4" algn="ctr">
              <a:buSzPts val="2200"/>
            </a:pPr>
            <a:r>
              <a:rPr lang="en-IN" sz="2200" b="1" u="sng" dirty="0" smtClean="0">
                <a:solidFill>
                  <a:srgbClr val="FF0000"/>
                </a:solidFill>
                <a:latin typeface="Calibri" panose="020F0502020204030204" pitchFamily="34" charset="0"/>
              </a:rPr>
              <a:t>INTRODUCTION</a:t>
            </a:r>
            <a:endParaRPr lang="en-IN" sz="2200" b="1" u="sng" dirty="0">
              <a:solidFill>
                <a:srgbClr val="FF0000"/>
              </a:solidFill>
              <a:latin typeface="Calibri" panose="020F0502020204030204" pitchFamily="34" charset="0"/>
            </a:endParaRPr>
          </a:p>
        </p:txBody>
      </p:sp>
      <p:sp>
        <p:nvSpPr>
          <p:cNvPr id="4" name="Google Shape;71;p15"/>
          <p:cNvSpPr txBox="1"/>
          <p:nvPr/>
        </p:nvSpPr>
        <p:spPr>
          <a:xfrm>
            <a:off x="272675" y="961053"/>
            <a:ext cx="8688300" cy="3366247"/>
          </a:xfrm>
          <a:prstGeom prst="rect">
            <a:avLst/>
          </a:prstGeom>
          <a:noFill/>
          <a:ln>
            <a:noFill/>
          </a:ln>
        </p:spPr>
        <p:txBody>
          <a:bodyPr spcFirstLastPara="1" wrap="square" lIns="91425" tIns="91425" rIns="91425" bIns="91425" anchor="t" anchorCtr="0">
            <a:noAutofit/>
          </a:bodyPr>
          <a:lstStyle/>
          <a:p>
            <a:pPr>
              <a:lnSpc>
                <a:spcPct val="250000"/>
              </a:lnSpc>
              <a:buFont typeface="Wingdings" pitchFamily="2" charset="2"/>
              <a:buChar char="Ø"/>
            </a:pPr>
            <a:r>
              <a:rPr lang="en-IN" dirty="0" smtClean="0">
                <a:latin typeface="Calibri" pitchFamily="34" charset="0"/>
              </a:rPr>
              <a:t>A roadside stand is a poem written by the highly-acclaimed poet, Robert Frost who is regarded for his realistic depiction of rural life using which he touched several difficult social themes of the time. </a:t>
            </a:r>
          </a:p>
          <a:p>
            <a:pPr>
              <a:lnSpc>
                <a:spcPct val="250000"/>
              </a:lnSpc>
              <a:buFont typeface="Wingdings" pitchFamily="2" charset="2"/>
              <a:buChar char="Ø"/>
            </a:pPr>
            <a:r>
              <a:rPr lang="en-IN" dirty="0" smtClean="0">
                <a:latin typeface="Calibri" pitchFamily="34" charset="0"/>
              </a:rPr>
              <a:t>In this poem, the poet highlights the plight of the deprived villagers who are aching for some money to lead a prosperous life. </a:t>
            </a:r>
          </a:p>
          <a:p>
            <a:pPr>
              <a:lnSpc>
                <a:spcPct val="250000"/>
              </a:lnSpc>
              <a:buFont typeface="Wingdings" pitchFamily="2" charset="2"/>
              <a:buChar char="Ø"/>
            </a:pPr>
            <a:r>
              <a:rPr lang="en-IN" dirty="0" smtClean="0">
                <a:latin typeface="Calibri" pitchFamily="34" charset="0"/>
              </a:rPr>
              <a:t>The poet is also very critical of the way the city folks treat these villagers who are selling their locally produced goods and whizzing past them without a sense of empathy. </a:t>
            </a:r>
            <a:endParaRPr i="0" u="none" strike="noStrike" cap="none" dirty="0">
              <a:solidFill>
                <a:srgbClr val="000000"/>
              </a:solidFill>
              <a:latin typeface="Calibri" pitchFamily="34" charset="0"/>
              <a:ea typeface="Calibri"/>
              <a:cs typeface="Calibri"/>
              <a:sym typeface="Calibri"/>
            </a:endParaRPr>
          </a:p>
        </p:txBody>
      </p:sp>
      <p:pic>
        <p:nvPicPr>
          <p:cNvPr id="5" name="Picture 6" descr="E:\education\CBSE\ODM\session -2020-2021\Task\odm 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latin typeface="Calibri" pitchFamily="34" charset="0"/>
              </a:rPr>
              <a:t>CONTENTS OF A Road Side Stand </a:t>
            </a:r>
          </a:p>
          <a:p>
            <a:pPr lvl="0" algn="ctr">
              <a:buSzPts val="2200"/>
            </a:pPr>
            <a:r>
              <a:rPr lang="en-IN" sz="2400" b="1" u="sng" dirty="0" smtClean="0">
                <a:solidFill>
                  <a:srgbClr val="FF0000"/>
                </a:solidFill>
                <a:latin typeface="Calibri" pitchFamily="34" charset="0"/>
              </a:rPr>
              <a:t> Extract -1   Line – 1-6 </a:t>
            </a:r>
            <a:endParaRPr lang="en-IN" sz="2400" b="1" dirty="0">
              <a:solidFill>
                <a:srgbClr val="FF0000"/>
              </a:solidFill>
              <a:latin typeface="Calibri" pitchFamily="34" charset="0"/>
            </a:endParaRPr>
          </a:p>
        </p:txBody>
      </p:sp>
      <p:sp>
        <p:nvSpPr>
          <p:cNvPr id="4"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lvl="0">
              <a:lnSpc>
                <a:spcPct val="200000"/>
              </a:lnSpc>
              <a:buSzPts val="1400"/>
            </a:pPr>
            <a:r>
              <a:rPr lang="en-IN" dirty="0" smtClean="0">
                <a:latin typeface="Calibri" panose="020F0502020204030204" pitchFamily="34" charset="0"/>
              </a:rPr>
              <a:t>“The </a:t>
            </a:r>
            <a:r>
              <a:rPr lang="en-IN" dirty="0">
                <a:latin typeface="Calibri" panose="020F0502020204030204" pitchFamily="34" charset="0"/>
              </a:rPr>
              <a:t>little old house was out with a little new </a:t>
            </a:r>
            <a:r>
              <a:rPr lang="en-IN" dirty="0" smtClean="0">
                <a:solidFill>
                  <a:srgbClr val="00B050"/>
                </a:solidFill>
                <a:latin typeface="Calibri" panose="020F0502020204030204" pitchFamily="34" charset="0"/>
              </a:rPr>
              <a:t>shed</a:t>
            </a:r>
            <a:r>
              <a:rPr lang="en-IN" dirty="0" smtClean="0">
                <a:latin typeface="Calibri" panose="020F0502020204030204" pitchFamily="34" charset="0"/>
              </a:rPr>
              <a:t>					      </a:t>
            </a:r>
            <a:r>
              <a:rPr lang="en-IN" dirty="0">
                <a:latin typeface="Calibri" panose="020F0502020204030204" pitchFamily="34" charset="0"/>
              </a:rPr>
              <a:t>In front at the edge of the road where the traffic </a:t>
            </a:r>
            <a:r>
              <a:rPr lang="en-IN" dirty="0" smtClean="0">
                <a:solidFill>
                  <a:srgbClr val="00B050"/>
                </a:solidFill>
                <a:latin typeface="Calibri" panose="020F0502020204030204" pitchFamily="34" charset="0"/>
              </a:rPr>
              <a:t>sped</a:t>
            </a:r>
            <a:r>
              <a:rPr lang="en-IN" dirty="0" smtClean="0">
                <a:latin typeface="Calibri" panose="020F0502020204030204" pitchFamily="34" charset="0"/>
              </a:rPr>
              <a:t>, 					     A </a:t>
            </a:r>
            <a:r>
              <a:rPr lang="en-IN" dirty="0">
                <a:latin typeface="Calibri" panose="020F0502020204030204" pitchFamily="34" charset="0"/>
              </a:rPr>
              <a:t>roadside stand that too </a:t>
            </a:r>
            <a:r>
              <a:rPr lang="en-IN" dirty="0">
                <a:solidFill>
                  <a:srgbClr val="00B050"/>
                </a:solidFill>
                <a:latin typeface="Calibri" panose="020F0502020204030204" pitchFamily="34" charset="0"/>
              </a:rPr>
              <a:t>pathetically pled</a:t>
            </a:r>
            <a:r>
              <a:rPr lang="en-IN" dirty="0">
                <a:latin typeface="Calibri" panose="020F0502020204030204" pitchFamily="34" charset="0"/>
              </a:rPr>
              <a:t>, </a:t>
            </a:r>
            <a:r>
              <a:rPr lang="en-IN" dirty="0" smtClean="0">
                <a:latin typeface="Calibri" panose="020F0502020204030204" pitchFamily="34" charset="0"/>
              </a:rPr>
              <a:t>						     It </a:t>
            </a:r>
            <a:r>
              <a:rPr lang="en-IN" dirty="0">
                <a:latin typeface="Calibri" panose="020F0502020204030204" pitchFamily="34" charset="0"/>
              </a:rPr>
              <a:t>would not be fair to say for a </a:t>
            </a:r>
            <a:r>
              <a:rPr lang="en-IN" dirty="0">
                <a:solidFill>
                  <a:srgbClr val="00B050"/>
                </a:solidFill>
                <a:latin typeface="Calibri" panose="020F0502020204030204" pitchFamily="34" charset="0"/>
              </a:rPr>
              <a:t>dole of bread</a:t>
            </a:r>
            <a:r>
              <a:rPr lang="en-IN" dirty="0">
                <a:latin typeface="Calibri" panose="020F0502020204030204" pitchFamily="34" charset="0"/>
              </a:rPr>
              <a:t>, </a:t>
            </a:r>
            <a:r>
              <a:rPr lang="en-IN" dirty="0" smtClean="0">
                <a:latin typeface="Calibri" panose="020F0502020204030204" pitchFamily="34" charset="0"/>
              </a:rPr>
              <a:t>						 But </a:t>
            </a:r>
            <a:r>
              <a:rPr lang="en-IN" dirty="0">
                <a:latin typeface="Calibri" panose="020F0502020204030204" pitchFamily="34" charset="0"/>
              </a:rPr>
              <a:t>for some of the money, the </a:t>
            </a:r>
            <a:r>
              <a:rPr lang="en-IN" dirty="0">
                <a:solidFill>
                  <a:srgbClr val="00B050"/>
                </a:solidFill>
                <a:latin typeface="Calibri" panose="020F0502020204030204" pitchFamily="34" charset="0"/>
              </a:rPr>
              <a:t>cash</a:t>
            </a:r>
            <a:r>
              <a:rPr lang="en-IN" dirty="0">
                <a:latin typeface="Calibri" panose="020F0502020204030204" pitchFamily="34" charset="0"/>
              </a:rPr>
              <a:t>, whose </a:t>
            </a:r>
            <a:r>
              <a:rPr lang="en-IN" dirty="0">
                <a:solidFill>
                  <a:srgbClr val="00B050"/>
                </a:solidFill>
                <a:latin typeface="Calibri" panose="020F0502020204030204" pitchFamily="34" charset="0"/>
              </a:rPr>
              <a:t>flow</a:t>
            </a:r>
            <a:r>
              <a:rPr lang="en-IN" dirty="0">
                <a:latin typeface="Calibri" panose="020F0502020204030204" pitchFamily="34" charset="0"/>
              </a:rPr>
              <a:t> supports </a:t>
            </a:r>
            <a:r>
              <a:rPr lang="en-IN" dirty="0" smtClean="0">
                <a:latin typeface="Calibri" panose="020F0502020204030204" pitchFamily="34" charset="0"/>
              </a:rPr>
              <a:t>					 The </a:t>
            </a:r>
            <a:r>
              <a:rPr lang="en-IN" dirty="0">
                <a:latin typeface="Calibri" panose="020F0502020204030204" pitchFamily="34" charset="0"/>
              </a:rPr>
              <a:t>flower of cities from sinking and </a:t>
            </a:r>
            <a:r>
              <a:rPr lang="en-IN" dirty="0">
                <a:solidFill>
                  <a:srgbClr val="00B050"/>
                </a:solidFill>
                <a:latin typeface="Calibri" panose="020F0502020204030204" pitchFamily="34" charset="0"/>
              </a:rPr>
              <a:t>withering faint</a:t>
            </a:r>
            <a:r>
              <a:rPr lang="en-IN" dirty="0" smtClean="0">
                <a:latin typeface="Calibri" panose="020F0502020204030204" pitchFamily="34" charset="0"/>
              </a:rPr>
              <a:t>.”</a:t>
            </a:r>
            <a:endParaRPr sz="1400" b="0" i="0" u="none" strike="noStrike" cap="none" dirty="0">
              <a:solidFill>
                <a:srgbClr val="000000"/>
              </a:solidFill>
              <a:latin typeface="Calibri" panose="020F0502020204030204" pitchFamily="34" charset="0"/>
              <a:ea typeface="Calibri"/>
              <a:cs typeface="Calibri"/>
              <a:sym typeface="Calibri"/>
            </a:endParaRPr>
          </a:p>
        </p:txBody>
      </p:sp>
      <p:pic>
        <p:nvPicPr>
          <p:cNvPr id="5" name="Picture 6" descr="E:\education\CBSE\ODM\session -2020-2021\Task\odm 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436418" y="228600"/>
            <a:ext cx="8250382" cy="830997"/>
          </a:xfrm>
          <a:prstGeom prst="rect">
            <a:avLst/>
          </a:prstGeom>
        </p:spPr>
        <p:txBody>
          <a:bodyPr wrap="square">
            <a:spAutoFit/>
          </a:bodyPr>
          <a:lstStyle/>
          <a:p>
            <a:pPr algn="ctr"/>
            <a:endParaRPr lang="en-GB" sz="2400" b="1" u="sng" dirty="0" smtClean="0">
              <a:solidFill>
                <a:srgbClr val="FF0000"/>
              </a:solidFill>
              <a:latin typeface="Calibri" pitchFamily="34" charset="0"/>
              <a:cs typeface="Calibri" panose="020F0502020204030204" pitchFamily="34" charset="0"/>
            </a:endParaRPr>
          </a:p>
          <a:p>
            <a:pPr algn="ctr"/>
            <a:r>
              <a:rPr lang="en-GB" sz="2400" b="1" u="sng" dirty="0" smtClean="0">
                <a:solidFill>
                  <a:srgbClr val="FF0000"/>
                </a:solidFill>
                <a:latin typeface="Calibri" pitchFamily="34" charset="0"/>
                <a:cs typeface="Calibri" panose="020F0502020204030204" pitchFamily="34" charset="0"/>
              </a:rPr>
              <a:t>DRILLING OF NEW/DIFFICULT WORDS </a:t>
            </a:r>
            <a:r>
              <a:rPr lang="en-GB" sz="2400" dirty="0" smtClean="0">
                <a:solidFill>
                  <a:srgbClr val="FF0000"/>
                </a:solidFill>
                <a:latin typeface="Calibri" pitchFamily="34" charset="0"/>
                <a:cs typeface="Calibri" panose="020F0502020204030204" pitchFamily="34" charset="0"/>
              </a:rPr>
              <a:t>:</a:t>
            </a:r>
            <a:endParaRPr lang="en-IN" sz="2400" dirty="0"/>
          </a:p>
        </p:txBody>
      </p:sp>
      <p:sp>
        <p:nvSpPr>
          <p:cNvPr id="5" name="Rectangle 4"/>
          <p:cNvSpPr/>
          <p:nvPr/>
        </p:nvSpPr>
        <p:spPr>
          <a:xfrm>
            <a:off x="529936" y="1351000"/>
            <a:ext cx="8229600" cy="3323987"/>
          </a:xfrm>
          <a:prstGeom prst="rect">
            <a:avLst/>
          </a:prstGeom>
        </p:spPr>
        <p:txBody>
          <a:bodyPr wrap="square">
            <a:spAutoFit/>
          </a:bodyPr>
          <a:lstStyle/>
          <a:p>
            <a:r>
              <a:rPr lang="en-IN" dirty="0" smtClean="0">
                <a:solidFill>
                  <a:srgbClr val="00B050"/>
                </a:solidFill>
                <a:latin typeface="Calibri" panose="020F0502020204030204" pitchFamily="34" charset="0"/>
              </a:rPr>
              <a:t>SHED -   </a:t>
            </a:r>
            <a:r>
              <a:rPr lang="en-IN" dirty="0" smtClean="0">
                <a:solidFill>
                  <a:schemeClr val="accent2"/>
                </a:solidFill>
                <a:latin typeface="Calibri" panose="020F0502020204030204" pitchFamily="34" charset="0"/>
              </a:rPr>
              <a:t>A simple rooted structure or a hut usually made of wood  to store things</a:t>
            </a:r>
          </a:p>
          <a:p>
            <a:endParaRPr lang="en-IN" dirty="0" smtClean="0">
              <a:solidFill>
                <a:schemeClr val="accent2"/>
              </a:solidFill>
            </a:endParaRPr>
          </a:p>
          <a:p>
            <a:r>
              <a:rPr lang="en-IN" dirty="0" smtClean="0">
                <a:solidFill>
                  <a:srgbClr val="00B050"/>
                </a:solidFill>
                <a:latin typeface="Calibri" panose="020F0502020204030204" pitchFamily="34" charset="0"/>
              </a:rPr>
              <a:t>SPED -  </a:t>
            </a:r>
            <a:r>
              <a:rPr lang="en-IN" dirty="0" smtClean="0">
                <a:solidFill>
                  <a:schemeClr val="accent2"/>
                </a:solidFill>
                <a:latin typeface="Calibri" panose="020F0502020204030204" pitchFamily="34" charset="0"/>
              </a:rPr>
              <a:t>To go fast or move quickly </a:t>
            </a:r>
          </a:p>
          <a:p>
            <a:endParaRPr lang="en-IN" dirty="0" smtClean="0">
              <a:solidFill>
                <a:srgbClr val="00B050"/>
              </a:solidFill>
              <a:latin typeface="Calibri" panose="020F0502020204030204" pitchFamily="34" charset="0"/>
            </a:endParaRPr>
          </a:p>
          <a:p>
            <a:r>
              <a:rPr lang="en-IN" dirty="0" smtClean="0">
                <a:solidFill>
                  <a:srgbClr val="00B050"/>
                </a:solidFill>
                <a:latin typeface="Calibri" panose="020F0502020204030204" pitchFamily="34" charset="0"/>
              </a:rPr>
              <a:t>PATHETICALLY PLED – </a:t>
            </a:r>
            <a:r>
              <a:rPr lang="en-IN" dirty="0" smtClean="0">
                <a:solidFill>
                  <a:schemeClr val="accent2"/>
                </a:solidFill>
                <a:latin typeface="Calibri" panose="020F0502020204030204" pitchFamily="34" charset="0"/>
              </a:rPr>
              <a:t>Pathetically means in a way that arouses pity, sympathy, or compassion, to be pitiful inferior or inadequate. Pled means to make an emotional request or appeal.</a:t>
            </a:r>
            <a:endParaRPr lang="en-IN" dirty="0" smtClean="0">
              <a:solidFill>
                <a:srgbClr val="00B050"/>
              </a:solidFill>
              <a:latin typeface="Calibri" panose="020F0502020204030204" pitchFamily="34" charset="0"/>
            </a:endParaRPr>
          </a:p>
          <a:p>
            <a:endParaRPr lang="en-IN" dirty="0" smtClean="0">
              <a:solidFill>
                <a:srgbClr val="00B050"/>
              </a:solidFill>
              <a:latin typeface="Calibri" panose="020F0502020204030204" pitchFamily="34" charset="0"/>
            </a:endParaRPr>
          </a:p>
          <a:p>
            <a:r>
              <a:rPr lang="en-IN" dirty="0" smtClean="0">
                <a:solidFill>
                  <a:srgbClr val="00B050"/>
                </a:solidFill>
                <a:latin typeface="Calibri" panose="020F0502020204030204" pitchFamily="34" charset="0"/>
              </a:rPr>
              <a:t>DOLE OF BREAD  -   </a:t>
            </a:r>
            <a:r>
              <a:rPr lang="en-IN" dirty="0" smtClean="0">
                <a:solidFill>
                  <a:schemeClr val="accent2"/>
                </a:solidFill>
                <a:latin typeface="Calibri" panose="020F0502020204030204" pitchFamily="34" charset="0"/>
              </a:rPr>
              <a:t>Dole means ‘the money given by the government (or a charity) on regular  intervals to the unemployed’. “ Dole of Bread  means a portion of bread (or any food) given as a charity to the unemployed”.</a:t>
            </a:r>
            <a:endParaRPr lang="en-IN" dirty="0" smtClean="0">
              <a:solidFill>
                <a:srgbClr val="00B050"/>
              </a:solidFill>
              <a:latin typeface="Calibri" panose="020F0502020204030204" pitchFamily="34" charset="0"/>
            </a:endParaRPr>
          </a:p>
          <a:p>
            <a:endParaRPr lang="en-IN" dirty="0" smtClean="0">
              <a:solidFill>
                <a:srgbClr val="00B050"/>
              </a:solidFill>
              <a:latin typeface="Calibri" panose="020F0502020204030204" pitchFamily="34" charset="0"/>
            </a:endParaRPr>
          </a:p>
          <a:p>
            <a:r>
              <a:rPr lang="en-IN" dirty="0" smtClean="0">
                <a:solidFill>
                  <a:srgbClr val="00B050"/>
                </a:solidFill>
                <a:latin typeface="Calibri" panose="020F0502020204030204" pitchFamily="34" charset="0"/>
              </a:rPr>
              <a:t>CASH FLOW  -  </a:t>
            </a:r>
            <a:r>
              <a:rPr lang="en-IN" dirty="0" smtClean="0">
                <a:solidFill>
                  <a:schemeClr val="accent2"/>
                </a:solidFill>
                <a:latin typeface="Calibri" panose="020F0502020204030204" pitchFamily="34" charset="0"/>
              </a:rPr>
              <a:t>The amount of money moving into and of a business.</a:t>
            </a:r>
            <a:endParaRPr lang="en-IN" dirty="0" smtClean="0">
              <a:solidFill>
                <a:srgbClr val="00B050"/>
              </a:solidFill>
              <a:latin typeface="Calibri" panose="020F0502020204030204" pitchFamily="34" charset="0"/>
            </a:endParaRPr>
          </a:p>
          <a:p>
            <a:endParaRPr lang="en-IN" dirty="0" smtClean="0">
              <a:solidFill>
                <a:srgbClr val="00B050"/>
              </a:solidFill>
              <a:latin typeface="Calibri" panose="020F0502020204030204" pitchFamily="34" charset="0"/>
            </a:endParaRPr>
          </a:p>
          <a:p>
            <a:r>
              <a:rPr lang="en-IN" dirty="0" smtClean="0">
                <a:solidFill>
                  <a:srgbClr val="00B050"/>
                </a:solidFill>
                <a:latin typeface="Calibri" panose="020F0502020204030204" pitchFamily="34" charset="0"/>
              </a:rPr>
              <a:t>WITHERING FAINT-   ‘</a:t>
            </a:r>
            <a:r>
              <a:rPr lang="en-IN" dirty="0" smtClean="0">
                <a:solidFill>
                  <a:schemeClr val="accent2"/>
                </a:solidFill>
                <a:latin typeface="Calibri" panose="020F0502020204030204" pitchFamily="34" charset="0"/>
              </a:rPr>
              <a:t>Withering’ means ‘the process of becoming weak and then drying and decaying. If something withers, it slowly fades away and disappears.  ‘Faint (in this context) means  to collapse  or lose consciousness’.</a:t>
            </a:r>
            <a:endParaRPr lang="en-IN" dirty="0"/>
          </a:p>
        </p:txBody>
      </p:sp>
      <p:pic>
        <p:nvPicPr>
          <p:cNvPr id="6" name="Picture 6" descr="E:\education\CBSE\ODM\session -2020-2021\Task\odm 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70;p15"/>
          <p:cNvSpPr txBox="1"/>
          <p:nvPr/>
        </p:nvSpPr>
        <p:spPr>
          <a:xfrm>
            <a:off x="563620" y="430523"/>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latin typeface="Calibri" pitchFamily="34" charset="0"/>
              </a:rPr>
              <a:t>EXPLANATION </a:t>
            </a:r>
            <a:r>
              <a:rPr lang="en-IN" sz="2400" b="1" u="sng" dirty="0">
                <a:solidFill>
                  <a:srgbClr val="FF0000"/>
                </a:solidFill>
                <a:latin typeface="Calibri" pitchFamily="34" charset="0"/>
              </a:rPr>
              <a:t>OF A Road Side Stand </a:t>
            </a:r>
          </a:p>
          <a:p>
            <a:pPr lvl="0" algn="ctr">
              <a:buSzPts val="2200"/>
            </a:pPr>
            <a:r>
              <a:rPr lang="en-IN" sz="1800" b="1" u="sng" dirty="0">
                <a:solidFill>
                  <a:srgbClr val="FF0000"/>
                </a:solidFill>
                <a:latin typeface="Calibri" pitchFamily="34" charset="0"/>
              </a:rPr>
              <a:t> Extract -1   Line – 1-6 </a:t>
            </a:r>
            <a:endParaRPr lang="en-IN" sz="1800" b="1" dirty="0">
              <a:solidFill>
                <a:srgbClr val="FF0000"/>
              </a:solidFill>
              <a:latin typeface="Calibri" pitchFamily="34" charset="0"/>
            </a:endParaRPr>
          </a:p>
          <a:p>
            <a:pPr marL="0" marR="0" lvl="0" indent="0" algn="ctr" rtl="0">
              <a:lnSpc>
                <a:spcPct val="100000"/>
              </a:lnSpc>
              <a:spcBef>
                <a:spcPts val="0"/>
              </a:spcBef>
              <a:spcAft>
                <a:spcPts val="0"/>
              </a:spcAft>
              <a:buClr>
                <a:srgbClr val="000000"/>
              </a:buClr>
              <a:buSzPts val="2200"/>
              <a:buFont typeface="Arial"/>
              <a:buNone/>
            </a:pPr>
            <a:endParaRPr sz="2400" b="1" i="0" u="none" strike="noStrike" cap="none" dirty="0">
              <a:solidFill>
                <a:srgbClr val="FF0000"/>
              </a:solidFill>
              <a:latin typeface="Calibri" panose="020F0502020204030204" pitchFamily="34" charset="0"/>
              <a:sym typeface="Arial"/>
            </a:endParaRPr>
          </a:p>
        </p:txBody>
      </p:sp>
      <p:sp>
        <p:nvSpPr>
          <p:cNvPr id="5" name="Rectangle 4"/>
          <p:cNvSpPr/>
          <p:nvPr/>
        </p:nvSpPr>
        <p:spPr>
          <a:xfrm>
            <a:off x="563619" y="1207915"/>
            <a:ext cx="8071225" cy="3258393"/>
          </a:xfrm>
          <a:prstGeom prst="rect">
            <a:avLst/>
          </a:prstGeom>
        </p:spPr>
        <p:txBody>
          <a:bodyPr wrap="square">
            <a:spAutoFit/>
          </a:bodyPr>
          <a:lstStyle/>
          <a:p>
            <a:pPr marL="285750" indent="-285750">
              <a:lnSpc>
                <a:spcPct val="150000"/>
              </a:lnSpc>
              <a:spcAft>
                <a:spcPts val="800"/>
              </a:spcAft>
              <a:buFont typeface="Wingdings" panose="05000000000000000000" pitchFamily="2" charset="2"/>
              <a:buChar char="Ø"/>
            </a:pPr>
            <a:r>
              <a:rPr lang="en-IN" dirty="0">
                <a:latin typeface="Calibri" panose="020F0502020204030204" pitchFamily="34" charset="0"/>
                <a:ea typeface="Calibri" panose="020F0502020204030204" pitchFamily="34" charset="0"/>
                <a:cs typeface="Times New Roman" panose="02020603050405020304" pitchFamily="18" charset="0"/>
              </a:rPr>
              <a:t>The poet starts the poem by describing the stand set up by the farmer on the </a:t>
            </a:r>
            <a:r>
              <a:rPr lang="en-IN" dirty="0" smtClean="0">
                <a:latin typeface="Calibri" panose="020F0502020204030204" pitchFamily="34" charset="0"/>
                <a:ea typeface="Calibri" panose="020F0502020204030204" pitchFamily="34" charset="0"/>
                <a:cs typeface="Times New Roman" panose="02020603050405020304" pitchFamily="18" charset="0"/>
              </a:rPr>
              <a:t>roadside.</a:t>
            </a:r>
          </a:p>
          <a:p>
            <a:pPr marL="285750" indent="-285750">
              <a:lnSpc>
                <a:spcPct val="150000"/>
              </a:lnSpc>
              <a:spcAft>
                <a:spcPts val="800"/>
              </a:spcAft>
              <a:buFont typeface="Wingdings" panose="05000000000000000000" pitchFamily="2" charset="2"/>
              <a:buChar char="Ø"/>
            </a:pPr>
            <a:r>
              <a:rPr lang="en-IN" dirty="0" smtClean="0">
                <a:latin typeface="Calibri" panose="020F0502020204030204" pitchFamily="34" charset="0"/>
                <a:ea typeface="Calibri" panose="020F0502020204030204" pitchFamily="34" charset="0"/>
                <a:cs typeface="Times New Roman" panose="02020603050405020304" pitchFamily="18" charset="0"/>
              </a:rPr>
              <a:t>The </a:t>
            </a:r>
            <a:r>
              <a:rPr lang="en-IN" dirty="0">
                <a:latin typeface="Calibri" panose="020F0502020204030204" pitchFamily="34" charset="0"/>
                <a:ea typeface="Calibri" panose="020F0502020204030204" pitchFamily="34" charset="0"/>
                <a:cs typeface="Times New Roman" panose="02020603050405020304" pitchFamily="18" charset="0"/>
              </a:rPr>
              <a:t>way the stand is set up looks like it is begging for attention, but nobody cares to even look at </a:t>
            </a:r>
            <a:r>
              <a:rPr lang="en-IN" dirty="0" smtClean="0">
                <a:latin typeface="Calibri" panose="020F0502020204030204" pitchFamily="34" charset="0"/>
                <a:ea typeface="Calibri" panose="020F0502020204030204" pitchFamily="34" charset="0"/>
                <a:cs typeface="Times New Roman" panose="02020603050405020304" pitchFamily="18" charset="0"/>
              </a:rPr>
              <a:t>it.</a:t>
            </a:r>
          </a:p>
          <a:p>
            <a:pPr marL="285750" indent="-285750">
              <a:lnSpc>
                <a:spcPct val="150000"/>
              </a:lnSpc>
              <a:spcAft>
                <a:spcPts val="800"/>
              </a:spcAft>
              <a:buFont typeface="Wingdings" panose="05000000000000000000" pitchFamily="2" charset="2"/>
              <a:buChar char="Ø"/>
            </a:pPr>
            <a:r>
              <a:rPr lang="en-IN" dirty="0" smtClean="0">
                <a:latin typeface="Calibri" panose="020F0502020204030204" pitchFamily="34" charset="0"/>
                <a:ea typeface="Calibri" panose="020F0502020204030204" pitchFamily="34" charset="0"/>
                <a:cs typeface="Times New Roman" panose="02020603050405020304" pitchFamily="18" charset="0"/>
              </a:rPr>
              <a:t>All </a:t>
            </a:r>
            <a:r>
              <a:rPr lang="en-IN" dirty="0">
                <a:latin typeface="Calibri" panose="020F0502020204030204" pitchFamily="34" charset="0"/>
                <a:ea typeface="Calibri" panose="020F0502020204030204" pitchFamily="34" charset="0"/>
                <a:cs typeface="Times New Roman" panose="02020603050405020304" pitchFamily="18" charset="0"/>
              </a:rPr>
              <a:t>that the farmer wants is not for someone to give him a piece of bread as a charity, but he wants the money that the city folks use. </a:t>
            </a:r>
            <a:endParaRPr lang="en-IN" dirty="0" smtClean="0">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50000"/>
              </a:lnSpc>
              <a:spcAft>
                <a:spcPts val="800"/>
              </a:spcAft>
              <a:buFont typeface="Wingdings" panose="05000000000000000000" pitchFamily="2" charset="2"/>
              <a:buChar char="Ø"/>
            </a:pPr>
            <a:r>
              <a:rPr lang="en-IN" dirty="0" smtClean="0">
                <a:latin typeface="Calibri" panose="020F0502020204030204" pitchFamily="34" charset="0"/>
                <a:ea typeface="Calibri" panose="020F0502020204030204" pitchFamily="34" charset="0"/>
                <a:cs typeface="Times New Roman" panose="02020603050405020304" pitchFamily="18" charset="0"/>
              </a:rPr>
              <a:t>Whose </a:t>
            </a:r>
            <a:r>
              <a:rPr lang="en-IN" dirty="0">
                <a:latin typeface="Calibri" panose="020F0502020204030204" pitchFamily="34" charset="0"/>
                <a:ea typeface="Calibri" panose="020F0502020204030204" pitchFamily="34" charset="0"/>
                <a:cs typeface="Times New Roman" panose="02020603050405020304" pitchFamily="18" charset="0"/>
              </a:rPr>
              <a:t>cash flow sustain their business and helps them live a good life. </a:t>
            </a:r>
            <a:endParaRPr lang="en-IN" dirty="0" smtClean="0">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50000"/>
              </a:lnSpc>
              <a:spcAft>
                <a:spcPts val="800"/>
              </a:spcAft>
              <a:buFont typeface="Wingdings" panose="05000000000000000000" pitchFamily="2" charset="2"/>
              <a:buChar char="Ø"/>
            </a:pPr>
            <a:r>
              <a:rPr lang="en-IN" dirty="0" smtClean="0">
                <a:latin typeface="Calibri" panose="020F0502020204030204" pitchFamily="34" charset="0"/>
                <a:ea typeface="Calibri" panose="020F0502020204030204" pitchFamily="34" charset="0"/>
                <a:cs typeface="Times New Roman" panose="02020603050405020304" pitchFamily="18" charset="0"/>
              </a:rPr>
              <a:t>He </a:t>
            </a:r>
            <a:r>
              <a:rPr lang="en-IN" dirty="0">
                <a:latin typeface="Calibri" panose="020F0502020204030204" pitchFamily="34" charset="0"/>
                <a:ea typeface="Calibri" panose="020F0502020204030204" pitchFamily="34" charset="0"/>
                <a:cs typeface="Times New Roman" panose="02020603050405020304" pitchFamily="18" charset="0"/>
              </a:rPr>
              <a:t>wants the same for his business</a:t>
            </a:r>
            <a:r>
              <a:rPr lang="en-IN" dirty="0" smtClean="0">
                <a:latin typeface="Calibri" panose="020F0502020204030204" pitchFamily="34" charset="0"/>
                <a:ea typeface="Calibri" panose="020F0502020204030204" pitchFamily="34" charset="0"/>
                <a:cs typeface="Times New Roman" panose="02020603050405020304" pitchFamily="18" charset="0"/>
              </a:rPr>
              <a:t>.</a:t>
            </a:r>
          </a:p>
          <a:p>
            <a:pPr marL="285750" indent="-285750">
              <a:lnSpc>
                <a:spcPct val="150000"/>
              </a:lnSpc>
              <a:spcAft>
                <a:spcPts val="800"/>
              </a:spcAft>
              <a:buFont typeface="Wingdings" panose="05000000000000000000" pitchFamily="2" charset="2"/>
              <a:buChar char="Ø"/>
            </a:pPr>
            <a:r>
              <a:rPr lang="en-IN" dirty="0" smtClean="0">
                <a:latin typeface="Calibri" panose="020F0502020204030204" pitchFamily="34" charset="0"/>
                <a:ea typeface="Calibri" panose="020F0502020204030204" pitchFamily="34" charset="0"/>
                <a:cs typeface="Times New Roman" panose="02020603050405020304" pitchFamily="18" charset="0"/>
              </a:rPr>
              <a:t> </a:t>
            </a:r>
            <a:r>
              <a:rPr lang="en-IN" dirty="0">
                <a:latin typeface="Calibri" panose="020F0502020204030204" pitchFamily="34" charset="0"/>
                <a:ea typeface="Calibri" panose="020F0502020204030204" pitchFamily="34" charset="0"/>
                <a:cs typeface="Times New Roman" panose="02020603050405020304" pitchFamily="18" charset="0"/>
              </a:rPr>
              <a:t>He wants the money so that his business doesn’t sink and wither. </a:t>
            </a:r>
            <a:endParaRPr lang="en-IN" dirty="0" smtClean="0">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50000"/>
              </a:lnSpc>
              <a:spcAft>
                <a:spcPts val="800"/>
              </a:spcAft>
              <a:buFont typeface="Wingdings" panose="05000000000000000000" pitchFamily="2" charset="2"/>
              <a:buChar char="Ø"/>
            </a:pPr>
            <a:r>
              <a:rPr lang="en-IN" dirty="0" smtClean="0">
                <a:latin typeface="Calibri" panose="020F0502020204030204" pitchFamily="34" charset="0"/>
                <a:ea typeface="Calibri" panose="020F0502020204030204" pitchFamily="34" charset="0"/>
                <a:cs typeface="Times New Roman" panose="02020603050405020304" pitchFamily="18" charset="0"/>
              </a:rPr>
              <a:t>He </a:t>
            </a:r>
            <a:r>
              <a:rPr lang="en-IN" dirty="0">
                <a:latin typeface="Calibri" panose="020F0502020204030204" pitchFamily="34" charset="0"/>
                <a:ea typeface="Calibri" panose="020F0502020204030204" pitchFamily="34" charset="0"/>
                <a:cs typeface="Times New Roman" panose="02020603050405020304" pitchFamily="18" charset="0"/>
              </a:rPr>
              <a:t>wants the money so that he too can experience the benefits that the rich people enjoy.</a:t>
            </a:r>
            <a:endParaRPr lang="en-IN" dirty="0"/>
          </a:p>
        </p:txBody>
      </p:sp>
      <p:pic>
        <p:nvPicPr>
          <p:cNvPr id="6" name="Picture 6" descr="E:\education\CBSE\ODM\session -2020-2021\Task\odm 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70;p15"/>
          <p:cNvSpPr txBox="1"/>
          <p:nvPr/>
        </p:nvSpPr>
        <p:spPr>
          <a:xfrm>
            <a:off x="262284" y="285050"/>
            <a:ext cx="8688300" cy="780900"/>
          </a:xfrm>
          <a:prstGeom prst="rect">
            <a:avLst/>
          </a:prstGeom>
          <a:noFill/>
          <a:ln>
            <a:noFill/>
          </a:ln>
        </p:spPr>
        <p:txBody>
          <a:bodyPr spcFirstLastPara="1" wrap="square" lIns="91425" tIns="91425" rIns="91425" bIns="91425" anchor="t" anchorCtr="0">
            <a:noAutofit/>
          </a:bodyPr>
          <a:lstStyle/>
          <a:p>
            <a:pPr algn="ctr">
              <a:buSzPts val="2200"/>
            </a:pPr>
            <a:r>
              <a:rPr lang="en-IN" sz="2400" b="1" i="0" u="sng" strike="noStrike" cap="none" dirty="0" smtClean="0">
                <a:solidFill>
                  <a:srgbClr val="FF0000"/>
                </a:solidFill>
                <a:latin typeface="Calibri" pitchFamily="34" charset="0"/>
                <a:sym typeface="Arial"/>
              </a:rPr>
              <a:t>POETIC DEVICE USED IN EXTRACT -1</a:t>
            </a:r>
          </a:p>
          <a:p>
            <a:pPr algn="ctr">
              <a:buSzPts val="2200"/>
            </a:pPr>
            <a:r>
              <a:rPr lang="en-IN" sz="2200" b="1" i="0" u="sng" strike="noStrike" cap="none" dirty="0" smtClean="0">
                <a:solidFill>
                  <a:srgbClr val="FF0000"/>
                </a:solidFill>
                <a:latin typeface="Calibri" pitchFamily="34" charset="0"/>
                <a:sym typeface="Arial"/>
              </a:rPr>
              <a:t> </a:t>
            </a:r>
            <a:r>
              <a:rPr lang="en-IN" sz="1800" b="1" u="sng" dirty="0">
                <a:solidFill>
                  <a:srgbClr val="FF0000"/>
                </a:solidFill>
                <a:latin typeface="Calibri" pitchFamily="34" charset="0"/>
              </a:rPr>
              <a:t>Line – 1-6 </a:t>
            </a:r>
            <a:endParaRPr lang="en-IN" sz="1800" b="1" dirty="0">
              <a:solidFill>
                <a:srgbClr val="FF0000"/>
              </a:solidFill>
              <a:latin typeface="Calibri" pitchFamily="34" charset="0"/>
            </a:endParaRPr>
          </a:p>
          <a:p>
            <a:pPr marL="0" marR="0" lvl="0" indent="0" algn="ctr" rtl="0">
              <a:lnSpc>
                <a:spcPct val="100000"/>
              </a:lnSpc>
              <a:spcBef>
                <a:spcPts val="0"/>
              </a:spcBef>
              <a:spcAft>
                <a:spcPts val="0"/>
              </a:spcAft>
              <a:buClr>
                <a:srgbClr val="000000"/>
              </a:buClr>
              <a:buSzPts val="2200"/>
              <a:buFont typeface="Arial"/>
              <a:buNone/>
            </a:pPr>
            <a:endParaRPr sz="1800" b="1" i="0" u="sng" strike="noStrike" cap="none" dirty="0">
              <a:solidFill>
                <a:srgbClr val="000000"/>
              </a:solidFill>
              <a:latin typeface="Calibri" pitchFamily="34" charset="0"/>
              <a:sym typeface="Arial"/>
            </a:endParaRPr>
          </a:p>
        </p:txBody>
      </p:sp>
      <p:sp>
        <p:nvSpPr>
          <p:cNvPr id="4" name="Google Shape;71;p15"/>
          <p:cNvSpPr txBox="1"/>
          <p:nvPr/>
        </p:nvSpPr>
        <p:spPr>
          <a:xfrm>
            <a:off x="199936" y="1437700"/>
            <a:ext cx="8688300" cy="2889600"/>
          </a:xfrm>
          <a:prstGeom prst="rect">
            <a:avLst/>
          </a:prstGeom>
          <a:noFill/>
          <a:ln>
            <a:noFill/>
          </a:ln>
        </p:spPr>
        <p:txBody>
          <a:bodyPr spcFirstLastPara="1" wrap="square" lIns="91425" tIns="91425" rIns="91425" bIns="91425" anchor="t" anchorCtr="0">
            <a:noAutofit/>
          </a:bodyPr>
          <a:lstStyle/>
          <a:p>
            <a:pPr lvl="0">
              <a:buSzPts val="1400"/>
            </a:pPr>
            <a:r>
              <a:rPr lang="en-IN" u="sng" dirty="0" smtClean="0">
                <a:hlinkClick r:id="rId2"/>
              </a:rPr>
              <a:t>PERSONIFICATION</a:t>
            </a:r>
            <a:endParaRPr lang="en-IN" dirty="0" smtClean="0"/>
          </a:p>
          <a:p>
            <a:pPr lvl="0">
              <a:buSzPts val="1400"/>
            </a:pPr>
            <a:endParaRPr lang="en-IN" dirty="0" smtClean="0"/>
          </a:p>
          <a:p>
            <a:pPr>
              <a:buSzPts val="1400"/>
            </a:pPr>
            <a:r>
              <a:rPr lang="en-IN" dirty="0">
                <a:latin typeface="Calibri"/>
                <a:ea typeface="Calibri"/>
                <a:cs typeface="Calibri"/>
                <a:sym typeface="Calibri"/>
              </a:rPr>
              <a:t>‘A roadside stand that too pathetically pled’</a:t>
            </a:r>
          </a:p>
          <a:p>
            <a:pPr lvl="0">
              <a:buSzPts val="1400"/>
            </a:pPr>
            <a:endParaRPr lang="en-IN" dirty="0" smtClean="0"/>
          </a:p>
          <a:p>
            <a:pPr lvl="0">
              <a:buSzPts val="1400"/>
            </a:pPr>
            <a:r>
              <a:rPr lang="en-IN" dirty="0" smtClean="0"/>
              <a:t>The </a:t>
            </a:r>
            <a:r>
              <a:rPr lang="en-IN" dirty="0"/>
              <a:t>shed has been personified (</a:t>
            </a:r>
            <a:r>
              <a:rPr lang="en-IN" u="sng" dirty="0">
                <a:hlinkClick r:id="rId2"/>
              </a:rPr>
              <a:t>personification</a:t>
            </a:r>
            <a:r>
              <a:rPr lang="en-IN" dirty="0"/>
              <a:t>) to </a:t>
            </a:r>
            <a:r>
              <a:rPr lang="en-IN" dirty="0" smtClean="0"/>
              <a:t>plead</a:t>
            </a:r>
          </a:p>
        </p:txBody>
      </p:sp>
      <p:pic>
        <p:nvPicPr>
          <p:cNvPr id="5" name="Picture 6" descr="E:\education\CBSE\ODM\session -2020-2021\Task\odm 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000" b="1" u="sng" dirty="0" smtClean="0">
                <a:solidFill>
                  <a:srgbClr val="FF0000"/>
                </a:solidFill>
                <a:latin typeface="Calibri" pitchFamily="34" charset="0"/>
              </a:rPr>
              <a:t>CONTENTS OF A Road Side Stand </a:t>
            </a:r>
          </a:p>
          <a:p>
            <a:pPr lvl="0" algn="ctr">
              <a:buSzPts val="2200"/>
            </a:pPr>
            <a:r>
              <a:rPr lang="en-IN" sz="2000" b="1" u="sng" dirty="0" smtClean="0">
                <a:solidFill>
                  <a:srgbClr val="FF0000"/>
                </a:solidFill>
                <a:latin typeface="Calibri" pitchFamily="34" charset="0"/>
              </a:rPr>
              <a:t> Extract -2   Line – 7-13</a:t>
            </a:r>
            <a:endParaRPr lang="en-IN" sz="2000" b="1" dirty="0">
              <a:solidFill>
                <a:srgbClr val="FF0000"/>
              </a:solidFill>
              <a:latin typeface="Calibri" pitchFamily="34" charset="0"/>
            </a:endParaRPr>
          </a:p>
        </p:txBody>
      </p:sp>
      <p:sp>
        <p:nvSpPr>
          <p:cNvPr id="4" name="Google Shape;71;p15"/>
          <p:cNvSpPr txBox="1"/>
          <p:nvPr/>
        </p:nvSpPr>
        <p:spPr>
          <a:xfrm>
            <a:off x="272675" y="1226127"/>
            <a:ext cx="8688300" cy="3101173"/>
          </a:xfrm>
          <a:prstGeom prst="rect">
            <a:avLst/>
          </a:prstGeom>
          <a:noFill/>
          <a:ln>
            <a:noFill/>
          </a:ln>
        </p:spPr>
        <p:txBody>
          <a:bodyPr spcFirstLastPara="1" wrap="square" lIns="91425" tIns="91425" rIns="91425" bIns="91425" anchor="t" anchorCtr="0">
            <a:noAutofit/>
          </a:bodyPr>
          <a:lstStyle/>
          <a:p>
            <a:pPr lvl="0">
              <a:lnSpc>
                <a:spcPct val="200000"/>
              </a:lnSpc>
              <a:buSzPts val="1400"/>
            </a:pPr>
            <a:r>
              <a:rPr lang="en-IN" dirty="0" smtClean="0">
                <a:latin typeface="Calibri" panose="020F0502020204030204" pitchFamily="34" charset="0"/>
              </a:rPr>
              <a:t>“The </a:t>
            </a:r>
            <a:r>
              <a:rPr lang="en-IN" dirty="0">
                <a:latin typeface="Calibri" panose="020F0502020204030204" pitchFamily="34" charset="0"/>
              </a:rPr>
              <a:t>polished traffic passed with a mind ahead, </a:t>
            </a:r>
            <a:endParaRPr lang="en-IN" dirty="0" smtClean="0">
              <a:latin typeface="Calibri" panose="020F0502020204030204" pitchFamily="34" charset="0"/>
            </a:endParaRPr>
          </a:p>
          <a:p>
            <a:pPr lvl="0">
              <a:lnSpc>
                <a:spcPct val="200000"/>
              </a:lnSpc>
              <a:buSzPts val="1400"/>
            </a:pPr>
            <a:r>
              <a:rPr lang="en-IN" dirty="0" smtClean="0">
                <a:latin typeface="Calibri" panose="020F0502020204030204" pitchFamily="34" charset="0"/>
              </a:rPr>
              <a:t>Or </a:t>
            </a:r>
            <a:r>
              <a:rPr lang="en-IN" dirty="0">
                <a:latin typeface="Calibri" panose="020F0502020204030204" pitchFamily="34" charset="0"/>
              </a:rPr>
              <a:t>if ever aside a moment, then </a:t>
            </a:r>
            <a:r>
              <a:rPr lang="en-IN" dirty="0">
                <a:solidFill>
                  <a:srgbClr val="00B050"/>
                </a:solidFill>
              </a:rPr>
              <a:t>out of sorts </a:t>
            </a:r>
            <a:endParaRPr lang="en-IN" dirty="0" smtClean="0">
              <a:solidFill>
                <a:srgbClr val="00B050"/>
              </a:solidFill>
              <a:latin typeface="Calibri" panose="020F0502020204030204" pitchFamily="34" charset="0"/>
            </a:endParaRPr>
          </a:p>
          <a:p>
            <a:pPr lvl="0">
              <a:lnSpc>
                <a:spcPct val="200000"/>
              </a:lnSpc>
              <a:buSzPts val="1400"/>
            </a:pPr>
            <a:r>
              <a:rPr lang="en-IN" dirty="0" smtClean="0">
                <a:latin typeface="Calibri" panose="020F0502020204030204" pitchFamily="34" charset="0"/>
              </a:rPr>
              <a:t>At </a:t>
            </a:r>
            <a:r>
              <a:rPr lang="en-IN" dirty="0">
                <a:latin typeface="Calibri" panose="020F0502020204030204" pitchFamily="34" charset="0"/>
              </a:rPr>
              <a:t>having the landscape </a:t>
            </a:r>
            <a:r>
              <a:rPr lang="en-IN" dirty="0">
                <a:solidFill>
                  <a:srgbClr val="00B050"/>
                </a:solidFill>
                <a:latin typeface="Calibri" panose="020F0502020204030204" pitchFamily="34" charset="0"/>
              </a:rPr>
              <a:t>marred</a:t>
            </a:r>
            <a:r>
              <a:rPr lang="en-IN" dirty="0">
                <a:latin typeface="Calibri" panose="020F0502020204030204" pitchFamily="34" charset="0"/>
              </a:rPr>
              <a:t> with the artless </a:t>
            </a:r>
            <a:r>
              <a:rPr lang="en-IN" dirty="0" smtClean="0">
                <a:latin typeface="Calibri" panose="020F0502020204030204" pitchFamily="34" charset="0"/>
              </a:rPr>
              <a:t>paint</a:t>
            </a:r>
          </a:p>
          <a:p>
            <a:pPr lvl="0">
              <a:lnSpc>
                <a:spcPct val="200000"/>
              </a:lnSpc>
              <a:buSzPts val="1400"/>
            </a:pPr>
            <a:r>
              <a:rPr lang="en-IN" dirty="0" smtClean="0">
                <a:latin typeface="Calibri" panose="020F0502020204030204" pitchFamily="34" charset="0"/>
              </a:rPr>
              <a:t>Of </a:t>
            </a:r>
            <a:r>
              <a:rPr lang="en-IN" dirty="0">
                <a:latin typeface="Calibri" panose="020F0502020204030204" pitchFamily="34" charset="0"/>
              </a:rPr>
              <a:t>signs that with N turned wrong and S turned wrong </a:t>
            </a:r>
            <a:endParaRPr lang="en-IN" dirty="0" smtClean="0">
              <a:latin typeface="Calibri" panose="020F0502020204030204" pitchFamily="34" charset="0"/>
            </a:endParaRPr>
          </a:p>
          <a:p>
            <a:pPr lvl="0">
              <a:lnSpc>
                <a:spcPct val="200000"/>
              </a:lnSpc>
              <a:buSzPts val="1400"/>
            </a:pPr>
            <a:r>
              <a:rPr lang="en-IN" dirty="0" smtClean="0">
                <a:latin typeface="Calibri" panose="020F0502020204030204" pitchFamily="34" charset="0"/>
              </a:rPr>
              <a:t>Offered </a:t>
            </a:r>
            <a:r>
              <a:rPr lang="en-IN" dirty="0">
                <a:latin typeface="Calibri" panose="020F0502020204030204" pitchFamily="34" charset="0"/>
              </a:rPr>
              <a:t>for sale wild berries in </a:t>
            </a:r>
            <a:r>
              <a:rPr lang="en-IN" dirty="0">
                <a:solidFill>
                  <a:srgbClr val="00B050"/>
                </a:solidFill>
                <a:latin typeface="Calibri" panose="020F0502020204030204" pitchFamily="34" charset="0"/>
              </a:rPr>
              <a:t>wooden quarts</a:t>
            </a:r>
            <a:r>
              <a:rPr lang="en-IN" dirty="0">
                <a:latin typeface="Calibri" panose="020F0502020204030204" pitchFamily="34" charset="0"/>
              </a:rPr>
              <a:t>, </a:t>
            </a:r>
            <a:endParaRPr lang="en-IN" dirty="0" smtClean="0">
              <a:latin typeface="Calibri" panose="020F0502020204030204" pitchFamily="34" charset="0"/>
            </a:endParaRPr>
          </a:p>
          <a:p>
            <a:pPr lvl="0">
              <a:lnSpc>
                <a:spcPct val="200000"/>
              </a:lnSpc>
              <a:buSzPts val="1400"/>
            </a:pPr>
            <a:r>
              <a:rPr lang="en-IN" dirty="0" smtClean="0">
                <a:latin typeface="Calibri" panose="020F0502020204030204" pitchFamily="34" charset="0"/>
              </a:rPr>
              <a:t>Or </a:t>
            </a:r>
            <a:r>
              <a:rPr lang="en-IN" dirty="0">
                <a:solidFill>
                  <a:srgbClr val="00B050"/>
                </a:solidFill>
                <a:latin typeface="Calibri" panose="020F0502020204030204" pitchFamily="34" charset="0"/>
              </a:rPr>
              <a:t>crook-necked</a:t>
            </a:r>
            <a:r>
              <a:rPr lang="en-IN" dirty="0">
                <a:latin typeface="Calibri" panose="020F0502020204030204" pitchFamily="34" charset="0"/>
              </a:rPr>
              <a:t> golden squash with </a:t>
            </a:r>
            <a:r>
              <a:rPr lang="en-IN" dirty="0">
                <a:solidFill>
                  <a:srgbClr val="00B050"/>
                </a:solidFill>
                <a:latin typeface="Calibri" panose="020F0502020204030204" pitchFamily="34" charset="0"/>
              </a:rPr>
              <a:t>silver warts</a:t>
            </a:r>
            <a:r>
              <a:rPr lang="en-IN" dirty="0">
                <a:latin typeface="Calibri" panose="020F0502020204030204" pitchFamily="34" charset="0"/>
              </a:rPr>
              <a:t>, </a:t>
            </a:r>
            <a:endParaRPr lang="en-IN" dirty="0" smtClean="0">
              <a:latin typeface="Calibri" panose="020F0502020204030204" pitchFamily="34" charset="0"/>
            </a:endParaRPr>
          </a:p>
          <a:p>
            <a:pPr lvl="0">
              <a:lnSpc>
                <a:spcPct val="200000"/>
              </a:lnSpc>
              <a:buSzPts val="1400"/>
            </a:pPr>
            <a:r>
              <a:rPr lang="en-IN" dirty="0" smtClean="0">
                <a:latin typeface="Calibri" panose="020F0502020204030204" pitchFamily="34" charset="0"/>
              </a:rPr>
              <a:t>Or </a:t>
            </a:r>
            <a:r>
              <a:rPr lang="en-IN" dirty="0">
                <a:latin typeface="Calibri" panose="020F0502020204030204" pitchFamily="34" charset="0"/>
              </a:rPr>
              <a:t>beauty rest in a beautiful mountain scene</a:t>
            </a:r>
            <a:r>
              <a:rPr lang="en-IN" dirty="0" smtClean="0">
                <a:latin typeface="Calibri" panose="020F0502020204030204" pitchFamily="34" charset="0"/>
              </a:rPr>
              <a:t>,”</a:t>
            </a:r>
            <a:endParaRPr sz="1400" b="0" i="0" u="none" strike="noStrike" cap="none" dirty="0">
              <a:solidFill>
                <a:srgbClr val="000000"/>
              </a:solidFill>
              <a:latin typeface="Calibri" panose="020F0502020204030204" pitchFamily="34" charset="0"/>
              <a:ea typeface="Calibri"/>
              <a:cs typeface="Calibri"/>
              <a:sym typeface="Calibri"/>
            </a:endParaRPr>
          </a:p>
        </p:txBody>
      </p:sp>
      <p:pic>
        <p:nvPicPr>
          <p:cNvPr id="5" name="Picture 6" descr="E:\education\CBSE\ODM\session -2020-2021\Task\odm 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70;p15"/>
          <p:cNvSpPr txBox="1"/>
          <p:nvPr/>
        </p:nvSpPr>
        <p:spPr>
          <a:xfrm>
            <a:off x="272675" y="285050"/>
            <a:ext cx="8688300" cy="498721"/>
          </a:xfrm>
          <a:prstGeom prst="rect">
            <a:avLst/>
          </a:prstGeom>
          <a:noFill/>
          <a:ln>
            <a:noFill/>
          </a:ln>
        </p:spPr>
        <p:txBody>
          <a:bodyPr spcFirstLastPara="1" wrap="square" lIns="91425" tIns="91425" rIns="91425" bIns="91425" anchor="t" anchorCtr="0">
            <a:noAutofit/>
          </a:bodyPr>
          <a:lstStyle/>
          <a:p>
            <a:pPr algn="ctr"/>
            <a:r>
              <a:rPr lang="en-GB" sz="2400" b="1" u="sng" dirty="0" smtClean="0">
                <a:solidFill>
                  <a:srgbClr val="FF0000"/>
                </a:solidFill>
                <a:latin typeface="Calibri" pitchFamily="34" charset="0"/>
                <a:cs typeface="Calibri" panose="020F0502020204030204" pitchFamily="34" charset="0"/>
              </a:rPr>
              <a:t>DRILLING OF NEW/DIFFICULT WORDS :</a:t>
            </a:r>
            <a:endParaRPr lang="en-IN" sz="2400" b="1" u="sng" dirty="0"/>
          </a:p>
        </p:txBody>
      </p:sp>
      <p:sp>
        <p:nvSpPr>
          <p:cNvPr id="4" name="Google Shape;71;p15"/>
          <p:cNvSpPr txBox="1"/>
          <p:nvPr/>
        </p:nvSpPr>
        <p:spPr>
          <a:xfrm>
            <a:off x="272675" y="1070263"/>
            <a:ext cx="6242425" cy="3699163"/>
          </a:xfrm>
          <a:prstGeom prst="rect">
            <a:avLst/>
          </a:prstGeom>
          <a:noFill/>
          <a:ln>
            <a:noFill/>
          </a:ln>
        </p:spPr>
        <p:txBody>
          <a:bodyPr spcFirstLastPara="1" wrap="square" lIns="91425" tIns="91425" rIns="91425" bIns="91425" anchor="t" anchorCtr="0">
            <a:noAutofit/>
          </a:bodyPr>
          <a:lstStyle/>
          <a:p>
            <a:pPr>
              <a:buSzPts val="1400"/>
            </a:pPr>
            <a:r>
              <a:rPr lang="en-IN" dirty="0" smtClean="0">
                <a:solidFill>
                  <a:srgbClr val="00B050"/>
                </a:solidFill>
                <a:latin typeface="Calibri" panose="020F0502020204030204" pitchFamily="34" charset="0"/>
              </a:rPr>
              <a:t>OUT OF SORTS - </a:t>
            </a:r>
            <a:r>
              <a:rPr lang="en-IN" dirty="0">
                <a:latin typeface="Calibri" panose="020F0502020204030204" pitchFamily="34" charset="0"/>
              </a:rPr>
              <a:t>Signify unwell or upset or unhappy or annoyed </a:t>
            </a:r>
          </a:p>
          <a:p>
            <a:pPr lvl="0">
              <a:buSzPts val="1400"/>
            </a:pPr>
            <a:endParaRPr lang="en-IN" dirty="0" smtClean="0">
              <a:solidFill>
                <a:srgbClr val="00B050"/>
              </a:solidFill>
              <a:latin typeface="Calibri" panose="020F0502020204030204" pitchFamily="34" charset="0"/>
            </a:endParaRPr>
          </a:p>
          <a:p>
            <a:pPr>
              <a:buSzPts val="1400"/>
            </a:pPr>
            <a:r>
              <a:rPr lang="en-IN" dirty="0" smtClean="0">
                <a:solidFill>
                  <a:srgbClr val="00B050"/>
                </a:solidFill>
                <a:latin typeface="Calibri" panose="020F0502020204030204" pitchFamily="34" charset="0"/>
              </a:rPr>
              <a:t>MARRED -- </a:t>
            </a:r>
            <a:r>
              <a:rPr lang="en-IN" dirty="0">
                <a:latin typeface="Calibri" panose="020F0502020204030204" pitchFamily="34" charset="0"/>
              </a:rPr>
              <a:t>To spoil something to ruin the appearance of something </a:t>
            </a:r>
          </a:p>
          <a:p>
            <a:pPr lvl="0">
              <a:buSzPts val="1400"/>
            </a:pPr>
            <a:endParaRPr lang="en-IN" dirty="0" smtClean="0">
              <a:solidFill>
                <a:srgbClr val="00B050"/>
              </a:solidFill>
              <a:latin typeface="Calibri" panose="020F0502020204030204" pitchFamily="34" charset="0"/>
            </a:endParaRPr>
          </a:p>
          <a:p>
            <a:r>
              <a:rPr lang="en-IN" dirty="0" smtClean="0">
                <a:solidFill>
                  <a:srgbClr val="00B050"/>
                </a:solidFill>
                <a:latin typeface="Calibri" panose="020F0502020204030204" pitchFamily="34" charset="0"/>
              </a:rPr>
              <a:t>WOODEN QUARTS --</a:t>
            </a:r>
            <a:r>
              <a:rPr lang="en-IN" dirty="0">
                <a:latin typeface="Calibri" panose="020F0502020204030204" pitchFamily="34" charset="0"/>
              </a:rPr>
              <a:t> </a:t>
            </a:r>
            <a:r>
              <a:rPr lang="en-IN" dirty="0" smtClean="0">
                <a:latin typeface="Calibri" panose="020F0502020204030204" pitchFamily="34" charset="0"/>
              </a:rPr>
              <a:t>A </a:t>
            </a:r>
            <a:r>
              <a:rPr lang="en-IN" dirty="0">
                <a:latin typeface="Calibri" panose="020F0502020204030204" pitchFamily="34" charset="0"/>
              </a:rPr>
              <a:t>quart is a quarter of a gallon (1 gallon = 4 quarts, 1 quart = 946.35g)</a:t>
            </a:r>
          </a:p>
          <a:p>
            <a:r>
              <a:rPr lang="en-IN" dirty="0">
                <a:latin typeface="Calibri" panose="020F0502020204030204" pitchFamily="34" charset="0"/>
              </a:rPr>
              <a:t> </a:t>
            </a:r>
          </a:p>
          <a:p>
            <a:r>
              <a:rPr lang="en-IN" dirty="0">
                <a:latin typeface="Calibri" panose="020F0502020204030204" pitchFamily="34" charset="0"/>
              </a:rPr>
              <a:t>By wooden </a:t>
            </a:r>
            <a:r>
              <a:rPr lang="en-IN" dirty="0" smtClean="0">
                <a:latin typeface="Calibri" panose="020F0502020204030204" pitchFamily="34" charset="0"/>
              </a:rPr>
              <a:t>quarts, </a:t>
            </a:r>
            <a:r>
              <a:rPr lang="en-IN" dirty="0">
                <a:latin typeface="Calibri" panose="020F0502020204030204" pitchFamily="34" charset="0"/>
              </a:rPr>
              <a:t>the poet is probably referring to a small light basket used for holding fruits and vegetables.</a:t>
            </a:r>
          </a:p>
          <a:p>
            <a:endParaRPr lang="en-IN" dirty="0" smtClean="0">
              <a:solidFill>
                <a:srgbClr val="00B050"/>
              </a:solidFill>
              <a:latin typeface="Calibri" panose="020F0502020204030204" pitchFamily="34" charset="0"/>
            </a:endParaRPr>
          </a:p>
          <a:p>
            <a:pPr>
              <a:buSzPts val="1400"/>
            </a:pPr>
            <a:r>
              <a:rPr lang="en-IN" dirty="0" smtClean="0">
                <a:solidFill>
                  <a:srgbClr val="00B050"/>
                </a:solidFill>
                <a:latin typeface="Calibri" panose="020F0502020204030204" pitchFamily="34" charset="0"/>
              </a:rPr>
              <a:t>CROOK-NECKED -- </a:t>
            </a:r>
            <a:r>
              <a:rPr lang="en-IN" dirty="0">
                <a:latin typeface="Calibri" panose="020F0502020204030204" pitchFamily="34" charset="0"/>
              </a:rPr>
              <a:t> A variety of squash having a narrow curved neck.</a:t>
            </a:r>
          </a:p>
          <a:p>
            <a:pPr lvl="0">
              <a:buSzPts val="1400"/>
            </a:pPr>
            <a:endParaRPr lang="en-IN" dirty="0" smtClean="0">
              <a:solidFill>
                <a:srgbClr val="00B050"/>
              </a:solidFill>
              <a:latin typeface="Calibri" panose="020F0502020204030204" pitchFamily="34" charset="0"/>
            </a:endParaRPr>
          </a:p>
          <a:p>
            <a:r>
              <a:rPr lang="en-IN" dirty="0" smtClean="0">
                <a:solidFill>
                  <a:srgbClr val="00B050"/>
                </a:solidFill>
                <a:latin typeface="Calibri" panose="020F0502020204030204" pitchFamily="34" charset="0"/>
              </a:rPr>
              <a:t>SILVER WARTS - - </a:t>
            </a:r>
            <a:r>
              <a:rPr lang="en-IN" dirty="0">
                <a:latin typeface="Calibri" panose="020F0502020204030204" pitchFamily="34" charset="0"/>
              </a:rPr>
              <a:t>Warts are small, rough and hard growths that are similar in colour to the rest of the skin. </a:t>
            </a:r>
          </a:p>
          <a:p>
            <a:r>
              <a:rPr lang="en-IN" dirty="0">
                <a:latin typeface="Calibri" panose="020F0502020204030204" pitchFamily="34" charset="0"/>
              </a:rPr>
              <a:t>Silver Warts could mean the colour of the hard growths on the squash</a:t>
            </a:r>
          </a:p>
          <a:p>
            <a:pPr lvl="0">
              <a:buSzPts val="1400"/>
            </a:pPr>
            <a:endParaRPr lang="en-IN" sz="1400" b="0" i="0" u="none" strike="noStrike" cap="none" dirty="0">
              <a:solidFill>
                <a:srgbClr val="000000"/>
              </a:solidFill>
              <a:latin typeface="Calibri" panose="020F0502020204030204" pitchFamily="34" charset="0"/>
              <a:ea typeface="Calibri"/>
              <a:cs typeface="Calibri"/>
              <a:sym typeface="Calibri"/>
            </a:endParaRPr>
          </a:p>
        </p:txBody>
      </p:sp>
      <p:pic>
        <p:nvPicPr>
          <p:cNvPr id="5" name="Picture 4"/>
          <p:cNvPicPr>
            <a:picLocks noChangeAspect="1"/>
          </p:cNvPicPr>
          <p:nvPr/>
        </p:nvPicPr>
        <p:blipFill>
          <a:blip r:embed="rId2"/>
          <a:stretch>
            <a:fillRect/>
          </a:stretch>
        </p:blipFill>
        <p:spPr>
          <a:xfrm>
            <a:off x="6807135" y="962197"/>
            <a:ext cx="2013080" cy="1529676"/>
          </a:xfrm>
          <a:prstGeom prst="rect">
            <a:avLst/>
          </a:prstGeom>
        </p:spPr>
      </p:pic>
      <p:pic>
        <p:nvPicPr>
          <p:cNvPr id="6" name="Picture 5"/>
          <p:cNvPicPr>
            <a:picLocks noChangeAspect="1"/>
          </p:cNvPicPr>
          <p:nvPr/>
        </p:nvPicPr>
        <p:blipFill>
          <a:blip r:embed="rId3"/>
          <a:stretch>
            <a:fillRect/>
          </a:stretch>
        </p:blipFill>
        <p:spPr>
          <a:xfrm>
            <a:off x="6515100" y="2491873"/>
            <a:ext cx="2628900" cy="1657000"/>
          </a:xfrm>
          <a:prstGeom prst="rect">
            <a:avLst/>
          </a:prstGeom>
        </p:spPr>
      </p:pic>
      <p:pic>
        <p:nvPicPr>
          <p:cNvPr id="7" name="Picture 6" descr="E:\education\CBSE\ODM\session -2020-2021\Task\odm logo.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i="0" u="sng" strike="noStrike" cap="none" dirty="0" smtClean="0">
                <a:solidFill>
                  <a:srgbClr val="FF0000"/>
                </a:solidFill>
                <a:latin typeface="Calibri" pitchFamily="34" charset="0"/>
                <a:sym typeface="Arial"/>
              </a:rPr>
              <a:t>EXPLANATION</a:t>
            </a:r>
            <a:r>
              <a:rPr lang="en-IN" sz="2400" b="1" u="sng" dirty="0" smtClean="0">
                <a:solidFill>
                  <a:srgbClr val="FF0000"/>
                </a:solidFill>
                <a:latin typeface="Calibri" pitchFamily="34" charset="0"/>
              </a:rPr>
              <a:t> </a:t>
            </a:r>
            <a:r>
              <a:rPr lang="en-IN" sz="2400" b="1" u="sng" dirty="0">
                <a:solidFill>
                  <a:srgbClr val="FF0000"/>
                </a:solidFill>
                <a:latin typeface="Calibri" pitchFamily="34" charset="0"/>
              </a:rPr>
              <a:t>OF A Road Side Stand </a:t>
            </a:r>
          </a:p>
          <a:p>
            <a:pPr lvl="0" algn="ctr">
              <a:buSzPts val="2200"/>
            </a:pPr>
            <a:r>
              <a:rPr lang="en-IN" sz="1800" b="1" u="sng" dirty="0">
                <a:solidFill>
                  <a:srgbClr val="FF0000"/>
                </a:solidFill>
                <a:latin typeface="Calibri" pitchFamily="34" charset="0"/>
              </a:rPr>
              <a:t> Extract -2   Line – 7-13</a:t>
            </a:r>
            <a:endParaRPr lang="en-IN" sz="1800" b="1" dirty="0">
              <a:solidFill>
                <a:srgbClr val="FF0000"/>
              </a:solidFill>
              <a:latin typeface="Calibri" pitchFamily="34" charset="0"/>
            </a:endParaRPr>
          </a:p>
          <a:p>
            <a:pPr marL="0" marR="0" lvl="0" indent="0" algn="ctr" rtl="0">
              <a:lnSpc>
                <a:spcPct val="100000"/>
              </a:lnSpc>
              <a:spcBef>
                <a:spcPts val="0"/>
              </a:spcBef>
              <a:spcAft>
                <a:spcPts val="0"/>
              </a:spcAft>
              <a:buClr>
                <a:srgbClr val="000000"/>
              </a:buClr>
              <a:buSzPts val="2200"/>
              <a:buFont typeface="Arial"/>
              <a:buNone/>
            </a:pPr>
            <a:r>
              <a:rPr lang="en-IN" sz="2400" b="1" i="0" u="sng" strike="noStrike" cap="none" dirty="0" smtClean="0">
                <a:solidFill>
                  <a:srgbClr val="FF0000"/>
                </a:solidFill>
                <a:latin typeface="Calibri" pitchFamily="34" charset="0"/>
                <a:sym typeface="Arial"/>
              </a:rPr>
              <a:t> </a:t>
            </a:r>
            <a:endParaRPr sz="2400" b="1" i="0" u="sng" strike="noStrike" cap="none" dirty="0">
              <a:solidFill>
                <a:srgbClr val="000000"/>
              </a:solidFill>
              <a:latin typeface="Calibri" pitchFamily="34" charset="0"/>
              <a:sym typeface="Arial"/>
            </a:endParaRPr>
          </a:p>
        </p:txBody>
      </p:sp>
      <p:sp>
        <p:nvSpPr>
          <p:cNvPr id="4" name="Google Shape;71;p15"/>
          <p:cNvSpPr txBox="1"/>
          <p:nvPr/>
        </p:nvSpPr>
        <p:spPr>
          <a:xfrm>
            <a:off x="272675" y="1065950"/>
            <a:ext cx="8688300" cy="3261350"/>
          </a:xfrm>
          <a:prstGeom prst="rect">
            <a:avLst/>
          </a:prstGeom>
          <a:noFill/>
          <a:ln>
            <a:noFill/>
          </a:ln>
        </p:spPr>
        <p:txBody>
          <a:bodyPr spcFirstLastPara="1" wrap="square" lIns="91425" tIns="91425" rIns="91425" bIns="91425" anchor="t" anchorCtr="0">
            <a:noAutofit/>
          </a:bodyPr>
          <a:lstStyle/>
          <a:p>
            <a:pPr marL="285750" indent="-285750">
              <a:lnSpc>
                <a:spcPct val="200000"/>
              </a:lnSpc>
              <a:buFont typeface="Wingdings" panose="05000000000000000000" pitchFamily="2" charset="2"/>
              <a:buChar char="Ø"/>
            </a:pPr>
            <a:r>
              <a:rPr lang="en-IN" dirty="0">
                <a:latin typeface="Calibri" panose="020F0502020204030204" pitchFamily="34" charset="0"/>
              </a:rPr>
              <a:t>All the city folks travelling in </a:t>
            </a:r>
            <a:r>
              <a:rPr lang="en-IN" dirty="0" smtClean="0">
                <a:latin typeface="Calibri" panose="020F0502020204030204" pitchFamily="34" charset="0"/>
              </a:rPr>
              <a:t>a posh </a:t>
            </a:r>
            <a:r>
              <a:rPr lang="en-IN" dirty="0">
                <a:latin typeface="Calibri" panose="020F0502020204030204" pitchFamily="34" charset="0"/>
              </a:rPr>
              <a:t>vehicle don’t even glance at the shed. </a:t>
            </a:r>
            <a:endParaRPr lang="en-IN" dirty="0" smtClean="0">
              <a:latin typeface="Calibri" panose="020F0502020204030204" pitchFamily="34" charset="0"/>
            </a:endParaRPr>
          </a:p>
          <a:p>
            <a:pPr marL="285750" indent="-285750">
              <a:lnSpc>
                <a:spcPct val="200000"/>
              </a:lnSpc>
              <a:buFont typeface="Wingdings" panose="05000000000000000000" pitchFamily="2" charset="2"/>
              <a:buChar char="Ø"/>
            </a:pPr>
            <a:r>
              <a:rPr lang="en-IN" dirty="0" smtClean="0">
                <a:latin typeface="Calibri" panose="020F0502020204030204" pitchFamily="34" charset="0"/>
              </a:rPr>
              <a:t>Their </a:t>
            </a:r>
            <a:r>
              <a:rPr lang="en-IN" dirty="0">
                <a:latin typeface="Calibri" panose="020F0502020204030204" pitchFamily="34" charset="0"/>
              </a:rPr>
              <a:t>minds are preoccupied </a:t>
            </a:r>
            <a:r>
              <a:rPr lang="en-IN" dirty="0" smtClean="0">
                <a:latin typeface="Calibri" panose="020F0502020204030204" pitchFamily="34" charset="0"/>
              </a:rPr>
              <a:t>with a big </a:t>
            </a:r>
            <a:r>
              <a:rPr lang="en-IN" dirty="0">
                <a:latin typeface="Calibri" panose="020F0502020204030204" pitchFamily="34" charset="0"/>
              </a:rPr>
              <a:t>and profitable business that they run in the city. </a:t>
            </a:r>
            <a:endParaRPr lang="en-IN" dirty="0" smtClean="0">
              <a:latin typeface="Calibri" panose="020F0502020204030204" pitchFamily="34" charset="0"/>
            </a:endParaRPr>
          </a:p>
          <a:p>
            <a:pPr marL="285750" indent="-285750">
              <a:lnSpc>
                <a:spcPct val="200000"/>
              </a:lnSpc>
              <a:buFont typeface="Wingdings" panose="05000000000000000000" pitchFamily="2" charset="2"/>
              <a:buChar char="Ø"/>
            </a:pPr>
            <a:r>
              <a:rPr lang="en-IN" dirty="0" smtClean="0">
                <a:latin typeface="Calibri" panose="020F0502020204030204" pitchFamily="34" charset="0"/>
              </a:rPr>
              <a:t>And </a:t>
            </a:r>
            <a:r>
              <a:rPr lang="en-IN" dirty="0">
                <a:latin typeface="Calibri" panose="020F0502020204030204" pitchFamily="34" charset="0"/>
              </a:rPr>
              <a:t>because of that, they fail to notice the plight of the rural folks selling goods in the roadside stand.</a:t>
            </a:r>
          </a:p>
          <a:p>
            <a:pPr marL="285750" indent="-285750">
              <a:lnSpc>
                <a:spcPct val="200000"/>
              </a:lnSpc>
              <a:buFont typeface="Wingdings" panose="05000000000000000000" pitchFamily="2" charset="2"/>
              <a:buChar char="Ø"/>
            </a:pPr>
            <a:r>
              <a:rPr lang="en-IN" dirty="0">
                <a:latin typeface="Calibri" panose="020F0502020204030204" pitchFamily="34" charset="0"/>
              </a:rPr>
              <a:t>Even if they do notice their surrounding and the shed for a fleeting moment, they are quick to judge about the badly painted road signs, the wrong way the North and South sign s point on the road, and the unsightly road sheds and houses – which made the scenery look bad in the eyes of the city folks. </a:t>
            </a:r>
            <a:endParaRPr lang="en-IN" dirty="0" smtClean="0">
              <a:latin typeface="Calibri" panose="020F0502020204030204" pitchFamily="34" charset="0"/>
            </a:endParaRPr>
          </a:p>
          <a:p>
            <a:pPr marL="285750" indent="-285750">
              <a:lnSpc>
                <a:spcPct val="200000"/>
              </a:lnSpc>
              <a:buFont typeface="Wingdings" panose="05000000000000000000" pitchFamily="2" charset="2"/>
              <a:buChar char="Ø"/>
            </a:pPr>
            <a:r>
              <a:rPr lang="en-IN" dirty="0" smtClean="0">
                <a:latin typeface="Calibri" panose="020F0502020204030204" pitchFamily="34" charset="0"/>
              </a:rPr>
              <a:t>They </a:t>
            </a:r>
            <a:r>
              <a:rPr lang="en-IN" dirty="0">
                <a:latin typeface="Calibri" panose="020F0502020204030204" pitchFamily="34" charset="0"/>
              </a:rPr>
              <a:t>fail </a:t>
            </a:r>
            <a:r>
              <a:rPr lang="en-IN" dirty="0" smtClean="0">
                <a:latin typeface="Calibri" panose="020F0502020204030204" pitchFamily="34" charset="0"/>
              </a:rPr>
              <a:t>to notice the </a:t>
            </a:r>
            <a:r>
              <a:rPr lang="en-IN" dirty="0">
                <a:latin typeface="Calibri" panose="020F0502020204030204" pitchFamily="34" charset="0"/>
              </a:rPr>
              <a:t>beautiful produce of wild berries and golden squashes for sale.</a:t>
            </a:r>
          </a:p>
        </p:txBody>
      </p:sp>
      <p:pic>
        <p:nvPicPr>
          <p:cNvPr id="5" name="Picture 6" descr="E:\education\CBSE\ODM\session -2020-2021\Task\odm 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200" b="1" u="sng" dirty="0" smtClean="0">
                <a:solidFill>
                  <a:srgbClr val="FF0000"/>
                </a:solidFill>
                <a:latin typeface="Calibri" pitchFamily="34" charset="0"/>
              </a:rPr>
              <a:t>POETIC DEVICE USED IN EXTRACT -2</a:t>
            </a:r>
            <a:endParaRPr lang="en-IN" sz="1800" b="1" u="sng" dirty="0">
              <a:latin typeface="Calibri" pitchFamily="34" charset="0"/>
            </a:endParaRPr>
          </a:p>
        </p:txBody>
      </p:sp>
      <p:sp>
        <p:nvSpPr>
          <p:cNvPr id="4"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lvl="0">
              <a:lnSpc>
                <a:spcPct val="150000"/>
              </a:lnSpc>
              <a:buSzPts val="1400"/>
            </a:pPr>
            <a:r>
              <a:rPr lang="en-IN" u="sng" dirty="0" smtClean="0">
                <a:latin typeface="Calibri" panose="020F0502020204030204" pitchFamily="34" charset="0"/>
                <a:hlinkClick r:id="rId2"/>
              </a:rPr>
              <a:t>TRANSFERRED EPITHET</a:t>
            </a:r>
            <a:endParaRPr lang="en-IN" dirty="0" smtClean="0">
              <a:latin typeface="Calibri" panose="020F0502020204030204" pitchFamily="34" charset="0"/>
            </a:endParaRPr>
          </a:p>
          <a:p>
            <a:pPr marL="285750" lvl="0" indent="-285750">
              <a:lnSpc>
                <a:spcPct val="150000"/>
              </a:lnSpc>
              <a:buSzPts val="1400"/>
              <a:buFont typeface="Wingdings" panose="05000000000000000000" pitchFamily="2" charset="2"/>
              <a:buChar char="Ø"/>
            </a:pPr>
            <a:r>
              <a:rPr lang="en-IN" dirty="0" smtClean="0">
                <a:latin typeface="Calibri" panose="020F0502020204030204" pitchFamily="34" charset="0"/>
              </a:rPr>
              <a:t>The </a:t>
            </a:r>
            <a:r>
              <a:rPr lang="en-IN" dirty="0">
                <a:latin typeface="Calibri" panose="020F0502020204030204" pitchFamily="34" charset="0"/>
              </a:rPr>
              <a:t>polished traffic is the </a:t>
            </a:r>
            <a:r>
              <a:rPr lang="en-IN" dirty="0" smtClean="0">
                <a:latin typeface="Calibri" panose="020F0502020204030204" pitchFamily="34" charset="0"/>
              </a:rPr>
              <a:t>skilful </a:t>
            </a:r>
            <a:r>
              <a:rPr lang="en-IN" dirty="0">
                <a:latin typeface="Calibri" panose="020F0502020204030204" pitchFamily="34" charset="0"/>
              </a:rPr>
              <a:t>use of a </a:t>
            </a:r>
            <a:r>
              <a:rPr lang="en-IN" u="sng" dirty="0">
                <a:latin typeface="Calibri" panose="020F0502020204030204" pitchFamily="34" charset="0"/>
                <a:hlinkClick r:id="rId2"/>
              </a:rPr>
              <a:t>transferred epithet</a:t>
            </a:r>
            <a:r>
              <a:rPr lang="en-IN" dirty="0">
                <a:latin typeface="Calibri" panose="020F0502020204030204" pitchFamily="34" charset="0"/>
              </a:rPr>
              <a:t> in the depiction of the urban city-dwellers who passed through the countryside with their minds preoccupied in their profession and the related.  </a:t>
            </a:r>
          </a:p>
          <a:p>
            <a:pPr marL="285750" lvl="0" indent="-285750">
              <a:lnSpc>
                <a:spcPct val="150000"/>
              </a:lnSpc>
              <a:buSzPts val="1400"/>
              <a:buFont typeface="Wingdings" panose="05000000000000000000" pitchFamily="2" charset="2"/>
              <a:buChar char="Ø"/>
            </a:pPr>
            <a:r>
              <a:rPr lang="en-IN" dirty="0" smtClean="0">
                <a:latin typeface="Calibri" panose="020F0502020204030204" pitchFamily="34" charset="0"/>
              </a:rPr>
              <a:t>The </a:t>
            </a:r>
            <a:r>
              <a:rPr lang="en-IN" dirty="0">
                <a:latin typeface="Calibri" panose="020F0502020204030204" pitchFamily="34" charset="0"/>
              </a:rPr>
              <a:t>poet states that in their preoccupation, if ever aside remained a moment, they spent it on scrutinizing and judging the destitution of their surroundings. </a:t>
            </a:r>
          </a:p>
          <a:p>
            <a:pPr marL="285750" lvl="0" indent="-285750">
              <a:lnSpc>
                <a:spcPct val="150000"/>
              </a:lnSpc>
              <a:buSzPts val="1400"/>
              <a:buFont typeface="Wingdings" panose="05000000000000000000" pitchFamily="2" charset="2"/>
              <a:buChar char="Ø"/>
            </a:pPr>
            <a:r>
              <a:rPr lang="en-IN" dirty="0" smtClean="0">
                <a:latin typeface="Calibri" panose="020F0502020204030204" pitchFamily="34" charset="0"/>
              </a:rPr>
              <a:t>They </a:t>
            </a:r>
            <a:r>
              <a:rPr lang="en-IN" dirty="0">
                <a:latin typeface="Calibri" panose="020F0502020204030204" pitchFamily="34" charset="0"/>
              </a:rPr>
              <a:t>appear mad at having the beauty of the landscape marred by the presence of the shed and other rustic signs. </a:t>
            </a:r>
          </a:p>
          <a:p>
            <a:pPr marL="285750" lvl="0" indent="-285750">
              <a:lnSpc>
                <a:spcPct val="150000"/>
              </a:lnSpc>
              <a:buSzPts val="1400"/>
              <a:buFont typeface="Wingdings" panose="05000000000000000000" pitchFamily="2" charset="2"/>
              <a:buChar char="Ø"/>
            </a:pPr>
            <a:r>
              <a:rPr lang="en-IN" dirty="0" smtClean="0">
                <a:latin typeface="Calibri" panose="020F0502020204030204" pitchFamily="34" charset="0"/>
              </a:rPr>
              <a:t>The </a:t>
            </a:r>
            <a:r>
              <a:rPr lang="en-IN" dirty="0">
                <a:latin typeface="Calibri" panose="020F0502020204030204" pitchFamily="34" charset="0"/>
              </a:rPr>
              <a:t>poet goes on to mention a few of the produce being sold at the shed.</a:t>
            </a:r>
            <a:endParaRPr sz="1400" b="0" i="0" u="none" strike="noStrike" cap="none" dirty="0">
              <a:solidFill>
                <a:srgbClr val="000000"/>
              </a:solidFill>
              <a:latin typeface="Calibri" panose="020F0502020204030204" pitchFamily="34" charset="0"/>
              <a:ea typeface="Calibri"/>
              <a:cs typeface="Calibri"/>
              <a:sym typeface="Calibri"/>
            </a:endParaRPr>
          </a:p>
        </p:txBody>
      </p:sp>
      <p:pic>
        <p:nvPicPr>
          <p:cNvPr id="5" name="Picture 6" descr="E:\education\CBSE\ODM\session -2020-2021\Task\odm 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000" b="1" u="sng" dirty="0" smtClean="0">
                <a:solidFill>
                  <a:srgbClr val="FF0000"/>
                </a:solidFill>
                <a:latin typeface="Calibri" pitchFamily="34" charset="0"/>
              </a:rPr>
              <a:t>CONTENTS OF A Road Side Stand </a:t>
            </a:r>
          </a:p>
          <a:p>
            <a:pPr lvl="0" algn="ctr">
              <a:buSzPts val="2200"/>
            </a:pPr>
            <a:r>
              <a:rPr lang="en-IN" sz="2000" b="1" u="sng" dirty="0" smtClean="0">
                <a:solidFill>
                  <a:srgbClr val="FF0000"/>
                </a:solidFill>
                <a:latin typeface="Calibri" pitchFamily="34" charset="0"/>
              </a:rPr>
              <a:t> Extract -3   Line – 14-22 </a:t>
            </a:r>
            <a:endParaRPr lang="en-IN" sz="2000" b="1" dirty="0">
              <a:solidFill>
                <a:srgbClr val="FF0000"/>
              </a:solidFill>
              <a:latin typeface="Calibri" pitchFamily="34" charset="0"/>
            </a:endParaRPr>
          </a:p>
        </p:txBody>
      </p:sp>
      <p:sp>
        <p:nvSpPr>
          <p:cNvPr id="4" name="Google Shape;71;p15"/>
          <p:cNvSpPr txBox="1"/>
          <p:nvPr/>
        </p:nvSpPr>
        <p:spPr>
          <a:xfrm>
            <a:off x="272675" y="1205345"/>
            <a:ext cx="8688300" cy="3121955"/>
          </a:xfrm>
          <a:prstGeom prst="rect">
            <a:avLst/>
          </a:prstGeom>
          <a:noFill/>
          <a:ln>
            <a:noFill/>
          </a:ln>
        </p:spPr>
        <p:txBody>
          <a:bodyPr spcFirstLastPara="1" wrap="square" lIns="91425" tIns="91425" rIns="91425" bIns="91425" anchor="t" anchorCtr="0">
            <a:noAutofit/>
          </a:bodyPr>
          <a:lstStyle/>
          <a:p>
            <a:pPr lvl="0">
              <a:lnSpc>
                <a:spcPct val="150000"/>
              </a:lnSpc>
              <a:buSzPts val="1400"/>
            </a:pPr>
            <a:r>
              <a:rPr lang="en-IN" dirty="0" smtClean="0">
                <a:latin typeface="Calibri" panose="020F0502020204030204" pitchFamily="34" charset="0"/>
              </a:rPr>
              <a:t>“You </a:t>
            </a:r>
            <a:r>
              <a:rPr lang="en-IN" dirty="0">
                <a:latin typeface="Calibri" panose="020F0502020204030204" pitchFamily="34" charset="0"/>
              </a:rPr>
              <a:t>have the money, but if you want to be </a:t>
            </a:r>
            <a:r>
              <a:rPr lang="en-IN" dirty="0">
                <a:solidFill>
                  <a:srgbClr val="00B050"/>
                </a:solidFill>
                <a:latin typeface="Calibri" panose="020F0502020204030204" pitchFamily="34" charset="0"/>
              </a:rPr>
              <a:t>mean</a:t>
            </a:r>
            <a:r>
              <a:rPr lang="en-IN" dirty="0">
                <a:latin typeface="Calibri" panose="020F0502020204030204" pitchFamily="34" charset="0"/>
              </a:rPr>
              <a:t>, </a:t>
            </a:r>
            <a:endParaRPr lang="en-IN" dirty="0" smtClean="0">
              <a:latin typeface="Calibri" panose="020F0502020204030204" pitchFamily="34" charset="0"/>
            </a:endParaRPr>
          </a:p>
          <a:p>
            <a:pPr lvl="0">
              <a:lnSpc>
                <a:spcPct val="150000"/>
              </a:lnSpc>
              <a:buSzPts val="1400"/>
            </a:pPr>
            <a:r>
              <a:rPr lang="en-IN" dirty="0" smtClean="0">
                <a:latin typeface="Calibri" panose="020F0502020204030204" pitchFamily="34" charset="0"/>
              </a:rPr>
              <a:t>Why </a:t>
            </a:r>
            <a:r>
              <a:rPr lang="en-IN" dirty="0">
                <a:latin typeface="Calibri" panose="020F0502020204030204" pitchFamily="34" charset="0"/>
              </a:rPr>
              <a:t>keep your money (this </a:t>
            </a:r>
            <a:r>
              <a:rPr lang="en-IN" dirty="0">
                <a:solidFill>
                  <a:srgbClr val="00B050"/>
                </a:solidFill>
                <a:latin typeface="Calibri" panose="020F0502020204030204" pitchFamily="34" charset="0"/>
              </a:rPr>
              <a:t>crossly</a:t>
            </a:r>
            <a:r>
              <a:rPr lang="en-IN" dirty="0">
                <a:latin typeface="Calibri" panose="020F0502020204030204" pitchFamily="34" charset="0"/>
              </a:rPr>
              <a:t>) and go along. </a:t>
            </a:r>
            <a:endParaRPr lang="en-IN" dirty="0" smtClean="0">
              <a:latin typeface="Calibri" panose="020F0502020204030204" pitchFamily="34" charset="0"/>
            </a:endParaRPr>
          </a:p>
          <a:p>
            <a:pPr lvl="0">
              <a:lnSpc>
                <a:spcPct val="150000"/>
              </a:lnSpc>
              <a:buSzPts val="1400"/>
            </a:pPr>
            <a:r>
              <a:rPr lang="en-IN" dirty="0" smtClean="0">
                <a:latin typeface="Calibri" panose="020F0502020204030204" pitchFamily="34" charset="0"/>
              </a:rPr>
              <a:t>The </a:t>
            </a:r>
            <a:r>
              <a:rPr lang="en-IN" dirty="0">
                <a:latin typeface="Calibri" panose="020F0502020204030204" pitchFamily="34" charset="0"/>
              </a:rPr>
              <a:t>hurt to the scenery wouldn’t be my complaint </a:t>
            </a:r>
            <a:endParaRPr lang="en-IN" dirty="0" smtClean="0">
              <a:latin typeface="Calibri" panose="020F0502020204030204" pitchFamily="34" charset="0"/>
            </a:endParaRPr>
          </a:p>
          <a:p>
            <a:pPr lvl="0">
              <a:lnSpc>
                <a:spcPct val="150000"/>
              </a:lnSpc>
              <a:buSzPts val="1400"/>
            </a:pPr>
            <a:r>
              <a:rPr lang="en-IN" dirty="0" smtClean="0">
                <a:latin typeface="Calibri" panose="020F0502020204030204" pitchFamily="34" charset="0"/>
              </a:rPr>
              <a:t>So </a:t>
            </a:r>
            <a:r>
              <a:rPr lang="en-IN" dirty="0">
                <a:latin typeface="Calibri" panose="020F0502020204030204" pitchFamily="34" charset="0"/>
              </a:rPr>
              <a:t>much as the trusting sorrow of what is unsaid: </a:t>
            </a:r>
            <a:endParaRPr lang="en-IN" dirty="0" smtClean="0">
              <a:latin typeface="Calibri" panose="020F0502020204030204" pitchFamily="34" charset="0"/>
            </a:endParaRPr>
          </a:p>
          <a:p>
            <a:pPr lvl="0">
              <a:lnSpc>
                <a:spcPct val="150000"/>
              </a:lnSpc>
              <a:buSzPts val="1400"/>
            </a:pPr>
            <a:r>
              <a:rPr lang="en-IN" dirty="0" smtClean="0">
                <a:latin typeface="Calibri" panose="020F0502020204030204" pitchFamily="34" charset="0"/>
              </a:rPr>
              <a:t>Here </a:t>
            </a:r>
            <a:r>
              <a:rPr lang="en-IN" dirty="0">
                <a:latin typeface="Calibri" panose="020F0502020204030204" pitchFamily="34" charset="0"/>
              </a:rPr>
              <a:t>far from the city we make our roadside stand </a:t>
            </a:r>
            <a:endParaRPr lang="en-IN" dirty="0" smtClean="0">
              <a:latin typeface="Calibri" panose="020F0502020204030204" pitchFamily="34" charset="0"/>
            </a:endParaRPr>
          </a:p>
          <a:p>
            <a:pPr lvl="0">
              <a:lnSpc>
                <a:spcPct val="150000"/>
              </a:lnSpc>
              <a:buSzPts val="1400"/>
            </a:pPr>
            <a:r>
              <a:rPr lang="en-IN" dirty="0" smtClean="0">
                <a:latin typeface="Calibri" panose="020F0502020204030204" pitchFamily="34" charset="0"/>
              </a:rPr>
              <a:t>And </a:t>
            </a:r>
            <a:r>
              <a:rPr lang="en-IN" dirty="0">
                <a:latin typeface="Calibri" panose="020F0502020204030204" pitchFamily="34" charset="0"/>
              </a:rPr>
              <a:t>ask for some city money to feel in hand </a:t>
            </a:r>
            <a:endParaRPr lang="en-IN" dirty="0" smtClean="0">
              <a:latin typeface="Calibri" panose="020F0502020204030204" pitchFamily="34" charset="0"/>
            </a:endParaRPr>
          </a:p>
          <a:p>
            <a:pPr lvl="0">
              <a:lnSpc>
                <a:spcPct val="150000"/>
              </a:lnSpc>
              <a:buSzPts val="1400"/>
            </a:pPr>
            <a:r>
              <a:rPr lang="en-IN" dirty="0" smtClean="0">
                <a:latin typeface="Calibri" panose="020F0502020204030204" pitchFamily="34" charset="0"/>
              </a:rPr>
              <a:t>To </a:t>
            </a:r>
            <a:r>
              <a:rPr lang="en-IN" dirty="0">
                <a:latin typeface="Calibri" panose="020F0502020204030204" pitchFamily="34" charset="0"/>
              </a:rPr>
              <a:t>try if it will not make our being expand, </a:t>
            </a:r>
            <a:endParaRPr lang="en-IN" dirty="0" smtClean="0">
              <a:latin typeface="Calibri" panose="020F0502020204030204" pitchFamily="34" charset="0"/>
            </a:endParaRPr>
          </a:p>
          <a:p>
            <a:pPr lvl="0">
              <a:lnSpc>
                <a:spcPct val="150000"/>
              </a:lnSpc>
              <a:buSzPts val="1400"/>
            </a:pPr>
            <a:r>
              <a:rPr lang="en-IN" dirty="0" smtClean="0">
                <a:latin typeface="Calibri" panose="020F0502020204030204" pitchFamily="34" charset="0"/>
              </a:rPr>
              <a:t>And </a:t>
            </a:r>
            <a:r>
              <a:rPr lang="en-IN" dirty="0">
                <a:latin typeface="Calibri" panose="020F0502020204030204" pitchFamily="34" charset="0"/>
              </a:rPr>
              <a:t>give us the life of the </a:t>
            </a:r>
            <a:r>
              <a:rPr lang="en-IN" dirty="0">
                <a:solidFill>
                  <a:srgbClr val="00B050"/>
                </a:solidFill>
                <a:latin typeface="Calibri" panose="020F0502020204030204" pitchFamily="34" charset="0"/>
              </a:rPr>
              <a:t>moving-picture</a:t>
            </a:r>
            <a:r>
              <a:rPr lang="en-IN" dirty="0">
                <a:latin typeface="Calibri" panose="020F0502020204030204" pitchFamily="34" charset="0"/>
              </a:rPr>
              <a:t>s’ promise </a:t>
            </a:r>
            <a:endParaRPr lang="en-IN" dirty="0" smtClean="0">
              <a:latin typeface="Calibri" panose="020F0502020204030204" pitchFamily="34" charset="0"/>
            </a:endParaRPr>
          </a:p>
          <a:p>
            <a:pPr lvl="0">
              <a:lnSpc>
                <a:spcPct val="150000"/>
              </a:lnSpc>
              <a:buSzPts val="1400"/>
            </a:pPr>
            <a:r>
              <a:rPr lang="en-IN" dirty="0" smtClean="0">
                <a:latin typeface="Calibri" panose="020F0502020204030204" pitchFamily="34" charset="0"/>
              </a:rPr>
              <a:t>That </a:t>
            </a:r>
            <a:r>
              <a:rPr lang="en-IN" dirty="0">
                <a:latin typeface="Calibri" panose="020F0502020204030204" pitchFamily="34" charset="0"/>
              </a:rPr>
              <a:t>the party in power is said to be keeping from </a:t>
            </a:r>
            <a:r>
              <a:rPr lang="en-IN" dirty="0" smtClean="0">
                <a:latin typeface="Calibri" panose="020F0502020204030204" pitchFamily="34" charset="0"/>
              </a:rPr>
              <a:t>us”.</a:t>
            </a:r>
            <a:endParaRPr sz="1400" b="0" i="0" u="none" strike="noStrike" cap="none" dirty="0">
              <a:solidFill>
                <a:srgbClr val="000000"/>
              </a:solidFill>
              <a:latin typeface="Calibri" panose="020F0502020204030204" pitchFamily="34" charset="0"/>
              <a:ea typeface="Calibri"/>
              <a:cs typeface="Calibri"/>
              <a:sym typeface="Calibri"/>
            </a:endParaRPr>
          </a:p>
        </p:txBody>
      </p:sp>
      <p:pic>
        <p:nvPicPr>
          <p:cNvPr id="5" name="Picture 6" descr="E:\education\CBSE\ODM\session -2020-2021\Task\odm 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1296955"/>
            <a:ext cx="8520600" cy="1695695"/>
          </a:xfrm>
        </p:spPr>
        <p:txBody>
          <a:bodyPr/>
          <a:lstStyle/>
          <a:p>
            <a:r>
              <a:rPr lang="en-IN" dirty="0" smtClean="0">
                <a:hlinkClick r:id="rId2"/>
              </a:rPr>
              <a:t>Poem - Audio</a:t>
            </a:r>
            <a:br>
              <a:rPr lang="en-IN" dirty="0" smtClean="0">
                <a:hlinkClick r:id="rId2"/>
              </a:rPr>
            </a:br>
            <a:r>
              <a:rPr lang="en-IN" dirty="0" smtClean="0">
                <a:hlinkClick r:id="rId2"/>
              </a:rPr>
              <a:t>https</a:t>
            </a:r>
            <a:r>
              <a:rPr lang="en-IN" dirty="0">
                <a:hlinkClick r:id="rId2"/>
              </a:rPr>
              <a:t>://youtu.be/aHWDhTze2ec</a:t>
            </a:r>
            <a:endParaRPr lang="en-IN" dirty="0"/>
          </a:p>
        </p:txBody>
      </p:sp>
      <p:pic>
        <p:nvPicPr>
          <p:cNvPr id="3" name="Picture 6" descr="E:\education\CBSE\ODM\session -2020-2021\Task\odm 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863548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70;p15"/>
          <p:cNvSpPr txBox="1"/>
          <p:nvPr/>
        </p:nvSpPr>
        <p:spPr>
          <a:xfrm>
            <a:off x="272675" y="285050"/>
            <a:ext cx="8688300" cy="480060"/>
          </a:xfrm>
          <a:prstGeom prst="rect">
            <a:avLst/>
          </a:prstGeom>
          <a:noFill/>
          <a:ln>
            <a:noFill/>
          </a:ln>
        </p:spPr>
        <p:txBody>
          <a:bodyPr spcFirstLastPara="1" wrap="square" lIns="91425" tIns="91425" rIns="91425" bIns="91425" anchor="t" anchorCtr="0">
            <a:noAutofit/>
          </a:bodyPr>
          <a:lstStyle/>
          <a:p>
            <a:pPr algn="ctr"/>
            <a:r>
              <a:rPr lang="en-GB" sz="2000" b="1" u="sng" dirty="0" smtClean="0">
                <a:solidFill>
                  <a:srgbClr val="FF0000"/>
                </a:solidFill>
                <a:latin typeface="Calibri" pitchFamily="34" charset="0"/>
                <a:cs typeface="Calibri" panose="020F0502020204030204" pitchFamily="34" charset="0"/>
              </a:rPr>
              <a:t>DRILLING OF NEW/DIFFICULT WORDS :</a:t>
            </a:r>
            <a:endParaRPr lang="en-IN" sz="2000" b="1" u="sng" dirty="0"/>
          </a:p>
        </p:txBody>
      </p:sp>
      <p:sp>
        <p:nvSpPr>
          <p:cNvPr id="5"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a:lnSpc>
                <a:spcPct val="250000"/>
              </a:lnSpc>
              <a:buSzPts val="1400"/>
            </a:pPr>
            <a:r>
              <a:rPr lang="en-IN" dirty="0" smtClean="0">
                <a:solidFill>
                  <a:srgbClr val="00B050"/>
                </a:solidFill>
                <a:latin typeface="Calibri" panose="020F0502020204030204" pitchFamily="34" charset="0"/>
              </a:rPr>
              <a:t>MEAN- </a:t>
            </a:r>
            <a:r>
              <a:rPr lang="en-IN" dirty="0"/>
              <a:t>Unkind, or unwilling to share things – especially money</a:t>
            </a:r>
          </a:p>
          <a:p>
            <a:pPr lvl="0">
              <a:lnSpc>
                <a:spcPct val="250000"/>
              </a:lnSpc>
              <a:buSzPts val="1400"/>
            </a:pPr>
            <a:endParaRPr lang="en-IN" dirty="0" smtClean="0">
              <a:latin typeface="Calibri" panose="020F0502020204030204" pitchFamily="34" charset="0"/>
            </a:endParaRPr>
          </a:p>
          <a:p>
            <a:pPr>
              <a:lnSpc>
                <a:spcPct val="250000"/>
              </a:lnSpc>
              <a:buSzPts val="1400"/>
            </a:pPr>
            <a:r>
              <a:rPr lang="en-IN" dirty="0" smtClean="0">
                <a:solidFill>
                  <a:srgbClr val="00B050"/>
                </a:solidFill>
                <a:latin typeface="Calibri" panose="020F0502020204030204" pitchFamily="34" charset="0"/>
              </a:rPr>
              <a:t>CROSSLY - </a:t>
            </a:r>
            <a:r>
              <a:rPr lang="en-IN" dirty="0"/>
              <a:t>In an annoyed and slightly angry way</a:t>
            </a:r>
          </a:p>
          <a:p>
            <a:pPr lvl="0">
              <a:lnSpc>
                <a:spcPct val="250000"/>
              </a:lnSpc>
              <a:buSzPts val="1400"/>
            </a:pPr>
            <a:endParaRPr lang="en-IN" dirty="0" smtClean="0">
              <a:solidFill>
                <a:srgbClr val="00B050"/>
              </a:solidFill>
              <a:latin typeface="Calibri" panose="020F0502020204030204" pitchFamily="34" charset="0"/>
            </a:endParaRPr>
          </a:p>
          <a:p>
            <a:pPr lvl="0">
              <a:lnSpc>
                <a:spcPct val="250000"/>
              </a:lnSpc>
              <a:buSzPts val="1400"/>
            </a:pPr>
            <a:r>
              <a:rPr lang="en-IN" dirty="0" smtClean="0">
                <a:solidFill>
                  <a:srgbClr val="00B050"/>
                </a:solidFill>
                <a:latin typeface="Calibri" panose="020F0502020204030204" pitchFamily="34" charset="0"/>
              </a:rPr>
              <a:t>MOVING-PICTURES</a:t>
            </a:r>
            <a:r>
              <a:rPr lang="en-IN" dirty="0" smtClean="0">
                <a:latin typeface="Calibri" panose="020F0502020204030204" pitchFamily="34" charset="0"/>
              </a:rPr>
              <a:t> – A film</a:t>
            </a:r>
            <a:endParaRPr lang="en-IN" dirty="0">
              <a:latin typeface="Calibri" panose="020F0502020204030204" pitchFamily="34" charset="0"/>
            </a:endParaRPr>
          </a:p>
        </p:txBody>
      </p:sp>
      <p:pic>
        <p:nvPicPr>
          <p:cNvPr id="6" name="Picture 6" descr="E:\education\CBSE\ODM\session -2020-2021\Task\odm 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70;p15"/>
          <p:cNvSpPr txBox="1"/>
          <p:nvPr/>
        </p:nvSpPr>
        <p:spPr>
          <a:xfrm>
            <a:off x="272675" y="285050"/>
            <a:ext cx="8688300" cy="564036"/>
          </a:xfrm>
          <a:prstGeom prst="rect">
            <a:avLst/>
          </a:prstGeom>
          <a:noFill/>
          <a:ln>
            <a:noFill/>
          </a:ln>
        </p:spPr>
        <p:txBody>
          <a:bodyPr spcFirstLastPara="1" wrap="square" lIns="91425" tIns="91425" rIns="91425" bIns="91425" anchor="t" anchorCtr="0">
            <a:noAutofit/>
          </a:bodyPr>
          <a:lstStyle/>
          <a:p>
            <a:pPr lvl="0" algn="ctr">
              <a:buSzPts val="2200"/>
            </a:pPr>
            <a:r>
              <a:rPr lang="en-IN" sz="2000" b="1" u="sng" dirty="0">
                <a:solidFill>
                  <a:srgbClr val="FF0000"/>
                </a:solidFill>
                <a:latin typeface="Calibri" pitchFamily="34" charset="0"/>
              </a:rPr>
              <a:t>EXPLANATION </a:t>
            </a:r>
            <a:r>
              <a:rPr lang="en-IN" sz="2000" b="1" u="sng" dirty="0" smtClean="0">
                <a:solidFill>
                  <a:srgbClr val="FF0000"/>
                </a:solidFill>
                <a:latin typeface="Calibri" pitchFamily="34" charset="0"/>
              </a:rPr>
              <a:t>OF </a:t>
            </a:r>
            <a:r>
              <a:rPr lang="en-IN" sz="2000" b="1" u="sng" dirty="0">
                <a:solidFill>
                  <a:srgbClr val="FF0000"/>
                </a:solidFill>
                <a:latin typeface="Calibri" pitchFamily="34" charset="0"/>
              </a:rPr>
              <a:t>A Road Side Stand </a:t>
            </a:r>
          </a:p>
          <a:p>
            <a:pPr lvl="0" algn="ctr">
              <a:buSzPts val="2200"/>
            </a:pPr>
            <a:r>
              <a:rPr lang="en-IN" sz="2000" b="1" u="sng" dirty="0">
                <a:solidFill>
                  <a:srgbClr val="FF0000"/>
                </a:solidFill>
                <a:latin typeface="Calibri" pitchFamily="34" charset="0"/>
              </a:rPr>
              <a:t> Extract -3   Line – 14-22 </a:t>
            </a:r>
            <a:endParaRPr lang="en-IN" sz="2000" b="1" dirty="0">
              <a:solidFill>
                <a:srgbClr val="FF0000"/>
              </a:solidFill>
              <a:latin typeface="Calibri" pitchFamily="34" charset="0"/>
            </a:endParaRPr>
          </a:p>
          <a:p>
            <a:pPr lvl="0" algn="ctr">
              <a:buSzPts val="2200"/>
            </a:pPr>
            <a:endParaRPr lang="en-IN" sz="2000" b="1" u="sng" dirty="0">
              <a:latin typeface="Calibri" pitchFamily="34" charset="0"/>
            </a:endParaRPr>
          </a:p>
        </p:txBody>
      </p:sp>
      <p:sp>
        <p:nvSpPr>
          <p:cNvPr id="4" name="Google Shape;71;p15"/>
          <p:cNvSpPr txBox="1"/>
          <p:nvPr/>
        </p:nvSpPr>
        <p:spPr>
          <a:xfrm>
            <a:off x="272675" y="1330036"/>
            <a:ext cx="8688300" cy="2997264"/>
          </a:xfrm>
          <a:prstGeom prst="rect">
            <a:avLst/>
          </a:prstGeom>
          <a:noFill/>
          <a:ln>
            <a:noFill/>
          </a:ln>
        </p:spPr>
        <p:txBody>
          <a:bodyPr spcFirstLastPara="1" wrap="square" lIns="91425" tIns="91425" rIns="91425" bIns="91425" anchor="t" anchorCtr="0">
            <a:noAutofit/>
          </a:bodyPr>
          <a:lstStyle/>
          <a:p>
            <a:pPr marL="285750" indent="-285750">
              <a:lnSpc>
                <a:spcPct val="200000"/>
              </a:lnSpc>
              <a:buFont typeface="Wingdings" panose="05000000000000000000" pitchFamily="2" charset="2"/>
              <a:buChar char="Ø"/>
            </a:pPr>
            <a:r>
              <a:rPr lang="en-IN" dirty="0">
                <a:latin typeface="Calibri" panose="020F0502020204030204" pitchFamily="34" charset="0"/>
              </a:rPr>
              <a:t>The rich folks' attitude towards the poor people irks the rural folks. </a:t>
            </a:r>
            <a:endParaRPr lang="en-IN" dirty="0" smtClean="0">
              <a:latin typeface="Calibri" panose="020F0502020204030204" pitchFamily="34" charset="0"/>
            </a:endParaRPr>
          </a:p>
          <a:p>
            <a:pPr marL="285750" indent="-285750">
              <a:lnSpc>
                <a:spcPct val="200000"/>
              </a:lnSpc>
              <a:buFont typeface="Wingdings" panose="05000000000000000000" pitchFamily="2" charset="2"/>
              <a:buChar char="Ø"/>
            </a:pPr>
            <a:r>
              <a:rPr lang="en-IN" dirty="0" smtClean="0">
                <a:latin typeface="Calibri" panose="020F0502020204030204" pitchFamily="34" charset="0"/>
              </a:rPr>
              <a:t>The </a:t>
            </a:r>
            <a:r>
              <a:rPr lang="en-IN" dirty="0">
                <a:latin typeface="Calibri" panose="020F0502020204030204" pitchFamily="34" charset="0"/>
              </a:rPr>
              <a:t>city dwellers are unwilling to buy from the roadside sheds and share their city money, so the farmer calls them unkind and tells them to keep their money and go away from that place.</a:t>
            </a:r>
          </a:p>
          <a:p>
            <a:pPr marL="285750" indent="-285750">
              <a:lnSpc>
                <a:spcPct val="200000"/>
              </a:lnSpc>
              <a:buFont typeface="Wingdings" panose="05000000000000000000" pitchFamily="2" charset="2"/>
              <a:buChar char="Ø"/>
            </a:pPr>
            <a:r>
              <a:rPr lang="en-IN" dirty="0">
                <a:latin typeface="Calibri" panose="020F0502020204030204" pitchFamily="34" charset="0"/>
              </a:rPr>
              <a:t>The farmer is angry and upset not because of the complaints of the city folks about the scenery being ruined by shabby roadside stands, but the things still left unsaid that they hold inside their hearts. </a:t>
            </a:r>
            <a:endParaRPr lang="en-IN" dirty="0" smtClean="0">
              <a:latin typeface="Calibri" panose="020F0502020204030204" pitchFamily="34" charset="0"/>
            </a:endParaRPr>
          </a:p>
          <a:p>
            <a:pPr marL="285750" indent="-285750">
              <a:lnSpc>
                <a:spcPct val="200000"/>
              </a:lnSpc>
              <a:buFont typeface="Wingdings" panose="05000000000000000000" pitchFamily="2" charset="2"/>
              <a:buChar char="Ø"/>
            </a:pPr>
            <a:r>
              <a:rPr lang="en-IN" dirty="0" smtClean="0">
                <a:latin typeface="Calibri" panose="020F0502020204030204" pitchFamily="34" charset="0"/>
              </a:rPr>
              <a:t>They </a:t>
            </a:r>
            <a:r>
              <a:rPr lang="en-IN" dirty="0">
                <a:latin typeface="Calibri" panose="020F0502020204030204" pitchFamily="34" charset="0"/>
              </a:rPr>
              <a:t>trust the promises made by the city folks and hope that they would buy their products but are often left disappointed and in sorrow because the city folks ignore them </a:t>
            </a:r>
            <a:r>
              <a:rPr lang="en-IN" dirty="0" smtClean="0">
                <a:latin typeface="Calibri" panose="020F0502020204030204" pitchFamily="34" charset="0"/>
              </a:rPr>
              <a:t>completely.</a:t>
            </a:r>
            <a:endParaRPr sz="1400" b="0" i="0" u="none" strike="noStrike" cap="none" dirty="0">
              <a:solidFill>
                <a:srgbClr val="000000"/>
              </a:solidFill>
              <a:latin typeface="Calibri" panose="020F0502020204030204" pitchFamily="34" charset="0"/>
              <a:ea typeface="Calibri"/>
              <a:cs typeface="Calibri"/>
              <a:sym typeface="Calibri"/>
            </a:endParaRPr>
          </a:p>
        </p:txBody>
      </p:sp>
      <p:pic>
        <p:nvPicPr>
          <p:cNvPr id="5" name="Picture 6" descr="E:\education\CBSE\ODM\session -2020-2021\Task\odm 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70;p15"/>
          <p:cNvSpPr txBox="1"/>
          <p:nvPr/>
        </p:nvSpPr>
        <p:spPr>
          <a:xfrm>
            <a:off x="272675" y="285050"/>
            <a:ext cx="8688300" cy="526713"/>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a:solidFill>
                  <a:srgbClr val="FF0000"/>
                </a:solidFill>
                <a:latin typeface="Calibri" pitchFamily="34" charset="0"/>
              </a:rPr>
              <a:t>EXPLANATION OF A Road Side Stand </a:t>
            </a:r>
          </a:p>
          <a:p>
            <a:pPr lvl="0" algn="ctr">
              <a:buSzPts val="2200"/>
            </a:pPr>
            <a:r>
              <a:rPr lang="en-IN" sz="2400" b="1" u="sng" dirty="0">
                <a:solidFill>
                  <a:srgbClr val="FF0000"/>
                </a:solidFill>
                <a:latin typeface="Calibri" pitchFamily="34" charset="0"/>
              </a:rPr>
              <a:t> Extract -3   Line – 14-22 </a:t>
            </a:r>
            <a:endParaRPr lang="en-IN" sz="2400" b="1" dirty="0">
              <a:solidFill>
                <a:srgbClr val="FF0000"/>
              </a:solidFill>
              <a:latin typeface="Calibri" pitchFamily="34" charset="0"/>
            </a:endParaRPr>
          </a:p>
          <a:p>
            <a:pPr lvl="0" algn="ctr">
              <a:buSzPts val="2200"/>
            </a:pPr>
            <a:endParaRPr lang="en-IN" sz="2400" b="1" u="sng" dirty="0">
              <a:latin typeface="Calibri" pitchFamily="34" charset="0"/>
            </a:endParaRPr>
          </a:p>
        </p:txBody>
      </p:sp>
      <p:sp>
        <p:nvSpPr>
          <p:cNvPr id="4"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285750" indent="-285750">
              <a:lnSpc>
                <a:spcPct val="150000"/>
              </a:lnSpc>
              <a:buFont typeface="Wingdings" panose="05000000000000000000" pitchFamily="2" charset="2"/>
              <a:buChar char="Ø"/>
            </a:pPr>
            <a:r>
              <a:rPr lang="en-IN" dirty="0">
                <a:latin typeface="Calibri" panose="020F0502020204030204" pitchFamily="34" charset="0"/>
              </a:rPr>
              <a:t>The roadside stands have been set up by the rural folks far away from the city perhaps because it is cheaper to set up shops in the countryside. </a:t>
            </a:r>
            <a:endParaRPr lang="en-IN" dirty="0" smtClean="0">
              <a:latin typeface="Calibri" panose="020F0502020204030204" pitchFamily="34" charset="0"/>
            </a:endParaRPr>
          </a:p>
          <a:p>
            <a:pPr marL="285750" indent="-285750">
              <a:lnSpc>
                <a:spcPct val="150000"/>
              </a:lnSpc>
              <a:buFont typeface="Wingdings" panose="05000000000000000000" pitchFamily="2" charset="2"/>
              <a:buChar char="Ø"/>
            </a:pPr>
            <a:r>
              <a:rPr lang="en-IN" dirty="0" smtClean="0">
                <a:latin typeface="Calibri" panose="020F0502020204030204" pitchFamily="34" charset="0"/>
              </a:rPr>
              <a:t>The </a:t>
            </a:r>
            <a:r>
              <a:rPr lang="en-IN" dirty="0">
                <a:latin typeface="Calibri" panose="020F0502020204030204" pitchFamily="34" charset="0"/>
              </a:rPr>
              <a:t>only thing that the farmer asks of the city folks is to give them some city money so that they too can have a prosperous business and see their lives improve ‘City money’ is big compared to the money possessed by the </a:t>
            </a:r>
            <a:r>
              <a:rPr lang="en-IN" dirty="0" smtClean="0">
                <a:latin typeface="Calibri" panose="020F0502020204030204" pitchFamily="34" charset="0"/>
              </a:rPr>
              <a:t>farmer.</a:t>
            </a:r>
          </a:p>
          <a:p>
            <a:pPr marL="285750" indent="-285750">
              <a:lnSpc>
                <a:spcPct val="150000"/>
              </a:lnSpc>
              <a:buFont typeface="Wingdings" panose="05000000000000000000" pitchFamily="2" charset="2"/>
              <a:buChar char="Ø"/>
            </a:pPr>
            <a:r>
              <a:rPr lang="en-IN" dirty="0" smtClean="0">
                <a:latin typeface="Calibri" panose="020F0502020204030204" pitchFamily="34" charset="0"/>
              </a:rPr>
              <a:t>The </a:t>
            </a:r>
            <a:r>
              <a:rPr lang="en-IN" dirty="0">
                <a:latin typeface="Calibri" panose="020F0502020204030204" pitchFamily="34" charset="0"/>
              </a:rPr>
              <a:t>rural folks do not want the money as a source of income but rather want it to experience the city life depicted in the movies. </a:t>
            </a:r>
            <a:endParaRPr lang="en-IN" dirty="0" smtClean="0">
              <a:latin typeface="Calibri" panose="020F0502020204030204" pitchFamily="34" charset="0"/>
            </a:endParaRPr>
          </a:p>
          <a:p>
            <a:pPr marL="285750" indent="-285750">
              <a:lnSpc>
                <a:spcPct val="150000"/>
              </a:lnSpc>
              <a:buFont typeface="Wingdings" panose="05000000000000000000" pitchFamily="2" charset="2"/>
              <a:buChar char="Ø"/>
            </a:pPr>
            <a:r>
              <a:rPr lang="en-IN" dirty="0" smtClean="0">
                <a:latin typeface="Calibri" panose="020F0502020204030204" pitchFamily="34" charset="0"/>
              </a:rPr>
              <a:t>They </a:t>
            </a:r>
            <a:r>
              <a:rPr lang="en-IN" dirty="0">
                <a:latin typeface="Calibri" panose="020F0502020204030204" pitchFamily="34" charset="0"/>
              </a:rPr>
              <a:t>accuse the politicians in the power of denying them a comfortable life enjoyed by the city folks.</a:t>
            </a:r>
          </a:p>
        </p:txBody>
      </p:sp>
      <p:pic>
        <p:nvPicPr>
          <p:cNvPr id="5" name="Picture 6" descr="E:\education\CBSE\ODM\session -2020-2021\Task\odm 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70;p15"/>
          <p:cNvSpPr txBox="1"/>
          <p:nvPr/>
        </p:nvSpPr>
        <p:spPr>
          <a:xfrm>
            <a:off x="272675" y="285050"/>
            <a:ext cx="8688300" cy="526713"/>
          </a:xfrm>
          <a:prstGeom prst="rect">
            <a:avLst/>
          </a:prstGeom>
          <a:noFill/>
          <a:ln>
            <a:noFill/>
          </a:ln>
        </p:spPr>
        <p:txBody>
          <a:bodyPr spcFirstLastPara="1" wrap="square" lIns="91425" tIns="91425" rIns="91425" bIns="91425" anchor="t" anchorCtr="0">
            <a:noAutofit/>
          </a:bodyPr>
          <a:lstStyle/>
          <a:p>
            <a:pPr lvl="0" algn="ctr">
              <a:buSzPts val="2200"/>
            </a:pPr>
            <a:r>
              <a:rPr lang="en-IN" sz="2200" b="1" u="sng" dirty="0" smtClean="0">
                <a:solidFill>
                  <a:srgbClr val="FF0000"/>
                </a:solidFill>
                <a:latin typeface="Calibri" pitchFamily="34" charset="0"/>
              </a:rPr>
              <a:t>POETIC DEVICE USED IN EXTRACT -3</a:t>
            </a:r>
            <a:endParaRPr lang="en-IN" sz="1800" b="1" u="sng" dirty="0">
              <a:latin typeface="Calibri" pitchFamily="34" charset="0"/>
            </a:endParaRPr>
          </a:p>
        </p:txBody>
      </p:sp>
      <p:sp>
        <p:nvSpPr>
          <p:cNvPr id="4" name="Google Shape;71;p15"/>
          <p:cNvSpPr txBox="1"/>
          <p:nvPr/>
        </p:nvSpPr>
        <p:spPr>
          <a:xfrm>
            <a:off x="272675" y="1070264"/>
            <a:ext cx="8688300" cy="3257036"/>
          </a:xfrm>
          <a:prstGeom prst="rect">
            <a:avLst/>
          </a:prstGeom>
          <a:noFill/>
          <a:ln>
            <a:noFill/>
          </a:ln>
        </p:spPr>
        <p:txBody>
          <a:bodyPr spcFirstLastPara="1" wrap="square" lIns="91425" tIns="91425" rIns="91425" bIns="91425" anchor="t" anchorCtr="0">
            <a:noAutofit/>
          </a:bodyPr>
          <a:lstStyle/>
          <a:p>
            <a:pPr marL="285750" lvl="0" indent="-285750">
              <a:buSzPts val="1400"/>
              <a:buFont typeface="Wingdings" panose="05000000000000000000" pitchFamily="2" charset="2"/>
              <a:buChar char="Ø"/>
            </a:pPr>
            <a:r>
              <a:rPr lang="en-IN" dirty="0">
                <a:latin typeface="Calibri" panose="020F0502020204030204" pitchFamily="34" charset="0"/>
              </a:rPr>
              <a:t>The paragraph is a </a:t>
            </a:r>
            <a:r>
              <a:rPr lang="en-IN" u="sng" dirty="0">
                <a:latin typeface="Calibri" panose="020F0502020204030204" pitchFamily="34" charset="0"/>
                <a:hlinkClick r:id="rId2"/>
              </a:rPr>
              <a:t>Dramatic Monologue</a:t>
            </a:r>
            <a:r>
              <a:rPr lang="en-IN" dirty="0">
                <a:latin typeface="Calibri" panose="020F0502020204030204" pitchFamily="34" charset="0"/>
              </a:rPr>
              <a:t> by the peasant in charge of the shed. </a:t>
            </a:r>
            <a:endParaRPr lang="en-IN" dirty="0" smtClean="0">
              <a:latin typeface="Calibri" panose="020F0502020204030204" pitchFamily="34" charset="0"/>
            </a:endParaRPr>
          </a:p>
          <a:p>
            <a:pPr marL="285750" lvl="0" indent="-285750">
              <a:buSzPts val="1400"/>
              <a:buFont typeface="Wingdings" panose="05000000000000000000" pitchFamily="2" charset="2"/>
              <a:buChar char="Ø"/>
            </a:pPr>
            <a:r>
              <a:rPr lang="en-IN" dirty="0" smtClean="0">
                <a:latin typeface="Calibri" panose="020F0502020204030204" pitchFamily="34" charset="0"/>
              </a:rPr>
              <a:t>The </a:t>
            </a:r>
            <a:r>
              <a:rPr lang="en-IN" dirty="0">
                <a:latin typeface="Calibri" panose="020F0502020204030204" pitchFamily="34" charset="0"/>
              </a:rPr>
              <a:t>peasant agrees that money indeed belongs to the city dwellers, however, if they were interested in imparting biased judgment and other uninvited observations, they could keep their money to themselves and move along. </a:t>
            </a:r>
            <a:endParaRPr lang="en-IN" dirty="0" smtClean="0">
              <a:latin typeface="Calibri" panose="020F0502020204030204" pitchFamily="34" charset="0"/>
            </a:endParaRPr>
          </a:p>
          <a:p>
            <a:pPr marL="285750" lvl="0" indent="-285750">
              <a:buSzPts val="1400"/>
              <a:buFont typeface="Wingdings" panose="05000000000000000000" pitchFamily="2" charset="2"/>
              <a:buChar char="Ø"/>
            </a:pPr>
            <a:r>
              <a:rPr lang="en-IN" dirty="0" smtClean="0">
                <a:latin typeface="Calibri" panose="020F0502020204030204" pitchFamily="34" charset="0"/>
              </a:rPr>
              <a:t>Their </a:t>
            </a:r>
            <a:r>
              <a:rPr lang="en-IN" dirty="0">
                <a:latin typeface="Calibri" panose="020F0502020204030204" pitchFamily="34" charset="0"/>
              </a:rPr>
              <a:t>complaint on the marred scenery does not hurt the peasants as much as the sorrow that is left unsaid. ‘</a:t>
            </a:r>
            <a:r>
              <a:rPr lang="en-IN" i="1" dirty="0">
                <a:latin typeface="Calibri" panose="020F0502020204030204" pitchFamily="34" charset="0"/>
              </a:rPr>
              <a:t>Trusting Sorrow</a:t>
            </a:r>
            <a:r>
              <a:rPr lang="en-IN" dirty="0">
                <a:latin typeface="Calibri" panose="020F0502020204030204" pitchFamily="34" charset="0"/>
              </a:rPr>
              <a:t>’ is a </a:t>
            </a:r>
            <a:r>
              <a:rPr lang="en-IN" u="sng" dirty="0">
                <a:latin typeface="Calibri" panose="020F0502020204030204" pitchFamily="34" charset="0"/>
                <a:hlinkClick r:id="rId3"/>
              </a:rPr>
              <a:t>metaphor</a:t>
            </a:r>
            <a:r>
              <a:rPr lang="en-IN" dirty="0">
                <a:latin typeface="Calibri" panose="020F0502020204030204" pitchFamily="34" charset="0"/>
              </a:rPr>
              <a:t> and refers to the fact that the peasants set up the shed in the hopes (</a:t>
            </a:r>
            <a:r>
              <a:rPr lang="en-IN" i="1" dirty="0">
                <a:latin typeface="Calibri" panose="020F0502020204030204" pitchFamily="34" charset="0"/>
              </a:rPr>
              <a:t>‘trusting’</a:t>
            </a:r>
            <a:r>
              <a:rPr lang="en-IN" dirty="0">
                <a:latin typeface="Calibri" panose="020F0502020204030204" pitchFamily="34" charset="0"/>
              </a:rPr>
              <a:t>) of attracting city folk to buy their produce, thus providing the additional income to enjoy the luxuries of </a:t>
            </a:r>
            <a:r>
              <a:rPr lang="en-IN" dirty="0" smtClean="0">
                <a:latin typeface="Calibri" panose="020F0502020204030204" pitchFamily="34" charset="0"/>
              </a:rPr>
              <a:t>life.</a:t>
            </a:r>
          </a:p>
          <a:p>
            <a:pPr marL="285750" lvl="0" indent="-285750">
              <a:buSzPts val="1400"/>
              <a:buFont typeface="Wingdings" panose="05000000000000000000" pitchFamily="2" charset="2"/>
              <a:buChar char="Ø"/>
            </a:pPr>
            <a:r>
              <a:rPr lang="en-IN" dirty="0" smtClean="0">
                <a:latin typeface="Calibri" panose="020F0502020204030204" pitchFamily="34" charset="0"/>
              </a:rPr>
              <a:t>However</a:t>
            </a:r>
            <a:r>
              <a:rPr lang="en-IN" dirty="0">
                <a:latin typeface="Calibri" panose="020F0502020204030204" pitchFamily="34" charset="0"/>
              </a:rPr>
              <a:t>, they are disappointed (</a:t>
            </a:r>
            <a:r>
              <a:rPr lang="en-IN" i="1" dirty="0">
                <a:latin typeface="Calibri" panose="020F0502020204030204" pitchFamily="34" charset="0"/>
              </a:rPr>
              <a:t>‘sorrow’</a:t>
            </a:r>
            <a:r>
              <a:rPr lang="en-IN" dirty="0">
                <a:latin typeface="Calibri" panose="020F0502020204030204" pitchFamily="34" charset="0"/>
              </a:rPr>
              <a:t>) in the fact that no one is interested in their sales, but rather on the elimination of the shed that mars the landscape. </a:t>
            </a:r>
            <a:endParaRPr lang="en-IN" dirty="0" smtClean="0">
              <a:latin typeface="Calibri" panose="020F0502020204030204" pitchFamily="34" charset="0"/>
            </a:endParaRPr>
          </a:p>
          <a:p>
            <a:pPr marL="285750" lvl="0" indent="-285750">
              <a:buSzPts val="1400"/>
              <a:buFont typeface="Wingdings" panose="05000000000000000000" pitchFamily="2" charset="2"/>
              <a:buChar char="Ø"/>
            </a:pPr>
            <a:r>
              <a:rPr lang="en-IN" dirty="0" smtClean="0">
                <a:latin typeface="Calibri" panose="020F0502020204030204" pitchFamily="34" charset="0"/>
              </a:rPr>
              <a:t>Once </a:t>
            </a:r>
            <a:r>
              <a:rPr lang="en-IN" dirty="0">
                <a:latin typeface="Calibri" panose="020F0502020204030204" pitchFamily="34" charset="0"/>
              </a:rPr>
              <a:t>again, the poet stresses on the fact that the peasants do not want the money as the lone source of income but as an additional allowance that will provide them with the lifestyle depicted in the movies</a:t>
            </a:r>
            <a:r>
              <a:rPr lang="en-IN" dirty="0" smtClean="0">
                <a:latin typeface="Calibri" panose="020F0502020204030204" pitchFamily="34" charset="0"/>
              </a:rPr>
              <a:t>.</a:t>
            </a:r>
          </a:p>
          <a:p>
            <a:pPr marL="285750" lvl="0" indent="-285750">
              <a:buSzPts val="1400"/>
              <a:buFont typeface="Wingdings" panose="05000000000000000000" pitchFamily="2" charset="2"/>
              <a:buChar char="Ø"/>
            </a:pPr>
            <a:r>
              <a:rPr lang="en-IN" i="1" dirty="0" smtClean="0">
                <a:latin typeface="Calibri" panose="020F0502020204030204" pitchFamily="34" charset="0"/>
              </a:rPr>
              <a:t>‘</a:t>
            </a:r>
            <a:r>
              <a:rPr lang="en-IN" i="1" dirty="0">
                <a:latin typeface="Calibri" panose="020F0502020204030204" pitchFamily="34" charset="0"/>
              </a:rPr>
              <a:t>City Money’ </a:t>
            </a:r>
            <a:r>
              <a:rPr lang="en-IN" dirty="0">
                <a:latin typeface="Calibri" panose="020F0502020204030204" pitchFamily="34" charset="0"/>
              </a:rPr>
              <a:t>is used by the poet as it differs from country money in usage but shares the same source. </a:t>
            </a:r>
            <a:endParaRPr lang="en-IN" dirty="0" smtClean="0">
              <a:latin typeface="Calibri" panose="020F0502020204030204" pitchFamily="34" charset="0"/>
            </a:endParaRPr>
          </a:p>
          <a:p>
            <a:pPr marL="285750" lvl="0" indent="-285750">
              <a:buSzPts val="1400"/>
              <a:buFont typeface="Wingdings" panose="05000000000000000000" pitchFamily="2" charset="2"/>
              <a:buChar char="Ø"/>
            </a:pPr>
            <a:r>
              <a:rPr lang="en-IN" dirty="0" smtClean="0">
                <a:latin typeface="Calibri" panose="020F0502020204030204" pitchFamily="34" charset="0"/>
              </a:rPr>
              <a:t>Using </a:t>
            </a:r>
            <a:r>
              <a:rPr lang="en-IN" dirty="0">
                <a:latin typeface="Calibri" panose="020F0502020204030204" pitchFamily="34" charset="0"/>
              </a:rPr>
              <a:t>light </a:t>
            </a:r>
            <a:r>
              <a:rPr lang="en-IN" u="sng" dirty="0">
                <a:latin typeface="Calibri" panose="020F0502020204030204" pitchFamily="34" charset="0"/>
              </a:rPr>
              <a:t>satire</a:t>
            </a:r>
            <a:r>
              <a:rPr lang="en-IN" dirty="0">
                <a:latin typeface="Calibri" panose="020F0502020204030204" pitchFamily="34" charset="0"/>
              </a:rPr>
              <a:t>, Frost admonishes the political party in power for keeping the farmers from enjoying an equal lifestyle like the city-dwellers.</a:t>
            </a:r>
            <a:endParaRPr sz="1400" b="0" i="0" u="none" strike="noStrike" cap="none" dirty="0">
              <a:solidFill>
                <a:srgbClr val="000000"/>
              </a:solidFill>
              <a:latin typeface="Calibri" panose="020F0502020204030204" pitchFamily="34" charset="0"/>
              <a:ea typeface="Calibri"/>
              <a:cs typeface="Calibri"/>
              <a:sym typeface="Calibri"/>
            </a:endParaRPr>
          </a:p>
        </p:txBody>
      </p:sp>
      <p:pic>
        <p:nvPicPr>
          <p:cNvPr id="5" name="Picture 6" descr="E:\education\CBSE\ODM\session -2020-2021\Task\odm logo.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latin typeface="Calibri" pitchFamily="34" charset="0"/>
              </a:rPr>
              <a:t>CONTENTS OF A Road Side Stand </a:t>
            </a:r>
          </a:p>
          <a:p>
            <a:pPr lvl="0" algn="ctr">
              <a:buSzPts val="2200"/>
            </a:pPr>
            <a:r>
              <a:rPr lang="en-IN" sz="2400" b="1" u="sng" dirty="0" smtClean="0">
                <a:solidFill>
                  <a:srgbClr val="FF0000"/>
                </a:solidFill>
                <a:latin typeface="Calibri" pitchFamily="34" charset="0"/>
              </a:rPr>
              <a:t> Extract -4   Line – 23-31 </a:t>
            </a:r>
            <a:endParaRPr lang="en-IN" sz="2400" b="1" dirty="0">
              <a:solidFill>
                <a:srgbClr val="FF0000"/>
              </a:solidFill>
              <a:latin typeface="Calibri" pitchFamily="34" charset="0"/>
            </a:endParaRPr>
          </a:p>
        </p:txBody>
      </p:sp>
      <p:sp>
        <p:nvSpPr>
          <p:cNvPr id="4"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lvl="0">
              <a:lnSpc>
                <a:spcPct val="150000"/>
              </a:lnSpc>
              <a:buSzPts val="1400"/>
            </a:pPr>
            <a:r>
              <a:rPr lang="en-IN" dirty="0" smtClean="0">
                <a:latin typeface="Calibri" panose="020F0502020204030204" pitchFamily="34" charset="0"/>
              </a:rPr>
              <a:t>“It </a:t>
            </a:r>
            <a:r>
              <a:rPr lang="en-IN" dirty="0">
                <a:latin typeface="Calibri" panose="020F0502020204030204" pitchFamily="34" charset="0"/>
              </a:rPr>
              <a:t>is in the news that all these </a:t>
            </a:r>
            <a:r>
              <a:rPr lang="en-IN" dirty="0">
                <a:solidFill>
                  <a:srgbClr val="00B050"/>
                </a:solidFill>
                <a:latin typeface="Calibri" panose="020F0502020204030204" pitchFamily="34" charset="0"/>
              </a:rPr>
              <a:t>pitiful </a:t>
            </a:r>
            <a:r>
              <a:rPr lang="en-IN" dirty="0" smtClean="0">
                <a:solidFill>
                  <a:srgbClr val="00B050"/>
                </a:solidFill>
                <a:latin typeface="Calibri" panose="020F0502020204030204" pitchFamily="34" charset="0"/>
              </a:rPr>
              <a:t>kin</a:t>
            </a:r>
          </a:p>
          <a:p>
            <a:pPr lvl="0">
              <a:lnSpc>
                <a:spcPct val="150000"/>
              </a:lnSpc>
              <a:buSzPts val="1400"/>
            </a:pPr>
            <a:r>
              <a:rPr lang="en-IN" dirty="0" smtClean="0">
                <a:latin typeface="Calibri" panose="020F0502020204030204" pitchFamily="34" charset="0"/>
              </a:rPr>
              <a:t>Are </a:t>
            </a:r>
            <a:r>
              <a:rPr lang="en-IN" dirty="0">
                <a:latin typeface="Calibri" panose="020F0502020204030204" pitchFamily="34" charset="0"/>
              </a:rPr>
              <a:t>to be bought out and mercifully gathered in </a:t>
            </a:r>
            <a:endParaRPr lang="en-IN" dirty="0" smtClean="0">
              <a:latin typeface="Calibri" panose="020F0502020204030204" pitchFamily="34" charset="0"/>
            </a:endParaRPr>
          </a:p>
          <a:p>
            <a:pPr lvl="0">
              <a:lnSpc>
                <a:spcPct val="150000"/>
              </a:lnSpc>
              <a:buSzPts val="1400"/>
            </a:pPr>
            <a:r>
              <a:rPr lang="en-IN" dirty="0" smtClean="0">
                <a:latin typeface="Calibri" panose="020F0502020204030204" pitchFamily="34" charset="0"/>
              </a:rPr>
              <a:t>To </a:t>
            </a:r>
            <a:r>
              <a:rPr lang="en-IN" dirty="0">
                <a:latin typeface="Calibri" panose="020F0502020204030204" pitchFamily="34" charset="0"/>
              </a:rPr>
              <a:t>live in villages, next to the theatre and the store, </a:t>
            </a:r>
            <a:endParaRPr lang="en-IN" dirty="0" smtClean="0">
              <a:latin typeface="Calibri" panose="020F0502020204030204" pitchFamily="34" charset="0"/>
            </a:endParaRPr>
          </a:p>
          <a:p>
            <a:pPr lvl="0">
              <a:lnSpc>
                <a:spcPct val="150000"/>
              </a:lnSpc>
              <a:buSzPts val="1400"/>
            </a:pPr>
            <a:r>
              <a:rPr lang="en-IN" dirty="0" smtClean="0">
                <a:latin typeface="Calibri" panose="020F0502020204030204" pitchFamily="34" charset="0"/>
              </a:rPr>
              <a:t>Where </a:t>
            </a:r>
            <a:r>
              <a:rPr lang="en-IN" dirty="0">
                <a:latin typeface="Calibri" panose="020F0502020204030204" pitchFamily="34" charset="0"/>
              </a:rPr>
              <a:t>they won’t have to think for themselves anymore, </a:t>
            </a:r>
            <a:endParaRPr lang="en-IN" dirty="0" smtClean="0">
              <a:latin typeface="Calibri" panose="020F0502020204030204" pitchFamily="34" charset="0"/>
            </a:endParaRPr>
          </a:p>
          <a:p>
            <a:pPr lvl="0">
              <a:lnSpc>
                <a:spcPct val="150000"/>
              </a:lnSpc>
              <a:buSzPts val="1400"/>
            </a:pPr>
            <a:r>
              <a:rPr lang="en-IN" dirty="0" smtClean="0">
                <a:latin typeface="Calibri" panose="020F0502020204030204" pitchFamily="34" charset="0"/>
              </a:rPr>
              <a:t>While </a:t>
            </a:r>
            <a:r>
              <a:rPr lang="en-IN" dirty="0">
                <a:latin typeface="Calibri" panose="020F0502020204030204" pitchFamily="34" charset="0"/>
              </a:rPr>
              <a:t>greedy </a:t>
            </a:r>
            <a:r>
              <a:rPr lang="en-IN" dirty="0">
                <a:solidFill>
                  <a:srgbClr val="00B050"/>
                </a:solidFill>
                <a:latin typeface="Calibri" panose="020F0502020204030204" pitchFamily="34" charset="0"/>
              </a:rPr>
              <a:t>good-doers</a:t>
            </a:r>
            <a:r>
              <a:rPr lang="en-IN" dirty="0">
                <a:latin typeface="Calibri" panose="020F0502020204030204" pitchFamily="34" charset="0"/>
              </a:rPr>
              <a:t>, beneficent beasts of prey, </a:t>
            </a:r>
            <a:endParaRPr lang="en-IN" dirty="0" smtClean="0">
              <a:latin typeface="Calibri" panose="020F0502020204030204" pitchFamily="34" charset="0"/>
            </a:endParaRPr>
          </a:p>
          <a:p>
            <a:pPr lvl="0">
              <a:lnSpc>
                <a:spcPct val="150000"/>
              </a:lnSpc>
              <a:buSzPts val="1400"/>
            </a:pPr>
            <a:r>
              <a:rPr lang="en-IN" dirty="0" smtClean="0">
                <a:solidFill>
                  <a:srgbClr val="00B050"/>
                </a:solidFill>
                <a:latin typeface="Calibri" panose="020F0502020204030204" pitchFamily="34" charset="0"/>
              </a:rPr>
              <a:t>Swarm </a:t>
            </a:r>
            <a:r>
              <a:rPr lang="en-IN" dirty="0">
                <a:solidFill>
                  <a:srgbClr val="00B050"/>
                </a:solidFill>
                <a:latin typeface="Calibri" panose="020F0502020204030204" pitchFamily="34" charset="0"/>
              </a:rPr>
              <a:t>over </a:t>
            </a:r>
            <a:r>
              <a:rPr lang="en-IN" dirty="0">
                <a:latin typeface="Calibri" panose="020F0502020204030204" pitchFamily="34" charset="0"/>
              </a:rPr>
              <a:t>their lives enforcing benefits </a:t>
            </a:r>
            <a:endParaRPr lang="en-IN" dirty="0" smtClean="0">
              <a:latin typeface="Calibri" panose="020F0502020204030204" pitchFamily="34" charset="0"/>
            </a:endParaRPr>
          </a:p>
          <a:p>
            <a:pPr lvl="0">
              <a:lnSpc>
                <a:spcPct val="150000"/>
              </a:lnSpc>
              <a:buSzPts val="1400"/>
            </a:pPr>
            <a:r>
              <a:rPr lang="en-IN" dirty="0" smtClean="0">
                <a:latin typeface="Calibri" panose="020F0502020204030204" pitchFamily="34" charset="0"/>
              </a:rPr>
              <a:t>That </a:t>
            </a:r>
            <a:r>
              <a:rPr lang="en-IN" dirty="0">
                <a:latin typeface="Calibri" panose="020F0502020204030204" pitchFamily="34" charset="0"/>
              </a:rPr>
              <a:t>are calculated to </a:t>
            </a:r>
            <a:r>
              <a:rPr lang="en-IN" dirty="0">
                <a:solidFill>
                  <a:srgbClr val="00B050"/>
                </a:solidFill>
                <a:latin typeface="Calibri" panose="020F0502020204030204" pitchFamily="34" charset="0"/>
              </a:rPr>
              <a:t>soothe</a:t>
            </a:r>
            <a:r>
              <a:rPr lang="en-IN" dirty="0">
                <a:latin typeface="Calibri" panose="020F0502020204030204" pitchFamily="34" charset="0"/>
              </a:rPr>
              <a:t> them </a:t>
            </a:r>
            <a:r>
              <a:rPr lang="en-IN" dirty="0">
                <a:solidFill>
                  <a:srgbClr val="00B050"/>
                </a:solidFill>
                <a:latin typeface="Calibri" panose="020F0502020204030204" pitchFamily="34" charset="0"/>
              </a:rPr>
              <a:t>out of their wits</a:t>
            </a:r>
            <a:r>
              <a:rPr lang="en-IN" dirty="0">
                <a:latin typeface="Calibri" panose="020F0502020204030204" pitchFamily="34" charset="0"/>
              </a:rPr>
              <a:t>, </a:t>
            </a:r>
            <a:endParaRPr lang="en-IN" dirty="0" smtClean="0">
              <a:latin typeface="Calibri" panose="020F0502020204030204" pitchFamily="34" charset="0"/>
            </a:endParaRPr>
          </a:p>
          <a:p>
            <a:pPr lvl="0">
              <a:lnSpc>
                <a:spcPct val="150000"/>
              </a:lnSpc>
              <a:buSzPts val="1400"/>
            </a:pPr>
            <a:r>
              <a:rPr lang="en-IN" dirty="0" smtClean="0">
                <a:latin typeface="Calibri" panose="020F0502020204030204" pitchFamily="34" charset="0"/>
              </a:rPr>
              <a:t>And </a:t>
            </a:r>
            <a:r>
              <a:rPr lang="en-IN" dirty="0">
                <a:latin typeface="Calibri" panose="020F0502020204030204" pitchFamily="34" charset="0"/>
              </a:rPr>
              <a:t>by teaching them how to sleep they sleep all day, </a:t>
            </a:r>
            <a:endParaRPr lang="en-IN" dirty="0" smtClean="0">
              <a:latin typeface="Calibri" panose="020F0502020204030204" pitchFamily="34" charset="0"/>
            </a:endParaRPr>
          </a:p>
          <a:p>
            <a:pPr lvl="0">
              <a:lnSpc>
                <a:spcPct val="150000"/>
              </a:lnSpc>
              <a:buSzPts val="1400"/>
            </a:pPr>
            <a:r>
              <a:rPr lang="en-IN" dirty="0" smtClean="0">
                <a:latin typeface="Calibri" panose="020F0502020204030204" pitchFamily="34" charset="0"/>
              </a:rPr>
              <a:t>Destroy </a:t>
            </a:r>
            <a:r>
              <a:rPr lang="en-IN" dirty="0">
                <a:latin typeface="Calibri" panose="020F0502020204030204" pitchFamily="34" charset="0"/>
              </a:rPr>
              <a:t>their sleeping at night the ancient way</a:t>
            </a:r>
            <a:r>
              <a:rPr lang="en-IN" dirty="0" smtClean="0">
                <a:latin typeface="Calibri" panose="020F0502020204030204" pitchFamily="34" charset="0"/>
              </a:rPr>
              <a:t>.”</a:t>
            </a:r>
            <a:endParaRPr sz="1400" b="0" i="0" u="none" strike="noStrike" cap="none" dirty="0">
              <a:solidFill>
                <a:srgbClr val="000000"/>
              </a:solidFill>
              <a:latin typeface="Calibri" panose="020F0502020204030204" pitchFamily="34" charset="0"/>
              <a:ea typeface="Calibri"/>
              <a:cs typeface="Calibri"/>
              <a:sym typeface="Calibri"/>
            </a:endParaRPr>
          </a:p>
        </p:txBody>
      </p:sp>
      <p:pic>
        <p:nvPicPr>
          <p:cNvPr id="5" name="Picture 6" descr="E:\education\CBSE\ODM\session -2020-2021\Task\odm 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70;p15"/>
          <p:cNvSpPr txBox="1"/>
          <p:nvPr/>
        </p:nvSpPr>
        <p:spPr>
          <a:xfrm>
            <a:off x="272675" y="285050"/>
            <a:ext cx="8688300" cy="582697"/>
          </a:xfrm>
          <a:prstGeom prst="rect">
            <a:avLst/>
          </a:prstGeom>
          <a:noFill/>
          <a:ln>
            <a:noFill/>
          </a:ln>
        </p:spPr>
        <p:txBody>
          <a:bodyPr spcFirstLastPara="1" wrap="square" lIns="91425" tIns="91425" rIns="91425" bIns="91425" anchor="t" anchorCtr="0">
            <a:noAutofit/>
          </a:bodyPr>
          <a:lstStyle/>
          <a:p>
            <a:pPr algn="ctr"/>
            <a:r>
              <a:rPr lang="en-GB" sz="2400" b="1" u="sng" dirty="0" smtClean="0">
                <a:solidFill>
                  <a:srgbClr val="FF0000"/>
                </a:solidFill>
                <a:latin typeface="Calibri" pitchFamily="34" charset="0"/>
                <a:cs typeface="Calibri" panose="020F0502020204030204" pitchFamily="34" charset="0"/>
              </a:rPr>
              <a:t>DRILLING OF NEW/DIFFICULT WORDS :</a:t>
            </a:r>
            <a:endParaRPr lang="en-IN" sz="2400" b="1" u="sng" dirty="0"/>
          </a:p>
        </p:txBody>
      </p:sp>
      <p:sp>
        <p:nvSpPr>
          <p:cNvPr id="4"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r>
              <a:rPr lang="en-IN" dirty="0" smtClean="0">
                <a:solidFill>
                  <a:srgbClr val="00B050"/>
                </a:solidFill>
                <a:latin typeface="Calibri" panose="020F0502020204030204" pitchFamily="34" charset="0"/>
              </a:rPr>
              <a:t>PITIFUL KIN - </a:t>
            </a:r>
            <a:r>
              <a:rPr lang="en-IN" dirty="0"/>
              <a:t>Pitiful means ‘something or someone. Who is so small, poor, or inadequate that they deserve pity. </a:t>
            </a:r>
          </a:p>
          <a:p>
            <a:r>
              <a:rPr lang="en-IN" dirty="0"/>
              <a:t>Kin means ‘one’s family and relations’. Here, ‘pitiful kin’ might refer to the group of people who are in a very sad and sorry state.</a:t>
            </a:r>
          </a:p>
          <a:p>
            <a:pPr lvl="0">
              <a:buSzPts val="1400"/>
            </a:pPr>
            <a:endParaRPr lang="en-IN" dirty="0" smtClean="0">
              <a:solidFill>
                <a:srgbClr val="00B050"/>
              </a:solidFill>
              <a:latin typeface="Calibri" panose="020F0502020204030204" pitchFamily="34" charset="0"/>
            </a:endParaRPr>
          </a:p>
          <a:p>
            <a:pPr lvl="0">
              <a:buSzPts val="1400"/>
            </a:pPr>
            <a:r>
              <a:rPr lang="en-IN" dirty="0" smtClean="0">
                <a:solidFill>
                  <a:srgbClr val="00B050"/>
                </a:solidFill>
                <a:latin typeface="Calibri" panose="020F0502020204030204" pitchFamily="34" charset="0"/>
              </a:rPr>
              <a:t>GOOD-DOERS -</a:t>
            </a:r>
            <a:r>
              <a:rPr lang="en-IN" dirty="0"/>
              <a:t> A person who does good acts</a:t>
            </a:r>
            <a:r>
              <a:rPr lang="en-IN" dirty="0" smtClean="0"/>
              <a:t>.</a:t>
            </a:r>
          </a:p>
          <a:p>
            <a:pPr lvl="0">
              <a:buSzPts val="1400"/>
            </a:pPr>
            <a:endParaRPr lang="en-IN" dirty="0" smtClean="0">
              <a:solidFill>
                <a:srgbClr val="00B050"/>
              </a:solidFill>
              <a:latin typeface="Calibri" panose="020F0502020204030204" pitchFamily="34" charset="0"/>
            </a:endParaRPr>
          </a:p>
          <a:p>
            <a:pPr>
              <a:buSzPts val="1400"/>
            </a:pPr>
            <a:r>
              <a:rPr lang="en-IN" dirty="0" smtClean="0">
                <a:solidFill>
                  <a:srgbClr val="00B050"/>
                </a:solidFill>
                <a:latin typeface="Calibri" panose="020F0502020204030204" pitchFamily="34" charset="0"/>
              </a:rPr>
              <a:t>SWARM OVER - </a:t>
            </a:r>
            <a:r>
              <a:rPr lang="en-IN" dirty="0"/>
              <a:t>A large number of people gathered all together at once.</a:t>
            </a:r>
          </a:p>
          <a:p>
            <a:pPr lvl="0">
              <a:buSzPts val="1400"/>
            </a:pPr>
            <a:endParaRPr lang="en-IN" dirty="0" smtClean="0">
              <a:solidFill>
                <a:srgbClr val="00B050"/>
              </a:solidFill>
              <a:latin typeface="Calibri" panose="020F0502020204030204" pitchFamily="34" charset="0"/>
            </a:endParaRPr>
          </a:p>
          <a:p>
            <a:pPr>
              <a:buSzPts val="1400"/>
            </a:pPr>
            <a:r>
              <a:rPr lang="en-IN" dirty="0" smtClean="0">
                <a:solidFill>
                  <a:srgbClr val="00B050"/>
                </a:solidFill>
                <a:latin typeface="Calibri" panose="020F0502020204030204" pitchFamily="34" charset="0"/>
              </a:rPr>
              <a:t>SOOTHE - </a:t>
            </a:r>
            <a:r>
              <a:rPr lang="en-IN" dirty="0"/>
              <a:t>To gently make someone feel calm and less worried.</a:t>
            </a:r>
          </a:p>
          <a:p>
            <a:pPr lvl="0">
              <a:buSzPts val="1400"/>
            </a:pPr>
            <a:endParaRPr lang="en-IN" dirty="0" smtClean="0">
              <a:solidFill>
                <a:srgbClr val="00B050"/>
              </a:solidFill>
              <a:latin typeface="Calibri" panose="020F0502020204030204" pitchFamily="34" charset="0"/>
            </a:endParaRPr>
          </a:p>
          <a:p>
            <a:pPr>
              <a:buSzPts val="1400"/>
            </a:pPr>
            <a:r>
              <a:rPr lang="en-IN" dirty="0" smtClean="0">
                <a:solidFill>
                  <a:srgbClr val="00B050"/>
                </a:solidFill>
                <a:latin typeface="Calibri" panose="020F0502020204030204" pitchFamily="34" charset="0"/>
              </a:rPr>
              <a:t>OUT OF THEIR WITS - </a:t>
            </a:r>
            <a:r>
              <a:rPr lang="en-IN" dirty="0"/>
              <a:t>To frighten or scare someone to such an extent that they behave irrationally (not thinking clearly or </a:t>
            </a:r>
            <a:r>
              <a:rPr lang="en-IN" dirty="0" smtClean="0"/>
              <a:t>logically).</a:t>
            </a:r>
            <a:endParaRPr lang="en-IN" dirty="0"/>
          </a:p>
          <a:p>
            <a:pPr lvl="0">
              <a:buSzPts val="1400"/>
            </a:pPr>
            <a:endParaRPr lang="en-IN" sz="1400" b="0" i="0" u="none" strike="noStrike" cap="none" dirty="0">
              <a:solidFill>
                <a:srgbClr val="000000"/>
              </a:solidFill>
              <a:latin typeface="Calibri"/>
              <a:ea typeface="Calibri"/>
              <a:cs typeface="Calibri"/>
              <a:sym typeface="Calibri"/>
            </a:endParaRPr>
          </a:p>
        </p:txBody>
      </p:sp>
      <p:pic>
        <p:nvPicPr>
          <p:cNvPr id="5" name="Picture 6" descr="E:\education\CBSE\ODM\session -2020-2021\Task\odm 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70;p15"/>
          <p:cNvSpPr txBox="1"/>
          <p:nvPr/>
        </p:nvSpPr>
        <p:spPr>
          <a:xfrm>
            <a:off x="272675" y="285050"/>
            <a:ext cx="8688300" cy="526713"/>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latin typeface="Calibri" pitchFamily="34" charset="0"/>
              </a:rPr>
              <a:t>EXPLANATION OF </a:t>
            </a:r>
            <a:r>
              <a:rPr lang="en-IN" sz="2400" b="1" u="sng" dirty="0">
                <a:solidFill>
                  <a:srgbClr val="FF0000"/>
                </a:solidFill>
                <a:latin typeface="Calibri" pitchFamily="34" charset="0"/>
              </a:rPr>
              <a:t>A Road Side Stand </a:t>
            </a:r>
          </a:p>
          <a:p>
            <a:pPr lvl="0" algn="ctr">
              <a:buSzPts val="2200"/>
            </a:pPr>
            <a:r>
              <a:rPr lang="en-IN" sz="2400" b="1" u="sng" dirty="0">
                <a:solidFill>
                  <a:srgbClr val="FF0000"/>
                </a:solidFill>
                <a:latin typeface="Calibri" pitchFamily="34" charset="0"/>
              </a:rPr>
              <a:t> Extract -4   Line – 23-31 </a:t>
            </a:r>
            <a:endParaRPr lang="en-IN" sz="2400" b="1" dirty="0">
              <a:solidFill>
                <a:srgbClr val="FF0000"/>
              </a:solidFill>
              <a:latin typeface="Calibri" pitchFamily="34" charset="0"/>
            </a:endParaRPr>
          </a:p>
          <a:p>
            <a:pPr lvl="0" algn="ctr">
              <a:buSzPts val="2200"/>
            </a:pPr>
            <a:endParaRPr lang="en-IN" sz="2400" b="1" dirty="0"/>
          </a:p>
        </p:txBody>
      </p:sp>
      <p:sp>
        <p:nvSpPr>
          <p:cNvPr id="4" name="Google Shape;71;p15"/>
          <p:cNvSpPr txBox="1"/>
          <p:nvPr/>
        </p:nvSpPr>
        <p:spPr>
          <a:xfrm>
            <a:off x="272675" y="1163782"/>
            <a:ext cx="8688300" cy="3163518"/>
          </a:xfrm>
          <a:prstGeom prst="rect">
            <a:avLst/>
          </a:prstGeom>
          <a:noFill/>
          <a:ln>
            <a:noFill/>
          </a:ln>
        </p:spPr>
        <p:txBody>
          <a:bodyPr spcFirstLastPara="1" wrap="square" lIns="91425" tIns="91425" rIns="91425" bIns="91425" anchor="t" anchorCtr="0">
            <a:noAutofit/>
          </a:bodyPr>
          <a:lstStyle/>
          <a:p>
            <a:pPr marL="285750" indent="-285750">
              <a:lnSpc>
                <a:spcPct val="200000"/>
              </a:lnSpc>
              <a:buFont typeface="Wingdings" panose="05000000000000000000" pitchFamily="2" charset="2"/>
              <a:buChar char="Ø"/>
            </a:pPr>
            <a:r>
              <a:rPr lang="en-IN" dirty="0">
                <a:latin typeface="Calibri" panose="020F0502020204030204" pitchFamily="34" charset="0"/>
              </a:rPr>
              <a:t>The news stories cover the good deeds of the rich folk – how they have taken steps to bring the rural folk closer to the cities where they can experience a better life and live close to the theatre and the shops.</a:t>
            </a:r>
          </a:p>
          <a:p>
            <a:pPr marL="285750" indent="-285750">
              <a:lnSpc>
                <a:spcPct val="200000"/>
              </a:lnSpc>
              <a:buFont typeface="Wingdings" panose="05000000000000000000" pitchFamily="2" charset="2"/>
              <a:buChar char="Ø"/>
            </a:pPr>
            <a:r>
              <a:rPr lang="en-IN" dirty="0">
                <a:latin typeface="Calibri" panose="020F0502020204030204" pitchFamily="34" charset="0"/>
              </a:rPr>
              <a:t>But the poet points out that the rich folks do it for the poor. </a:t>
            </a:r>
            <a:endParaRPr lang="en-IN" dirty="0" smtClean="0">
              <a:latin typeface="Calibri" panose="020F0502020204030204" pitchFamily="34" charset="0"/>
            </a:endParaRPr>
          </a:p>
          <a:p>
            <a:pPr marL="285750" indent="-285750">
              <a:lnSpc>
                <a:spcPct val="200000"/>
              </a:lnSpc>
              <a:buFont typeface="Wingdings" panose="05000000000000000000" pitchFamily="2" charset="2"/>
              <a:buChar char="Ø"/>
            </a:pPr>
            <a:r>
              <a:rPr lang="en-IN" dirty="0" smtClean="0">
                <a:latin typeface="Calibri" panose="020F0502020204030204" pitchFamily="34" charset="0"/>
              </a:rPr>
              <a:t>They </a:t>
            </a:r>
            <a:r>
              <a:rPr lang="en-IN" dirty="0">
                <a:latin typeface="Calibri" panose="020F0502020204030204" pitchFamily="34" charset="0"/>
              </a:rPr>
              <a:t>lure the poor folks by promising them a great life only to leave them worse than ever before. </a:t>
            </a:r>
            <a:endParaRPr lang="en-IN" dirty="0" smtClean="0">
              <a:latin typeface="Calibri" panose="020F0502020204030204" pitchFamily="34" charset="0"/>
            </a:endParaRPr>
          </a:p>
          <a:p>
            <a:pPr marL="285750" indent="-285750">
              <a:lnSpc>
                <a:spcPct val="200000"/>
              </a:lnSpc>
              <a:buFont typeface="Wingdings" panose="05000000000000000000" pitchFamily="2" charset="2"/>
              <a:buChar char="Ø"/>
            </a:pPr>
            <a:r>
              <a:rPr lang="en-IN" dirty="0" smtClean="0">
                <a:latin typeface="Calibri" panose="020F0502020204030204" pitchFamily="34" charset="0"/>
              </a:rPr>
              <a:t>The </a:t>
            </a:r>
            <a:r>
              <a:rPr lang="en-IN" dirty="0">
                <a:latin typeface="Calibri" panose="020F0502020204030204" pitchFamily="34" charset="0"/>
              </a:rPr>
              <a:t>poor people, who once had lands of their own and worked independently, are no longer independent. </a:t>
            </a:r>
            <a:endParaRPr lang="en-IN" dirty="0" smtClean="0">
              <a:latin typeface="Calibri" panose="020F0502020204030204" pitchFamily="34" charset="0"/>
            </a:endParaRPr>
          </a:p>
          <a:p>
            <a:pPr marL="285750" indent="-285750">
              <a:lnSpc>
                <a:spcPct val="200000"/>
              </a:lnSpc>
              <a:buFont typeface="Wingdings" panose="05000000000000000000" pitchFamily="2" charset="2"/>
              <a:buChar char="Ø"/>
            </a:pPr>
            <a:r>
              <a:rPr lang="en-IN" dirty="0" smtClean="0">
                <a:latin typeface="Calibri" panose="020F0502020204030204" pitchFamily="34" charset="0"/>
              </a:rPr>
              <a:t>They </a:t>
            </a:r>
            <a:r>
              <a:rPr lang="en-IN" dirty="0">
                <a:latin typeface="Calibri" panose="020F0502020204030204" pitchFamily="34" charset="0"/>
              </a:rPr>
              <a:t>have slowly been lead into a trap by the wolves and sheep’s clothing. </a:t>
            </a:r>
            <a:endParaRPr lang="en-IN" dirty="0" smtClean="0">
              <a:latin typeface="Calibri" panose="020F0502020204030204" pitchFamily="34" charset="0"/>
            </a:endParaRPr>
          </a:p>
          <a:p>
            <a:pPr marL="285750" indent="-285750">
              <a:lnSpc>
                <a:spcPct val="200000"/>
              </a:lnSpc>
              <a:buFont typeface="Wingdings" panose="05000000000000000000" pitchFamily="2" charset="2"/>
              <a:buChar char="Ø"/>
            </a:pPr>
            <a:r>
              <a:rPr lang="en-IN" dirty="0" smtClean="0">
                <a:latin typeface="Calibri" panose="020F0502020204030204" pitchFamily="34" charset="0"/>
              </a:rPr>
              <a:t>They’ve </a:t>
            </a:r>
            <a:r>
              <a:rPr lang="en-IN" dirty="0">
                <a:latin typeface="Calibri" panose="020F0502020204030204" pitchFamily="34" charset="0"/>
              </a:rPr>
              <a:t>lost their </a:t>
            </a:r>
            <a:r>
              <a:rPr lang="en-IN" dirty="0" smtClean="0">
                <a:latin typeface="Calibri" panose="020F0502020204030204" pitchFamily="34" charset="0"/>
              </a:rPr>
              <a:t>sleep </a:t>
            </a:r>
            <a:r>
              <a:rPr lang="en-IN" dirty="0">
                <a:latin typeface="Calibri" panose="020F0502020204030204" pitchFamily="34" charset="0"/>
              </a:rPr>
              <a:t>because of believing in the lies of the rich folks</a:t>
            </a:r>
          </a:p>
        </p:txBody>
      </p:sp>
      <p:pic>
        <p:nvPicPr>
          <p:cNvPr id="5" name="Picture 6" descr="E:\education\CBSE\ODM\session -2020-2021\Task\odm 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200" b="1" u="sng" dirty="0" smtClean="0">
                <a:solidFill>
                  <a:srgbClr val="FF0000"/>
                </a:solidFill>
                <a:latin typeface="Calibri" pitchFamily="34" charset="0"/>
              </a:rPr>
              <a:t>POETIC DEVICE USED IN EXTRACT -4</a:t>
            </a:r>
            <a:endParaRPr lang="en-IN" sz="1800" b="1" u="sng" dirty="0">
              <a:latin typeface="Calibri" pitchFamily="34" charset="0"/>
            </a:endParaRPr>
          </a:p>
        </p:txBody>
      </p:sp>
      <p:sp>
        <p:nvSpPr>
          <p:cNvPr id="4"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285750" lvl="0" indent="-285750">
              <a:buSzPts val="1400"/>
              <a:buFont typeface="Wingdings" panose="05000000000000000000" pitchFamily="2" charset="2"/>
              <a:buChar char="Ø"/>
            </a:pPr>
            <a:r>
              <a:rPr lang="en-IN" dirty="0">
                <a:latin typeface="Calibri" panose="020F0502020204030204" pitchFamily="34" charset="0"/>
              </a:rPr>
              <a:t>Farmers tend to live in rustic areas due to the presence of farmlands. </a:t>
            </a:r>
            <a:endParaRPr lang="en-IN" dirty="0" smtClean="0">
              <a:latin typeface="Calibri" panose="020F0502020204030204" pitchFamily="34" charset="0"/>
            </a:endParaRPr>
          </a:p>
          <a:p>
            <a:pPr marL="285750" lvl="0" indent="-285750">
              <a:buSzPts val="1400"/>
              <a:buFont typeface="Wingdings" panose="05000000000000000000" pitchFamily="2" charset="2"/>
              <a:buChar char="Ø"/>
            </a:pPr>
            <a:r>
              <a:rPr lang="en-IN" dirty="0" smtClean="0">
                <a:latin typeface="Calibri" panose="020F0502020204030204" pitchFamily="34" charset="0"/>
              </a:rPr>
              <a:t>The </a:t>
            </a:r>
            <a:r>
              <a:rPr lang="en-IN" dirty="0">
                <a:latin typeface="Calibri" panose="020F0502020204030204" pitchFamily="34" charset="0"/>
              </a:rPr>
              <a:t>idea behind the paragraph is that real-estate brokers force farmers from the villages into towns promising them riches and benefits. </a:t>
            </a:r>
            <a:endParaRPr lang="en-IN" dirty="0" smtClean="0">
              <a:latin typeface="Calibri" panose="020F0502020204030204" pitchFamily="34" charset="0"/>
            </a:endParaRPr>
          </a:p>
          <a:p>
            <a:pPr marL="285750" lvl="0" indent="-285750">
              <a:buSzPts val="1400"/>
              <a:buFont typeface="Wingdings" panose="05000000000000000000" pitchFamily="2" charset="2"/>
              <a:buChar char="Ø"/>
            </a:pPr>
            <a:r>
              <a:rPr lang="en-IN" dirty="0" smtClean="0">
                <a:latin typeface="Calibri" panose="020F0502020204030204" pitchFamily="34" charset="0"/>
              </a:rPr>
              <a:t>The </a:t>
            </a:r>
            <a:r>
              <a:rPr lang="en-IN" dirty="0">
                <a:latin typeface="Calibri" panose="020F0502020204030204" pitchFamily="34" charset="0"/>
              </a:rPr>
              <a:t>farmers will indeed be rich for a while after which they will be left scoundrels ultimately resulting in the benefit of the brokers. </a:t>
            </a:r>
            <a:endParaRPr lang="en-IN" dirty="0" smtClean="0">
              <a:latin typeface="Calibri" panose="020F0502020204030204" pitchFamily="34" charset="0"/>
            </a:endParaRPr>
          </a:p>
          <a:p>
            <a:pPr marL="285750" lvl="0" indent="-285750">
              <a:buSzPts val="1400"/>
              <a:buFont typeface="Wingdings" panose="05000000000000000000" pitchFamily="2" charset="2"/>
              <a:buChar char="Ø"/>
            </a:pPr>
            <a:r>
              <a:rPr lang="en-IN" i="1" dirty="0" smtClean="0">
                <a:latin typeface="Calibri" panose="020F0502020204030204" pitchFamily="34" charset="0"/>
              </a:rPr>
              <a:t>‘</a:t>
            </a:r>
            <a:r>
              <a:rPr lang="en-IN" i="1" dirty="0">
                <a:latin typeface="Calibri" panose="020F0502020204030204" pitchFamily="34" charset="0"/>
              </a:rPr>
              <a:t>Greedy good-doers’ </a:t>
            </a:r>
            <a:r>
              <a:rPr lang="en-IN" dirty="0">
                <a:latin typeface="Calibri" panose="020F0502020204030204" pitchFamily="34" charset="0"/>
              </a:rPr>
              <a:t>and </a:t>
            </a:r>
            <a:r>
              <a:rPr lang="en-IN" i="1" dirty="0">
                <a:latin typeface="Calibri" panose="020F0502020204030204" pitchFamily="34" charset="0"/>
              </a:rPr>
              <a:t>‘beneficent beasts of prey’ </a:t>
            </a:r>
            <a:r>
              <a:rPr lang="en-IN" dirty="0">
                <a:latin typeface="Calibri" panose="020F0502020204030204" pitchFamily="34" charset="0"/>
              </a:rPr>
              <a:t>are both </a:t>
            </a:r>
            <a:r>
              <a:rPr lang="en-IN" u="sng" dirty="0">
                <a:latin typeface="Calibri" panose="020F0502020204030204" pitchFamily="34" charset="0"/>
                <a:hlinkClick r:id="rId2"/>
              </a:rPr>
              <a:t>oxymoron</a:t>
            </a:r>
            <a:r>
              <a:rPr lang="en-IN" dirty="0">
                <a:latin typeface="Calibri" panose="020F0502020204030204" pitchFamily="34" charset="0"/>
              </a:rPr>
              <a:t> (and great use of </a:t>
            </a:r>
            <a:r>
              <a:rPr lang="en-IN" u="sng" dirty="0">
                <a:latin typeface="Calibri" panose="020F0502020204030204" pitchFamily="34" charset="0"/>
                <a:hlinkClick r:id="rId3"/>
              </a:rPr>
              <a:t>alliteration</a:t>
            </a:r>
            <a:r>
              <a:rPr lang="en-IN" dirty="0">
                <a:latin typeface="Calibri" panose="020F0502020204030204" pitchFamily="34" charset="0"/>
              </a:rPr>
              <a:t>). </a:t>
            </a:r>
            <a:endParaRPr lang="en-IN" dirty="0" smtClean="0">
              <a:latin typeface="Calibri" panose="020F0502020204030204" pitchFamily="34" charset="0"/>
            </a:endParaRPr>
          </a:p>
          <a:p>
            <a:pPr marL="285750" lvl="0" indent="-285750">
              <a:buSzPts val="1400"/>
              <a:buFont typeface="Wingdings" panose="05000000000000000000" pitchFamily="2" charset="2"/>
              <a:buChar char="Ø"/>
            </a:pPr>
            <a:r>
              <a:rPr lang="en-IN" dirty="0" smtClean="0">
                <a:latin typeface="Calibri" panose="020F0502020204030204" pitchFamily="34" charset="0"/>
              </a:rPr>
              <a:t>They </a:t>
            </a:r>
            <a:r>
              <a:rPr lang="en-IN" dirty="0">
                <a:latin typeface="Calibri" panose="020F0502020204030204" pitchFamily="34" charset="0"/>
              </a:rPr>
              <a:t>stand for the estate brokers who try to make the farmers leave the land by promising the farmers benefits that make them complacent, so the farmers will not have to think for themselves any longer as they will no longer be in want. </a:t>
            </a:r>
            <a:endParaRPr lang="en-IN" dirty="0" smtClean="0">
              <a:latin typeface="Calibri" panose="020F0502020204030204" pitchFamily="34" charset="0"/>
            </a:endParaRPr>
          </a:p>
          <a:p>
            <a:pPr marL="285750" lvl="0" indent="-285750">
              <a:buSzPts val="1400"/>
              <a:buFont typeface="Wingdings" panose="05000000000000000000" pitchFamily="2" charset="2"/>
              <a:buChar char="Ø"/>
            </a:pPr>
            <a:r>
              <a:rPr lang="en-IN" dirty="0" smtClean="0">
                <a:latin typeface="Calibri" panose="020F0502020204030204" pitchFamily="34" charset="0"/>
              </a:rPr>
              <a:t>Now </a:t>
            </a:r>
            <a:r>
              <a:rPr lang="en-IN" dirty="0">
                <a:latin typeface="Calibri" panose="020F0502020204030204" pitchFamily="34" charset="0"/>
              </a:rPr>
              <a:t>sluggish, the farmers have learnt to sleep all the day thereby losing their sleep at night. </a:t>
            </a:r>
            <a:endParaRPr lang="en-IN" dirty="0" smtClean="0">
              <a:latin typeface="Calibri" panose="020F0502020204030204" pitchFamily="34" charset="0"/>
            </a:endParaRPr>
          </a:p>
          <a:p>
            <a:pPr marL="285750" lvl="0" indent="-285750">
              <a:buSzPts val="1400"/>
              <a:buFont typeface="Wingdings" panose="05000000000000000000" pitchFamily="2" charset="2"/>
              <a:buChar char="Ø"/>
            </a:pPr>
            <a:r>
              <a:rPr lang="en-IN" i="1" dirty="0" smtClean="0">
                <a:latin typeface="Calibri" panose="020F0502020204030204" pitchFamily="34" charset="0"/>
              </a:rPr>
              <a:t>‘The </a:t>
            </a:r>
            <a:r>
              <a:rPr lang="en-IN" i="1" dirty="0">
                <a:latin typeface="Calibri" panose="020F0502020204030204" pitchFamily="34" charset="0"/>
              </a:rPr>
              <a:t>ancient way’ </a:t>
            </a:r>
            <a:r>
              <a:rPr lang="en-IN" dirty="0">
                <a:latin typeface="Calibri" panose="020F0502020204030204" pitchFamily="34" charset="0"/>
              </a:rPr>
              <a:t>spoken of over here simply refers to the lifestyle wherein one works and toils during the day, coming home tired in the evening and thereby taking a well-deserved good night’s rest.</a:t>
            </a:r>
            <a:endParaRPr sz="1400" b="0" i="0" u="none" strike="noStrike" cap="none" dirty="0">
              <a:solidFill>
                <a:srgbClr val="000000"/>
              </a:solidFill>
              <a:latin typeface="Calibri" panose="020F0502020204030204" pitchFamily="34" charset="0"/>
              <a:ea typeface="Calibri"/>
              <a:cs typeface="Calibri"/>
              <a:sym typeface="Calibri"/>
            </a:endParaRPr>
          </a:p>
        </p:txBody>
      </p:sp>
      <p:pic>
        <p:nvPicPr>
          <p:cNvPr id="5" name="Picture 6" descr="E:\education\CBSE\ODM\session -2020-2021\Task\odm logo.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latin typeface="Calibri" pitchFamily="34" charset="0"/>
              </a:rPr>
              <a:t>CONTENTS OF A Road Side Stand </a:t>
            </a:r>
          </a:p>
          <a:p>
            <a:pPr lvl="0" algn="ctr">
              <a:buSzPts val="2200"/>
            </a:pPr>
            <a:r>
              <a:rPr lang="en-IN" sz="2400" b="1" u="sng" dirty="0" smtClean="0">
                <a:solidFill>
                  <a:srgbClr val="FF0000"/>
                </a:solidFill>
                <a:latin typeface="Calibri" pitchFamily="34" charset="0"/>
              </a:rPr>
              <a:t> Extract -5   Line – 32-43 </a:t>
            </a:r>
            <a:endParaRPr lang="en-IN" sz="2400" b="1" dirty="0">
              <a:solidFill>
                <a:srgbClr val="FF0000"/>
              </a:solidFill>
              <a:latin typeface="Calibri" pitchFamily="34" charset="0"/>
            </a:endParaRPr>
          </a:p>
        </p:txBody>
      </p:sp>
      <p:sp>
        <p:nvSpPr>
          <p:cNvPr id="4" name="Google Shape;71;p15"/>
          <p:cNvSpPr txBox="1"/>
          <p:nvPr/>
        </p:nvSpPr>
        <p:spPr>
          <a:xfrm>
            <a:off x="272676" y="1298864"/>
            <a:ext cx="8580380" cy="3086100"/>
          </a:xfrm>
          <a:prstGeom prst="rect">
            <a:avLst/>
          </a:prstGeom>
          <a:noFill/>
          <a:ln>
            <a:noFill/>
          </a:ln>
        </p:spPr>
        <p:txBody>
          <a:bodyPr spcFirstLastPara="1" wrap="square" lIns="91425" tIns="91425" rIns="91425" bIns="91425" anchor="t" anchorCtr="0">
            <a:noAutofit/>
          </a:bodyPr>
          <a:lstStyle/>
          <a:p>
            <a:pPr lvl="0">
              <a:buSzPts val="1400"/>
            </a:pPr>
            <a:r>
              <a:rPr lang="en-IN" dirty="0" smtClean="0">
                <a:latin typeface="Calibri" panose="020F0502020204030204" pitchFamily="34" charset="0"/>
              </a:rPr>
              <a:t>“Sometimes </a:t>
            </a:r>
            <a:r>
              <a:rPr lang="en-IN" dirty="0">
                <a:latin typeface="Calibri" panose="020F0502020204030204" pitchFamily="34" charset="0"/>
              </a:rPr>
              <a:t>I feel myself I can hardly bear </a:t>
            </a:r>
            <a:endParaRPr lang="en-IN" dirty="0" smtClean="0">
              <a:latin typeface="Calibri" panose="020F0502020204030204" pitchFamily="34" charset="0"/>
            </a:endParaRPr>
          </a:p>
          <a:p>
            <a:pPr lvl="0">
              <a:buSzPts val="1400"/>
            </a:pPr>
            <a:r>
              <a:rPr lang="en-IN" dirty="0" smtClean="0">
                <a:latin typeface="Calibri" panose="020F0502020204030204" pitchFamily="34" charset="0"/>
              </a:rPr>
              <a:t>The </a:t>
            </a:r>
            <a:r>
              <a:rPr lang="en-IN" dirty="0">
                <a:latin typeface="Calibri" panose="020F0502020204030204" pitchFamily="34" charset="0"/>
              </a:rPr>
              <a:t>thought of so much childish longing in vain, </a:t>
            </a:r>
            <a:endParaRPr lang="en-IN" dirty="0" smtClean="0">
              <a:latin typeface="Calibri" panose="020F0502020204030204" pitchFamily="34" charset="0"/>
            </a:endParaRPr>
          </a:p>
          <a:p>
            <a:pPr lvl="0">
              <a:buSzPts val="1400"/>
            </a:pPr>
            <a:r>
              <a:rPr lang="en-IN" dirty="0" smtClean="0">
                <a:latin typeface="Calibri" panose="020F0502020204030204" pitchFamily="34" charset="0"/>
              </a:rPr>
              <a:t>The </a:t>
            </a:r>
            <a:r>
              <a:rPr lang="en-IN" dirty="0">
                <a:latin typeface="Calibri" panose="020F0502020204030204" pitchFamily="34" charset="0"/>
              </a:rPr>
              <a:t>sadness that lurks near the open window there, </a:t>
            </a:r>
            <a:endParaRPr lang="en-IN" dirty="0" smtClean="0">
              <a:latin typeface="Calibri" panose="020F0502020204030204" pitchFamily="34" charset="0"/>
            </a:endParaRPr>
          </a:p>
          <a:p>
            <a:pPr lvl="0">
              <a:buSzPts val="1400"/>
            </a:pPr>
            <a:r>
              <a:rPr lang="en-IN" dirty="0" smtClean="0">
                <a:latin typeface="Calibri" panose="020F0502020204030204" pitchFamily="34" charset="0"/>
              </a:rPr>
              <a:t>That </a:t>
            </a:r>
            <a:r>
              <a:rPr lang="en-IN" dirty="0">
                <a:latin typeface="Calibri" panose="020F0502020204030204" pitchFamily="34" charset="0"/>
              </a:rPr>
              <a:t>waits all day in almost open prayer </a:t>
            </a:r>
            <a:endParaRPr lang="en-IN" dirty="0" smtClean="0">
              <a:latin typeface="Calibri" panose="020F0502020204030204" pitchFamily="34" charset="0"/>
            </a:endParaRPr>
          </a:p>
          <a:p>
            <a:pPr lvl="0">
              <a:buSzPts val="1400"/>
            </a:pPr>
            <a:r>
              <a:rPr lang="en-IN" dirty="0" smtClean="0">
                <a:latin typeface="Calibri" panose="020F0502020204030204" pitchFamily="34" charset="0"/>
              </a:rPr>
              <a:t>For </a:t>
            </a:r>
            <a:r>
              <a:rPr lang="en-IN" dirty="0">
                <a:latin typeface="Calibri" panose="020F0502020204030204" pitchFamily="34" charset="0"/>
              </a:rPr>
              <a:t>the squeal of brakes, the sound of a stopping car, </a:t>
            </a:r>
            <a:endParaRPr lang="en-IN" dirty="0" smtClean="0">
              <a:latin typeface="Calibri" panose="020F0502020204030204" pitchFamily="34" charset="0"/>
            </a:endParaRPr>
          </a:p>
          <a:p>
            <a:pPr lvl="0">
              <a:buSzPts val="1400"/>
            </a:pPr>
            <a:r>
              <a:rPr lang="en-IN" dirty="0" smtClean="0">
                <a:latin typeface="Calibri" panose="020F0502020204030204" pitchFamily="34" charset="0"/>
              </a:rPr>
              <a:t>Of </a:t>
            </a:r>
            <a:r>
              <a:rPr lang="en-IN" dirty="0">
                <a:latin typeface="Calibri" panose="020F0502020204030204" pitchFamily="34" charset="0"/>
              </a:rPr>
              <a:t>all the thousand selfish cars that pass, </a:t>
            </a:r>
            <a:endParaRPr lang="en-IN" dirty="0" smtClean="0">
              <a:latin typeface="Calibri" panose="020F0502020204030204" pitchFamily="34" charset="0"/>
            </a:endParaRPr>
          </a:p>
          <a:p>
            <a:pPr lvl="0">
              <a:buSzPts val="1400"/>
            </a:pPr>
            <a:r>
              <a:rPr lang="en-IN" dirty="0" smtClean="0">
                <a:latin typeface="Calibri" panose="020F0502020204030204" pitchFamily="34" charset="0"/>
              </a:rPr>
              <a:t>Just </a:t>
            </a:r>
            <a:r>
              <a:rPr lang="en-IN" dirty="0">
                <a:latin typeface="Calibri" panose="020F0502020204030204" pitchFamily="34" charset="0"/>
              </a:rPr>
              <a:t>one to inquire what a farmer’s prices are</a:t>
            </a:r>
            <a:r>
              <a:rPr lang="en-IN" dirty="0" smtClean="0">
                <a:latin typeface="Calibri" panose="020F0502020204030204" pitchFamily="34" charset="0"/>
              </a:rPr>
              <a:t>.</a:t>
            </a:r>
          </a:p>
          <a:p>
            <a:pPr lvl="0">
              <a:buSzPts val="1400"/>
            </a:pPr>
            <a:r>
              <a:rPr lang="en-IN" dirty="0" smtClean="0">
                <a:latin typeface="Calibri" panose="020F0502020204030204" pitchFamily="34" charset="0"/>
              </a:rPr>
              <a:t> </a:t>
            </a:r>
            <a:r>
              <a:rPr lang="en-IN" dirty="0">
                <a:latin typeface="Calibri" panose="020F0502020204030204" pitchFamily="34" charset="0"/>
              </a:rPr>
              <a:t>And one did stop, but only to </a:t>
            </a:r>
            <a:r>
              <a:rPr lang="en-IN" dirty="0" err="1">
                <a:latin typeface="Calibri" panose="020F0502020204030204" pitchFamily="34" charset="0"/>
              </a:rPr>
              <a:t>plow</a:t>
            </a:r>
            <a:r>
              <a:rPr lang="en-IN" dirty="0">
                <a:latin typeface="Calibri" panose="020F0502020204030204" pitchFamily="34" charset="0"/>
              </a:rPr>
              <a:t> up grass </a:t>
            </a:r>
            <a:endParaRPr lang="en-IN" dirty="0" smtClean="0">
              <a:latin typeface="Calibri" panose="020F0502020204030204" pitchFamily="34" charset="0"/>
            </a:endParaRPr>
          </a:p>
          <a:p>
            <a:pPr lvl="0">
              <a:buSzPts val="1400"/>
            </a:pPr>
            <a:r>
              <a:rPr lang="en-IN" dirty="0" smtClean="0">
                <a:latin typeface="Calibri" panose="020F0502020204030204" pitchFamily="34" charset="0"/>
              </a:rPr>
              <a:t>In </a:t>
            </a:r>
            <a:r>
              <a:rPr lang="en-IN" dirty="0">
                <a:latin typeface="Calibri" panose="020F0502020204030204" pitchFamily="34" charset="0"/>
              </a:rPr>
              <a:t>using the yard to back and turn around; </a:t>
            </a:r>
            <a:endParaRPr lang="en-IN" dirty="0" smtClean="0">
              <a:latin typeface="Calibri" panose="020F0502020204030204" pitchFamily="34" charset="0"/>
            </a:endParaRPr>
          </a:p>
          <a:p>
            <a:pPr lvl="0">
              <a:buSzPts val="1400"/>
            </a:pPr>
            <a:r>
              <a:rPr lang="en-IN" dirty="0" smtClean="0">
                <a:latin typeface="Calibri" panose="020F0502020204030204" pitchFamily="34" charset="0"/>
              </a:rPr>
              <a:t>And </a:t>
            </a:r>
            <a:r>
              <a:rPr lang="en-IN" dirty="0">
                <a:latin typeface="Calibri" panose="020F0502020204030204" pitchFamily="34" charset="0"/>
              </a:rPr>
              <a:t>another to ask the way to where it was bound</a:t>
            </a:r>
            <a:r>
              <a:rPr lang="en-IN" dirty="0" smtClean="0">
                <a:latin typeface="Calibri" panose="020F0502020204030204" pitchFamily="34" charset="0"/>
              </a:rPr>
              <a:t>;”</a:t>
            </a:r>
          </a:p>
          <a:p>
            <a:pPr lvl="0">
              <a:buSzPts val="1400"/>
            </a:pPr>
            <a:r>
              <a:rPr lang="en-IN" dirty="0">
                <a:latin typeface="Calibri" panose="020F0502020204030204" pitchFamily="34" charset="0"/>
                <a:ea typeface="Calibri"/>
                <a:cs typeface="Calibri"/>
                <a:sym typeface="Calibri"/>
              </a:rPr>
              <a:t>“</a:t>
            </a:r>
            <a:r>
              <a:rPr lang="en-IN" dirty="0">
                <a:latin typeface="Calibri" panose="020F0502020204030204" pitchFamily="34" charset="0"/>
              </a:rPr>
              <a:t>And another to ask could they sell it a gallon of gas </a:t>
            </a:r>
          </a:p>
          <a:p>
            <a:pPr lvl="0">
              <a:buSzPts val="1400"/>
            </a:pPr>
            <a:r>
              <a:rPr lang="en-IN" dirty="0">
                <a:latin typeface="Calibri" panose="020F0502020204030204" pitchFamily="34" charset="0"/>
              </a:rPr>
              <a:t>They couldn’t (this crossly); they had none, didn’t it see?</a:t>
            </a:r>
            <a:r>
              <a:rPr lang="en-IN" dirty="0">
                <a:latin typeface="Calibri" panose="020F0502020204030204" pitchFamily="34" charset="0"/>
                <a:ea typeface="Calibri"/>
                <a:cs typeface="Calibri"/>
                <a:sym typeface="Calibri"/>
              </a:rPr>
              <a:t>”</a:t>
            </a:r>
          </a:p>
          <a:p>
            <a:pPr lvl="0">
              <a:buSzPts val="1400"/>
            </a:pPr>
            <a:endParaRPr sz="1400" b="0" i="0" u="none" strike="noStrike" cap="none" dirty="0">
              <a:solidFill>
                <a:srgbClr val="000000"/>
              </a:solidFill>
              <a:latin typeface="Calibri" panose="020F0502020204030204" pitchFamily="34" charset="0"/>
              <a:ea typeface="Calibri"/>
              <a:cs typeface="Calibri"/>
              <a:sym typeface="Calibri"/>
            </a:endParaRPr>
          </a:p>
        </p:txBody>
      </p:sp>
      <p:pic>
        <p:nvPicPr>
          <p:cNvPr id="5" name="Picture 6" descr="E:\education\CBSE\ODM\session -2020-2021\Task\odm 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71;p15"/>
          <p:cNvSpPr txBox="1"/>
          <p:nvPr/>
        </p:nvSpPr>
        <p:spPr>
          <a:xfrm>
            <a:off x="222796" y="1961566"/>
            <a:ext cx="8688300" cy="2365733"/>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pic>
        <p:nvPicPr>
          <p:cNvPr id="11" name="Picture 6" descr="E:\education\CBSE\ODM\session -2020-2021\Task\odm 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11700" y="270588"/>
            <a:ext cx="6592953" cy="747137"/>
          </a:xfrm>
        </p:spPr>
        <p:txBody>
          <a:bodyPr/>
          <a:lstStyle/>
          <a:p>
            <a:r>
              <a:rPr lang="en-GB" b="1" u="sng" dirty="0">
                <a:solidFill>
                  <a:srgbClr val="FF0000"/>
                </a:solidFill>
                <a:latin typeface="Calibri" pitchFamily="34" charset="0"/>
                <a:cs typeface="Calibri" panose="020F0502020204030204" pitchFamily="34" charset="0"/>
              </a:rPr>
              <a:t>DRILLING OF NEW/DIFFICULT WORDS :</a:t>
            </a:r>
            <a:r>
              <a:rPr lang="en-IN" b="1" u="sng" dirty="0"/>
              <a:t/>
            </a:r>
            <a:br>
              <a:rPr lang="en-IN" b="1" u="sng" dirty="0"/>
            </a:br>
            <a:endParaRPr lang="en-IN" dirty="0"/>
          </a:p>
        </p:txBody>
      </p:sp>
      <p:sp>
        <p:nvSpPr>
          <p:cNvPr id="5" name="Text Placeholder 4"/>
          <p:cNvSpPr>
            <a:spLocks noGrp="1"/>
          </p:cNvSpPr>
          <p:nvPr>
            <p:ph type="body" idx="1"/>
          </p:nvPr>
        </p:nvSpPr>
        <p:spPr>
          <a:xfrm>
            <a:off x="206925" y="1035697"/>
            <a:ext cx="8423891" cy="3797559"/>
          </a:xfrm>
        </p:spPr>
        <p:txBody>
          <a:bodyPr/>
          <a:lstStyle/>
          <a:p>
            <a:r>
              <a:rPr lang="en-IN" sz="1400" dirty="0" smtClean="0">
                <a:latin typeface="Calibri" pitchFamily="34" charset="0"/>
                <a:cs typeface="Calibri" pitchFamily="34" charset="0"/>
              </a:rPr>
              <a:t>Vain – something that is of no value or is unsuccessful </a:t>
            </a:r>
          </a:p>
          <a:p>
            <a:r>
              <a:rPr lang="en-IN" sz="1400" dirty="0" err="1" smtClean="0">
                <a:latin typeface="Calibri" pitchFamily="34" charset="0"/>
                <a:cs typeface="Calibri" pitchFamily="34" charset="0"/>
              </a:rPr>
              <a:t>Plow</a:t>
            </a:r>
            <a:r>
              <a:rPr lang="en-IN" sz="1400" dirty="0" smtClean="0">
                <a:latin typeface="Calibri" pitchFamily="34" charset="0"/>
                <a:cs typeface="Calibri" pitchFamily="34" charset="0"/>
              </a:rPr>
              <a:t> up (plough up) – In the poem, it means ‘to damage the surface of the ground by walking or driving over it too much’</a:t>
            </a:r>
          </a:p>
          <a:p>
            <a:r>
              <a:rPr lang="en-IN" sz="1400" dirty="0" smtClean="0">
                <a:latin typeface="Calibri" pitchFamily="34" charset="0"/>
                <a:cs typeface="Calibri" pitchFamily="34" charset="0"/>
              </a:rPr>
              <a:t>Bound  - to go or plan to go to a certain place. 					 (In the poem the driver stops and asks the rural folks for directions to the place it was going.)</a:t>
            </a:r>
          </a:p>
          <a:p>
            <a:r>
              <a:rPr lang="en-IN" sz="1400" dirty="0" smtClean="0">
                <a:latin typeface="Calibri" pitchFamily="34" charset="0"/>
                <a:cs typeface="Calibri" pitchFamily="34" charset="0"/>
              </a:rPr>
              <a:t>Lurk – To wait secretly without anybody noticing – especially to attack someone or do something bad.  	Ex- I saw someone lurking in the shadows outside my window.</a:t>
            </a:r>
          </a:p>
          <a:p>
            <a:r>
              <a:rPr lang="en-IN" sz="1400" dirty="0" smtClean="0">
                <a:latin typeface="Calibri" pitchFamily="34" charset="0"/>
                <a:cs typeface="Calibri" pitchFamily="34" charset="0"/>
              </a:rPr>
              <a:t>Squeal – along , very high- pitched noise or cry</a:t>
            </a:r>
          </a:p>
          <a:p>
            <a:r>
              <a:rPr lang="en-IN" sz="1400" dirty="0" smtClean="0">
                <a:latin typeface="Calibri" pitchFamily="34" charset="0"/>
                <a:cs typeface="Calibri" pitchFamily="34" charset="0"/>
              </a:rPr>
              <a:t>Gallon – a large volume of something or a unit of measurement for liquids that is equal to eight pints 	( 1 gal  3.78 litres)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dirty="0">
                <a:solidFill>
                  <a:srgbClr val="FF0000"/>
                </a:solidFill>
                <a:latin typeface="Calibri" pitchFamily="34" charset="0"/>
                <a:cs typeface="Calibri" pitchFamily="34" charset="0"/>
              </a:rPr>
              <a:t>A Road Side Stand By Robert Frost</a:t>
            </a:r>
            <a:br>
              <a:rPr lang="en-US" b="1" dirty="0">
                <a:solidFill>
                  <a:srgbClr val="FF0000"/>
                </a:solidFill>
                <a:latin typeface="Calibri" pitchFamily="34" charset="0"/>
                <a:cs typeface="Calibri" pitchFamily="34" charset="0"/>
              </a:rPr>
            </a:br>
            <a:endParaRPr lang="en-IN" dirty="0">
              <a:solidFill>
                <a:srgbClr val="FF0000"/>
              </a:solidFill>
              <a:latin typeface="Calibri" pitchFamily="34" charset="0"/>
              <a:cs typeface="Calibri" pitchFamily="34" charset="0"/>
            </a:endParaRPr>
          </a:p>
        </p:txBody>
      </p:sp>
      <p:pic>
        <p:nvPicPr>
          <p:cNvPr id="3" name="Picture 6" descr="E:\education\CBSE\ODM\session -2020-2021\Task\odm 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823343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70;p15"/>
          <p:cNvSpPr txBox="1"/>
          <p:nvPr/>
        </p:nvSpPr>
        <p:spPr>
          <a:xfrm>
            <a:off x="272675" y="285050"/>
            <a:ext cx="8688300" cy="489391"/>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latin typeface="Calibri" pitchFamily="34" charset="0"/>
              </a:rPr>
              <a:t>EXPLANATION</a:t>
            </a:r>
            <a:endParaRPr lang="en-IN" sz="2400" b="1" dirty="0"/>
          </a:p>
        </p:txBody>
      </p:sp>
      <p:sp>
        <p:nvSpPr>
          <p:cNvPr id="4"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pic>
        <p:nvPicPr>
          <p:cNvPr id="24578" name="Picture 2"/>
          <p:cNvPicPr>
            <a:picLocks noChangeAspect="1" noChangeArrowheads="1"/>
          </p:cNvPicPr>
          <p:nvPr/>
        </p:nvPicPr>
        <p:blipFill>
          <a:blip r:embed="rId2"/>
          <a:srcRect/>
          <a:stretch>
            <a:fillRect/>
          </a:stretch>
        </p:blipFill>
        <p:spPr bwMode="auto">
          <a:xfrm>
            <a:off x="1" y="961053"/>
            <a:ext cx="9144000" cy="3284376"/>
          </a:xfrm>
          <a:prstGeom prst="rect">
            <a:avLst/>
          </a:prstGeom>
          <a:noFill/>
          <a:ln w="9525">
            <a:noFill/>
            <a:miter lim="800000"/>
            <a:headEnd/>
            <a:tailEnd/>
          </a:ln>
          <a:effectLst/>
        </p:spPr>
      </p:pic>
      <p:pic>
        <p:nvPicPr>
          <p:cNvPr id="6" name="Picture 6" descr="E:\education\CBSE\ODM\session -2020-2021\Task\odm 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3675" y="187325"/>
            <a:ext cx="1071563" cy="689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200" b="1" u="sng" dirty="0" smtClean="0">
                <a:solidFill>
                  <a:srgbClr val="FF0000"/>
                </a:solidFill>
                <a:latin typeface="Calibri" pitchFamily="34" charset="0"/>
              </a:rPr>
              <a:t>POETIC DEVICE USED IN EXTRACT -5</a:t>
            </a:r>
            <a:endParaRPr lang="en-IN" sz="1800" b="1" u="sng" dirty="0">
              <a:latin typeface="Calibri" pitchFamily="34" charset="0"/>
            </a:endParaRPr>
          </a:p>
        </p:txBody>
      </p:sp>
      <p:sp>
        <p:nvSpPr>
          <p:cNvPr id="4"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pic>
        <p:nvPicPr>
          <p:cNvPr id="25602" name="Picture 2"/>
          <p:cNvPicPr>
            <a:picLocks noChangeAspect="1" noChangeArrowheads="1"/>
          </p:cNvPicPr>
          <p:nvPr/>
        </p:nvPicPr>
        <p:blipFill>
          <a:blip r:embed="rId2"/>
          <a:srcRect/>
          <a:stretch>
            <a:fillRect/>
          </a:stretch>
        </p:blipFill>
        <p:spPr bwMode="auto">
          <a:xfrm>
            <a:off x="1" y="942392"/>
            <a:ext cx="9136200" cy="3340359"/>
          </a:xfrm>
          <a:prstGeom prst="rect">
            <a:avLst/>
          </a:prstGeom>
          <a:noFill/>
          <a:ln w="9525">
            <a:noFill/>
            <a:miter lim="800000"/>
            <a:headEnd/>
            <a:tailEnd/>
          </a:ln>
          <a:effectLst/>
        </p:spPr>
      </p:pic>
      <p:pic>
        <p:nvPicPr>
          <p:cNvPr id="6" name="Picture 6" descr="E:\education\CBSE\ODM\session -2020-2021\Task\odm 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000" b="1" u="sng" dirty="0" smtClean="0">
                <a:solidFill>
                  <a:srgbClr val="FF0000"/>
                </a:solidFill>
                <a:latin typeface="Calibri" pitchFamily="34" charset="0"/>
              </a:rPr>
              <a:t>CONTENTS OF A Road Side Stand </a:t>
            </a:r>
          </a:p>
          <a:p>
            <a:pPr lvl="0" algn="ctr">
              <a:buSzPts val="2200"/>
            </a:pPr>
            <a:r>
              <a:rPr lang="en-IN" sz="2000" b="1" u="sng" dirty="0" smtClean="0">
                <a:solidFill>
                  <a:srgbClr val="FF0000"/>
                </a:solidFill>
                <a:latin typeface="Calibri" pitchFamily="34" charset="0"/>
              </a:rPr>
              <a:t> Extract -6   Line – 46-52 </a:t>
            </a:r>
            <a:endParaRPr lang="en-IN" sz="2000" b="1" dirty="0">
              <a:solidFill>
                <a:srgbClr val="FF0000"/>
              </a:solidFill>
              <a:latin typeface="Calibri" pitchFamily="34" charset="0"/>
            </a:endParaRPr>
          </a:p>
        </p:txBody>
      </p:sp>
      <p:sp>
        <p:nvSpPr>
          <p:cNvPr id="4"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pic>
        <p:nvPicPr>
          <p:cNvPr id="26626" name="Picture 2"/>
          <p:cNvPicPr>
            <a:picLocks noChangeAspect="1" noChangeArrowheads="1"/>
          </p:cNvPicPr>
          <p:nvPr/>
        </p:nvPicPr>
        <p:blipFill>
          <a:blip r:embed="rId2"/>
          <a:srcRect/>
          <a:stretch>
            <a:fillRect/>
          </a:stretch>
        </p:blipFill>
        <p:spPr bwMode="auto">
          <a:xfrm>
            <a:off x="111967" y="1028699"/>
            <a:ext cx="8892073" cy="3310035"/>
          </a:xfrm>
          <a:prstGeom prst="rect">
            <a:avLst/>
          </a:prstGeom>
          <a:noFill/>
          <a:ln w="9525">
            <a:noFill/>
            <a:miter lim="800000"/>
            <a:headEnd/>
            <a:tailEnd/>
          </a:ln>
          <a:effectLst/>
        </p:spPr>
      </p:pic>
      <p:pic>
        <p:nvPicPr>
          <p:cNvPr id="6" name="Picture 6" descr="E:\education\CBSE\ODM\session -2020-2021\Task\odm 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70;p15"/>
          <p:cNvSpPr txBox="1"/>
          <p:nvPr/>
        </p:nvSpPr>
        <p:spPr>
          <a:xfrm>
            <a:off x="272675" y="285050"/>
            <a:ext cx="8688300" cy="592028"/>
          </a:xfrm>
          <a:prstGeom prst="rect">
            <a:avLst/>
          </a:prstGeom>
          <a:noFill/>
          <a:ln>
            <a:noFill/>
          </a:ln>
        </p:spPr>
        <p:txBody>
          <a:bodyPr spcFirstLastPara="1" wrap="square" lIns="91425" tIns="91425" rIns="91425" bIns="91425" anchor="t" anchorCtr="0">
            <a:noAutofit/>
          </a:bodyPr>
          <a:lstStyle/>
          <a:p>
            <a:pPr algn="ctr"/>
            <a:r>
              <a:rPr lang="en-GB" sz="2400" b="1" u="sng" dirty="0" smtClean="0">
                <a:solidFill>
                  <a:srgbClr val="FF0000"/>
                </a:solidFill>
                <a:latin typeface="Calibri" pitchFamily="34" charset="0"/>
                <a:cs typeface="Calibri" panose="020F0502020204030204" pitchFamily="34" charset="0"/>
              </a:rPr>
              <a:t>DRILLING OF NEW/DIFFICULT WORDS :</a:t>
            </a:r>
            <a:endParaRPr lang="en-IN" sz="2400" b="1" u="sng" dirty="0"/>
          </a:p>
        </p:txBody>
      </p:sp>
      <p:sp>
        <p:nvSpPr>
          <p:cNvPr id="4"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pic>
        <p:nvPicPr>
          <p:cNvPr id="27650" name="Picture 2"/>
          <p:cNvPicPr>
            <a:picLocks noChangeAspect="1" noChangeArrowheads="1"/>
          </p:cNvPicPr>
          <p:nvPr/>
        </p:nvPicPr>
        <p:blipFill>
          <a:blip r:embed="rId2"/>
          <a:srcRect/>
          <a:stretch>
            <a:fillRect/>
          </a:stretch>
        </p:blipFill>
        <p:spPr bwMode="auto">
          <a:xfrm>
            <a:off x="0" y="1202482"/>
            <a:ext cx="4505325" cy="2514600"/>
          </a:xfrm>
          <a:prstGeom prst="rect">
            <a:avLst/>
          </a:prstGeom>
          <a:noFill/>
          <a:ln w="9525">
            <a:noFill/>
            <a:miter lim="800000"/>
            <a:headEnd/>
            <a:tailEnd/>
          </a:ln>
          <a:effectLst/>
        </p:spPr>
      </p:pic>
      <p:pic>
        <p:nvPicPr>
          <p:cNvPr id="27651" name="Picture 3"/>
          <p:cNvPicPr>
            <a:picLocks noChangeAspect="1" noChangeArrowheads="1"/>
          </p:cNvPicPr>
          <p:nvPr/>
        </p:nvPicPr>
        <p:blipFill>
          <a:blip r:embed="rId3"/>
          <a:srcRect/>
          <a:stretch>
            <a:fillRect/>
          </a:stretch>
        </p:blipFill>
        <p:spPr bwMode="auto">
          <a:xfrm>
            <a:off x="4238820" y="1063106"/>
            <a:ext cx="4305300" cy="1543050"/>
          </a:xfrm>
          <a:prstGeom prst="rect">
            <a:avLst/>
          </a:prstGeom>
          <a:noFill/>
          <a:ln w="9525">
            <a:noFill/>
            <a:miter lim="800000"/>
            <a:headEnd/>
            <a:tailEnd/>
          </a:ln>
          <a:effectLst/>
        </p:spPr>
      </p:pic>
      <p:pic>
        <p:nvPicPr>
          <p:cNvPr id="27652" name="Picture 4"/>
          <p:cNvPicPr>
            <a:picLocks noChangeAspect="1" noChangeArrowheads="1"/>
          </p:cNvPicPr>
          <p:nvPr/>
        </p:nvPicPr>
        <p:blipFill>
          <a:blip r:embed="rId4"/>
          <a:srcRect/>
          <a:stretch>
            <a:fillRect/>
          </a:stretch>
        </p:blipFill>
        <p:spPr bwMode="auto">
          <a:xfrm>
            <a:off x="4630608" y="2759432"/>
            <a:ext cx="3857625" cy="1266825"/>
          </a:xfrm>
          <a:prstGeom prst="rect">
            <a:avLst/>
          </a:prstGeom>
          <a:noFill/>
          <a:ln w="9525">
            <a:noFill/>
            <a:miter lim="800000"/>
            <a:headEnd/>
            <a:tailEnd/>
          </a:ln>
          <a:effectLst/>
        </p:spPr>
      </p:pic>
      <p:pic>
        <p:nvPicPr>
          <p:cNvPr id="8" name="Picture 6" descr="E:\education\CBSE\ODM\session -2020-2021\Task\odm logo.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lgn="ctr">
              <a:buSzPts val="2200"/>
            </a:pPr>
            <a:r>
              <a:rPr lang="en-IN" sz="2400" b="1" u="sng" dirty="0" smtClean="0">
                <a:solidFill>
                  <a:srgbClr val="FF0000"/>
                </a:solidFill>
                <a:latin typeface="Calibri" pitchFamily="34" charset="0"/>
              </a:rPr>
              <a:t>POETIC DEVICE USED IN EXTRACT -5</a:t>
            </a:r>
            <a:endParaRPr lang="en-IN" sz="2400" b="1" u="sng" dirty="0" smtClean="0">
              <a:latin typeface="Calibri" pitchFamily="34" charset="0"/>
            </a:endParaRPr>
          </a:p>
          <a:p>
            <a:pPr marL="0" marR="0" lvl="0" indent="0" algn="l" rtl="0">
              <a:lnSpc>
                <a:spcPct val="100000"/>
              </a:lnSpc>
              <a:spcBef>
                <a:spcPts val="0"/>
              </a:spcBef>
              <a:spcAft>
                <a:spcPts val="0"/>
              </a:spcAft>
              <a:buClr>
                <a:srgbClr val="000000"/>
              </a:buClr>
              <a:buSzPts val="2200"/>
              <a:buFont typeface="Arial"/>
              <a:buNone/>
            </a:pPr>
            <a:endParaRPr sz="2400" b="1" i="0" u="none" strike="noStrike" cap="none">
              <a:solidFill>
                <a:srgbClr val="000000"/>
              </a:solidFill>
              <a:latin typeface="Arial"/>
              <a:ea typeface="Arial"/>
              <a:cs typeface="Arial"/>
              <a:sym typeface="Arial"/>
            </a:endParaRPr>
          </a:p>
        </p:txBody>
      </p:sp>
      <p:sp>
        <p:nvSpPr>
          <p:cNvPr id="4"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pic>
        <p:nvPicPr>
          <p:cNvPr id="28674" name="Picture 2"/>
          <p:cNvPicPr>
            <a:picLocks noChangeAspect="1" noChangeArrowheads="1"/>
          </p:cNvPicPr>
          <p:nvPr/>
        </p:nvPicPr>
        <p:blipFill>
          <a:blip r:embed="rId2"/>
          <a:srcRect/>
          <a:stretch>
            <a:fillRect/>
          </a:stretch>
        </p:blipFill>
        <p:spPr bwMode="auto">
          <a:xfrm>
            <a:off x="-1" y="1065949"/>
            <a:ext cx="9144001" cy="3459397"/>
          </a:xfrm>
          <a:prstGeom prst="rect">
            <a:avLst/>
          </a:prstGeom>
          <a:noFill/>
          <a:ln w="9525">
            <a:noFill/>
            <a:miter lim="800000"/>
            <a:headEnd/>
            <a:tailEnd/>
          </a:ln>
          <a:effectLst/>
        </p:spPr>
      </p:pic>
      <p:pic>
        <p:nvPicPr>
          <p:cNvPr id="6" name="Picture 6" descr="E:\education\CBSE\ODM\session -2020-2021\Task\odm 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lgn="ctr"/>
            <a:r>
              <a:rPr lang="en-IN" sz="2400" b="1" u="sng" dirty="0" smtClean="0">
                <a:solidFill>
                  <a:srgbClr val="FF0000"/>
                </a:solidFill>
                <a:latin typeface="Calibri" pitchFamily="34" charset="0"/>
              </a:rPr>
              <a:t>Conclusion of A Roadside Stand</a:t>
            </a:r>
            <a:endParaRPr lang="en-IN" sz="2400" b="1" u="sng" dirty="0">
              <a:solidFill>
                <a:srgbClr val="FF0000"/>
              </a:solidFill>
              <a:latin typeface="Calibri" pitchFamily="34" charset="0"/>
            </a:endParaRPr>
          </a:p>
        </p:txBody>
      </p:sp>
      <p:sp>
        <p:nvSpPr>
          <p:cNvPr id="4"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lvl="0">
              <a:lnSpc>
                <a:spcPct val="200000"/>
              </a:lnSpc>
              <a:buSzPts val="1400"/>
            </a:pPr>
            <a:r>
              <a:rPr lang="en-IN" dirty="0" smtClean="0"/>
              <a:t>A Roadside Stand shows us the great contrast between the comfortable life of city dwellers and the harshness faced by the impoverished rural people.</a:t>
            </a:r>
            <a:endParaRPr sz="1400" b="0" i="0" u="none" strike="noStrike" cap="none">
              <a:solidFill>
                <a:srgbClr val="000000"/>
              </a:solidFill>
              <a:latin typeface="Calibri"/>
              <a:ea typeface="Calibri"/>
              <a:cs typeface="Calibri"/>
              <a:sym typeface="Calibri"/>
            </a:endParaRPr>
          </a:p>
        </p:txBody>
      </p:sp>
      <p:pic>
        <p:nvPicPr>
          <p:cNvPr id="3074" name="Picture 2" descr="E:\education\cbse\ODM\chapters\Class -XII\Poem\A Road Side Stand\urban.jpg"/>
          <p:cNvPicPr>
            <a:picLocks noChangeAspect="1" noChangeArrowheads="1"/>
          </p:cNvPicPr>
          <p:nvPr/>
        </p:nvPicPr>
        <p:blipFill>
          <a:blip r:embed="rId2"/>
          <a:srcRect/>
          <a:stretch>
            <a:fillRect/>
          </a:stretch>
        </p:blipFill>
        <p:spPr bwMode="auto">
          <a:xfrm>
            <a:off x="895739" y="2509934"/>
            <a:ext cx="2836506" cy="1974267"/>
          </a:xfrm>
          <a:prstGeom prst="rect">
            <a:avLst/>
          </a:prstGeom>
          <a:noFill/>
        </p:spPr>
      </p:pic>
      <p:pic>
        <p:nvPicPr>
          <p:cNvPr id="3076" name="Picture 4" descr="E:\education\cbse\ODM\chapters\Class -XII\Poem\A Road Side Stand\330px-1794_Morgenstern_Bauernhof_anagoria.jpg"/>
          <p:cNvPicPr>
            <a:picLocks noChangeAspect="1" noChangeArrowheads="1"/>
          </p:cNvPicPr>
          <p:nvPr/>
        </p:nvPicPr>
        <p:blipFill>
          <a:blip r:embed="rId3"/>
          <a:srcRect/>
          <a:stretch>
            <a:fillRect/>
          </a:stretch>
        </p:blipFill>
        <p:spPr bwMode="auto">
          <a:xfrm>
            <a:off x="4562669" y="2425960"/>
            <a:ext cx="3163078" cy="1950098"/>
          </a:xfrm>
          <a:prstGeom prst="rect">
            <a:avLst/>
          </a:prstGeom>
          <a:noFill/>
        </p:spPr>
      </p:pic>
      <p:pic>
        <p:nvPicPr>
          <p:cNvPr id="7" name="Picture 6" descr="E:\education\CBSE\ODM\session -2020-2021\Task\odm logo.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70" name="Google Shape;70;p15"/>
          <p:cNvSpPr txBox="1"/>
          <p:nvPr/>
        </p:nvSpPr>
        <p:spPr>
          <a:xfrm>
            <a:off x="272675" y="285050"/>
            <a:ext cx="8688300" cy="573366"/>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latin typeface="Calibri" pitchFamily="34" charset="0"/>
              </a:rPr>
              <a:t>MAY I  CHECK UP YOUR COMPREHENSION?</a:t>
            </a:r>
            <a:endParaRPr lang="en-IN" sz="1800" b="1" i="0" u="sng" strike="noStrike" cap="none" dirty="0">
              <a:solidFill>
                <a:srgbClr val="000000"/>
              </a:solidFill>
              <a:latin typeface="Calibri" pitchFamily="34" charset="0"/>
              <a:sym typeface="Arial"/>
            </a:endParaRPr>
          </a:p>
        </p:txBody>
      </p:sp>
      <p:sp>
        <p:nvSpPr>
          <p:cNvPr id="71" name="Google Shape;71;p15"/>
          <p:cNvSpPr txBox="1"/>
          <p:nvPr/>
        </p:nvSpPr>
        <p:spPr>
          <a:xfrm>
            <a:off x="199939" y="843059"/>
            <a:ext cx="8688300" cy="3356916"/>
          </a:xfrm>
          <a:prstGeom prst="rect">
            <a:avLst/>
          </a:prstGeom>
          <a:noFill/>
          <a:ln>
            <a:noFill/>
          </a:ln>
        </p:spPr>
        <p:txBody>
          <a:bodyPr spcFirstLastPara="1" wrap="square" lIns="91425" tIns="91425" rIns="91425" bIns="91425" anchor="t" anchorCtr="0">
            <a:noAutofit/>
          </a:bodyPr>
          <a:lstStyle/>
          <a:p>
            <a:pPr marL="342900" lvl="1" indent="-342900">
              <a:lnSpc>
                <a:spcPct val="150000"/>
              </a:lnSpc>
              <a:buFont typeface="+mj-lt"/>
              <a:buAutoNum type="arabicPeriod"/>
            </a:pPr>
            <a:r>
              <a:rPr lang="en-US" dirty="0">
                <a:latin typeface="Calibri" panose="020F0502020204030204" pitchFamily="34" charset="0"/>
              </a:rPr>
              <a:t>Who made the roadside stand and where?</a:t>
            </a:r>
            <a:endParaRPr lang="en-IN" dirty="0">
              <a:latin typeface="Calibri" panose="020F0502020204030204" pitchFamily="34" charset="0"/>
            </a:endParaRPr>
          </a:p>
          <a:p>
            <a:pPr marL="342900" lvl="1" indent="-342900">
              <a:lnSpc>
                <a:spcPct val="150000"/>
              </a:lnSpc>
              <a:buFont typeface="+mj-lt"/>
              <a:buAutoNum type="arabicPeriod"/>
            </a:pPr>
            <a:r>
              <a:rPr lang="en-US" dirty="0">
                <a:latin typeface="Calibri" panose="020F0502020204030204" pitchFamily="34" charset="0"/>
              </a:rPr>
              <a:t>What is the ‘childish longing’ that the poet refers to? Why is it ‘vain’?</a:t>
            </a:r>
            <a:endParaRPr lang="en-IN" dirty="0">
              <a:latin typeface="Calibri" panose="020F0502020204030204" pitchFamily="34" charset="0"/>
            </a:endParaRPr>
          </a:p>
          <a:p>
            <a:pPr marL="342900" lvl="1" indent="-342900">
              <a:lnSpc>
                <a:spcPct val="150000"/>
              </a:lnSpc>
              <a:buFont typeface="+mj-lt"/>
              <a:buAutoNum type="arabicPeriod"/>
            </a:pPr>
            <a:r>
              <a:rPr lang="en-US" dirty="0">
                <a:latin typeface="Calibri" panose="020F0502020204030204" pitchFamily="34" charset="0"/>
              </a:rPr>
              <a:t>Why does Robert Frost sympathies with the rural poor and is anguished at the plight of the stand owners?</a:t>
            </a:r>
            <a:endParaRPr lang="en-IN" dirty="0">
              <a:latin typeface="Calibri" panose="020F0502020204030204" pitchFamily="34" charset="0"/>
            </a:endParaRPr>
          </a:p>
          <a:p>
            <a:pPr marL="342900" lvl="1" indent="-342900">
              <a:lnSpc>
                <a:spcPct val="150000"/>
              </a:lnSpc>
              <a:buFont typeface="+mj-lt"/>
              <a:buAutoNum type="arabicPeriod"/>
            </a:pPr>
            <a:r>
              <a:rPr lang="en-US" dirty="0">
                <a:latin typeface="Calibri" panose="020F0502020204030204" pitchFamily="34" charset="0"/>
              </a:rPr>
              <a:t>Why cars are called ‘selfish’?</a:t>
            </a:r>
            <a:endParaRPr lang="en-IN" dirty="0">
              <a:latin typeface="Calibri" panose="020F0502020204030204" pitchFamily="34" charset="0"/>
            </a:endParaRPr>
          </a:p>
          <a:p>
            <a:pPr marL="342900" lvl="1" indent="-342900">
              <a:lnSpc>
                <a:spcPct val="150000"/>
              </a:lnSpc>
              <a:buFont typeface="+mj-lt"/>
              <a:buAutoNum type="arabicPeriod"/>
            </a:pPr>
            <a:r>
              <a:rPr lang="en-US" dirty="0">
                <a:latin typeface="Calibri" panose="020F0502020204030204" pitchFamily="34" charset="0"/>
              </a:rPr>
              <a:t>Why can not the poet bear the childish longing of the poor people?</a:t>
            </a:r>
            <a:endParaRPr lang="en-IN" dirty="0">
              <a:latin typeface="Calibri" panose="020F0502020204030204" pitchFamily="34" charset="0"/>
            </a:endParaRPr>
          </a:p>
          <a:p>
            <a:pPr marL="342900" lvl="1" indent="-342900">
              <a:lnSpc>
                <a:spcPct val="150000"/>
              </a:lnSpc>
              <a:buFont typeface="+mj-lt"/>
              <a:buAutoNum type="arabicPeriod"/>
            </a:pPr>
            <a:r>
              <a:rPr lang="en-US" dirty="0">
                <a:latin typeface="Calibri" panose="020F0502020204030204" pitchFamily="34" charset="0"/>
              </a:rPr>
              <a:t>What are the two significant roles of money in the lives of poor people?</a:t>
            </a:r>
            <a:endParaRPr lang="en-IN" dirty="0">
              <a:latin typeface="Calibri" panose="020F0502020204030204" pitchFamily="34" charset="0"/>
            </a:endParaRPr>
          </a:p>
          <a:p>
            <a:pPr marL="342900" lvl="1" indent="-342900">
              <a:lnSpc>
                <a:spcPct val="150000"/>
              </a:lnSpc>
              <a:buFont typeface="+mj-lt"/>
              <a:buAutoNum type="arabicPeriod"/>
            </a:pPr>
            <a:r>
              <a:rPr lang="en-US" dirty="0">
                <a:latin typeface="Calibri" panose="020F0502020204030204" pitchFamily="34" charset="0"/>
              </a:rPr>
              <a:t>Explain the phrase in the poem ‘greedy good-doers’ implies</a:t>
            </a:r>
            <a:endParaRPr lang="en-IN" dirty="0">
              <a:latin typeface="Calibri" panose="020F0502020204030204" pitchFamily="34" charset="0"/>
            </a:endParaRPr>
          </a:p>
          <a:p>
            <a:pPr marL="342900" lvl="1" indent="-342900">
              <a:lnSpc>
                <a:spcPct val="150000"/>
              </a:lnSpc>
              <a:buFont typeface="+mj-lt"/>
              <a:buAutoNum type="arabicPeriod"/>
            </a:pPr>
            <a:r>
              <a:rPr lang="en-US" dirty="0">
                <a:latin typeface="Calibri" panose="020F0502020204030204" pitchFamily="34" charset="0"/>
              </a:rPr>
              <a:t>Near the end of the poem, why does the poet seek an unrealistic solution for the poor people’s distress even though earlier he had blamed them for their ‘childish longing in vain’?</a:t>
            </a:r>
            <a:endParaRPr lang="en-IN" dirty="0">
              <a:latin typeface="Calibri" panose="020F0502020204030204" pitchFamily="34" charset="0"/>
            </a:endParaRPr>
          </a:p>
          <a:p>
            <a:pPr marL="342900" lvl="1" indent="-342900">
              <a:lnSpc>
                <a:spcPct val="150000"/>
              </a:lnSpc>
              <a:buFont typeface="+mj-lt"/>
              <a:buAutoNum type="arabicPeriod"/>
            </a:pPr>
            <a:r>
              <a:rPr lang="en-US" dirty="0">
                <a:latin typeface="Calibri" panose="020F0502020204030204" pitchFamily="34" charset="0"/>
              </a:rPr>
              <a:t>What are the usual complaints made by the city men when they stop at the roadside stand?</a:t>
            </a:r>
            <a:endParaRPr lang="en-IN" dirty="0">
              <a:latin typeface="Calibri" panose="020F0502020204030204" pitchFamily="34" charset="0"/>
            </a:endParaRPr>
          </a:p>
          <a:p>
            <a:pPr marL="342900" lvl="1" indent="-342900">
              <a:lnSpc>
                <a:spcPct val="150000"/>
              </a:lnSpc>
              <a:buFont typeface="+mj-lt"/>
              <a:buAutoNum type="arabicPeriod"/>
            </a:pPr>
            <a:r>
              <a:rPr lang="en-US" dirty="0">
                <a:latin typeface="Calibri" panose="020F0502020204030204" pitchFamily="34" charset="0"/>
              </a:rPr>
              <a:t>What do the poor people of the roadside stand feel when the city men decline from buying anything?</a:t>
            </a:r>
            <a:endParaRPr lang="en-IN" dirty="0">
              <a:latin typeface="Calibri" panose="020F0502020204030204" pitchFamily="34" charset="0"/>
            </a:endParaRPr>
          </a:p>
        </p:txBody>
      </p:sp>
      <p:pic>
        <p:nvPicPr>
          <p:cNvPr id="5" name="Picture 6" descr="E:\education\CBSE\ODM\session -2020-2021\Task\odm 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u="sng" dirty="0" smtClean="0">
                <a:solidFill>
                  <a:srgbClr val="FF0000"/>
                </a:solidFill>
              </a:rPr>
              <a:t>An Advice</a:t>
            </a:r>
            <a:endParaRPr sz="1800" b="1" i="0" u="none" strike="noStrike" cap="none">
              <a:solidFill>
                <a:srgbClr val="000000"/>
              </a:solidFill>
              <a:latin typeface="Arial"/>
              <a:ea typeface="Arial"/>
              <a:cs typeface="Arial"/>
              <a:sym typeface="Arial"/>
            </a:endParaRPr>
          </a:p>
        </p:txBody>
      </p:sp>
      <p:sp>
        <p:nvSpPr>
          <p:cNvPr id="5"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a:lnSpc>
                <a:spcPct val="200000"/>
              </a:lnSpc>
              <a:buFont typeface="Wingdings" pitchFamily="2" charset="2"/>
              <a:buChar char="Ø"/>
              <a:defRPr/>
            </a:pPr>
            <a:r>
              <a:rPr lang="en-IN" dirty="0" smtClean="0"/>
              <a:t> </a:t>
            </a:r>
            <a:r>
              <a:rPr lang="en-IN" dirty="0" smtClean="0">
                <a:latin typeface="Calibri" pitchFamily="34" charset="0"/>
              </a:rPr>
              <a:t>Please read the lesson thoroughly at home.</a:t>
            </a:r>
            <a:br>
              <a:rPr lang="en-IN" dirty="0" smtClean="0">
                <a:latin typeface="Calibri" pitchFamily="34" charset="0"/>
              </a:rPr>
            </a:br>
            <a:endParaRPr lang="en-IN" dirty="0" smtClean="0">
              <a:latin typeface="Calibri" pitchFamily="34" charset="0"/>
            </a:endParaRPr>
          </a:p>
          <a:p>
            <a:pPr>
              <a:lnSpc>
                <a:spcPct val="200000"/>
              </a:lnSpc>
              <a:buFont typeface="Wingdings" pitchFamily="2" charset="2"/>
              <a:buChar char="Ø"/>
              <a:defRPr/>
            </a:pPr>
            <a:r>
              <a:rPr lang="en-IN" dirty="0" smtClean="0">
                <a:latin typeface="Calibri" pitchFamily="34" charset="0"/>
              </a:rPr>
              <a:t> Doubts , if any, should be asked for clearance in the next period.</a:t>
            </a:r>
            <a:br>
              <a:rPr lang="en-IN" dirty="0" smtClean="0">
                <a:latin typeface="Calibri" pitchFamily="34" charset="0"/>
              </a:rPr>
            </a:br>
            <a:endParaRPr lang="en-IN" dirty="0" smtClean="0">
              <a:latin typeface="Calibri" pitchFamily="34" charset="0"/>
            </a:endParaRPr>
          </a:p>
          <a:p>
            <a:pPr>
              <a:lnSpc>
                <a:spcPct val="200000"/>
              </a:lnSpc>
              <a:buFont typeface="Wingdings" pitchFamily="2" charset="2"/>
              <a:buChar char="Ø"/>
              <a:defRPr/>
            </a:pPr>
            <a:r>
              <a:rPr lang="en-IN" dirty="0" smtClean="0">
                <a:latin typeface="Calibri" pitchFamily="34" charset="0"/>
              </a:rPr>
              <a:t>Attempt answering the questions.</a:t>
            </a:r>
            <a:endParaRPr lang="en-IN" dirty="0">
              <a:latin typeface="Calibri" pitchFamily="34" charset="0"/>
            </a:endParaRPr>
          </a:p>
        </p:txBody>
      </p:sp>
      <p:pic>
        <p:nvPicPr>
          <p:cNvPr id="6" name="Picture 6" descr="E:\education\CBSE\ODM\session -2020-2021\Task\odm 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4" name="Picture 6" descr="E:\education\CBSE\ODM\session -2020-2021\Task\odm 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Clr>
                <a:schemeClr val="dk1"/>
              </a:buClr>
              <a:buSzPts val="5200"/>
              <a:defRPr/>
            </a:pPr>
            <a:r>
              <a:rPr lang="en-IN" sz="2400" u="sng" dirty="0" smtClean="0">
                <a:solidFill>
                  <a:srgbClr val="FF0000"/>
                </a:solidFill>
                <a:latin typeface="Calibri" pitchFamily="34" charset="0"/>
              </a:rPr>
              <a:t>A FEW FACTS ABOUT THE POET</a:t>
            </a:r>
            <a:r>
              <a:rPr lang="en-IN" sz="4400" dirty="0" smtClean="0">
                <a:solidFill>
                  <a:schemeClr val="dk1"/>
                </a:solidFill>
              </a:rPr>
              <a:t/>
            </a:r>
            <a:br>
              <a:rPr lang="en-IN" sz="4400" dirty="0" smtClean="0">
                <a:solidFill>
                  <a:schemeClr val="dk1"/>
                </a:solidFill>
              </a:rPr>
            </a:br>
            <a:r>
              <a:rPr lang="en-IN" sz="2400" b="1" dirty="0" smtClean="0">
                <a:solidFill>
                  <a:srgbClr val="FF0000"/>
                </a:solidFill>
                <a:latin typeface="Calibri" pitchFamily="34" charset="0"/>
              </a:rPr>
              <a:t>ROBERT FROST </a:t>
            </a:r>
            <a:endParaRPr lang="en-IN" sz="2400" b="1" dirty="0">
              <a:solidFill>
                <a:srgbClr val="FF0000"/>
              </a:solidFill>
              <a:latin typeface="Calibri" pitchFamily="34" charset="0"/>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a:lnSpc>
                <a:spcPct val="250000"/>
              </a:lnSpc>
              <a:buFont typeface="Wingdings" pitchFamily="2" charset="2"/>
              <a:buChar char="Ø"/>
            </a:pPr>
            <a:r>
              <a:rPr lang="en-IN" dirty="0" smtClean="0">
                <a:latin typeface="Calibri" pitchFamily="34" charset="0"/>
              </a:rPr>
              <a:t>- Robert Frost ,an American poet Laureate of Vermont.</a:t>
            </a:r>
          </a:p>
          <a:p>
            <a:pPr>
              <a:lnSpc>
                <a:spcPct val="250000"/>
              </a:lnSpc>
              <a:buFont typeface="Wingdings" pitchFamily="2" charset="2"/>
              <a:buChar char="Ø"/>
            </a:pPr>
            <a:r>
              <a:rPr lang="en-IN" dirty="0" smtClean="0">
                <a:latin typeface="Calibri" pitchFamily="34" charset="0"/>
              </a:rPr>
              <a:t> Born in San Francisco -1874 and died in 1963.</a:t>
            </a:r>
          </a:p>
          <a:p>
            <a:pPr>
              <a:lnSpc>
                <a:spcPct val="250000"/>
              </a:lnSpc>
              <a:buFont typeface="Wingdings" pitchFamily="2" charset="2"/>
              <a:buChar char="Ø"/>
            </a:pPr>
            <a:r>
              <a:rPr lang="en-IN" dirty="0" smtClean="0">
                <a:latin typeface="Calibri" pitchFamily="34" charset="0"/>
              </a:rPr>
              <a:t>-Received prestigious Pulitzer Prize for Literature four times .</a:t>
            </a:r>
          </a:p>
          <a:p>
            <a:pPr>
              <a:lnSpc>
                <a:spcPct val="250000"/>
              </a:lnSpc>
              <a:buFont typeface="Wingdings" pitchFamily="2" charset="2"/>
              <a:buChar char="Ø"/>
            </a:pPr>
            <a:r>
              <a:rPr lang="en-IN" dirty="0" smtClean="0">
                <a:latin typeface="Calibri" pitchFamily="34" charset="0"/>
              </a:rPr>
              <a:t>His well known works are ‘My Butterfly’, ‘Stopping by the Woods in a Snowy                                                           Evening , The Road not taken, Mending Wall, A Roadside Stand.</a:t>
            </a:r>
            <a:endParaRPr sz="1400" b="0" i="0" u="none" strike="noStrike" cap="none" dirty="0">
              <a:solidFill>
                <a:srgbClr val="000000"/>
              </a:solidFill>
              <a:latin typeface="Calibri" pitchFamily="34" charset="0"/>
              <a:ea typeface="Calibri"/>
              <a:cs typeface="Calibri"/>
              <a:sym typeface="Calibri"/>
            </a:endParaRPr>
          </a:p>
        </p:txBody>
      </p:sp>
      <p:pic>
        <p:nvPicPr>
          <p:cNvPr id="4" name="Picture 6" descr="E:\education\CBSE\ODM\session -2020-2021\Task\odm 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Clr>
                <a:schemeClr val="dk1"/>
              </a:buClr>
              <a:buSzPts val="5200"/>
              <a:defRPr/>
            </a:pPr>
            <a:r>
              <a:rPr lang="en-IN" sz="2400" u="sng" dirty="0" smtClean="0">
                <a:solidFill>
                  <a:srgbClr val="FF0000"/>
                </a:solidFill>
                <a:latin typeface="Calibri" pitchFamily="34" charset="0"/>
              </a:rPr>
              <a:t>A FEW FACTS ABOUT THE POET</a:t>
            </a:r>
            <a:r>
              <a:rPr lang="en-IN" sz="4400" dirty="0" smtClean="0">
                <a:solidFill>
                  <a:schemeClr val="dk1"/>
                </a:solidFill>
              </a:rPr>
              <a:t/>
            </a:r>
            <a:br>
              <a:rPr lang="en-IN" sz="4400" dirty="0" smtClean="0">
                <a:solidFill>
                  <a:schemeClr val="dk1"/>
                </a:solidFill>
              </a:rPr>
            </a:br>
            <a:r>
              <a:rPr lang="en-IN" sz="2400" b="1" dirty="0" smtClean="0">
                <a:solidFill>
                  <a:srgbClr val="FF0000"/>
                </a:solidFill>
                <a:latin typeface="Calibri" pitchFamily="34" charset="0"/>
              </a:rPr>
              <a:t>ROBERT FROST </a:t>
            </a:r>
            <a:endParaRPr lang="en-IN" sz="2400" b="1" dirty="0">
              <a:solidFill>
                <a:srgbClr val="FF0000"/>
              </a:solidFill>
              <a:latin typeface="Calibri" pitchFamily="34" charset="0"/>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a:lnSpc>
                <a:spcPct val="250000"/>
              </a:lnSpc>
              <a:buFont typeface="Wingdings" pitchFamily="2" charset="2"/>
              <a:buChar char="Ø"/>
            </a:pPr>
            <a:r>
              <a:rPr lang="en-IN" dirty="0" smtClean="0">
                <a:latin typeface="Calibri" pitchFamily="34" charset="0"/>
              </a:rPr>
              <a:t>- Robert Frost ,an American poet Laureate of Vermont.</a:t>
            </a:r>
          </a:p>
          <a:p>
            <a:pPr>
              <a:lnSpc>
                <a:spcPct val="250000"/>
              </a:lnSpc>
              <a:buFont typeface="Wingdings" pitchFamily="2" charset="2"/>
              <a:buChar char="Ø"/>
            </a:pPr>
            <a:r>
              <a:rPr lang="en-IN" dirty="0" smtClean="0">
                <a:latin typeface="Calibri" pitchFamily="34" charset="0"/>
              </a:rPr>
              <a:t> Born in San Francisco -1874 and died in 1963.</a:t>
            </a:r>
          </a:p>
          <a:p>
            <a:pPr>
              <a:lnSpc>
                <a:spcPct val="250000"/>
              </a:lnSpc>
              <a:buFont typeface="Wingdings" pitchFamily="2" charset="2"/>
              <a:buChar char="Ø"/>
            </a:pPr>
            <a:r>
              <a:rPr lang="en-IN" dirty="0" smtClean="0">
                <a:latin typeface="Calibri" pitchFamily="34" charset="0"/>
              </a:rPr>
              <a:t>-Received prestigious Pulitzer Prize for Literature four times .</a:t>
            </a:r>
          </a:p>
          <a:p>
            <a:pPr>
              <a:lnSpc>
                <a:spcPct val="250000"/>
              </a:lnSpc>
              <a:buFont typeface="Wingdings" pitchFamily="2" charset="2"/>
              <a:buChar char="Ø"/>
            </a:pPr>
            <a:r>
              <a:rPr lang="en-IN" dirty="0" smtClean="0">
                <a:latin typeface="Calibri" pitchFamily="34" charset="0"/>
              </a:rPr>
              <a:t>His well known works are ‘My Butterfly’, ‘Stopping by the Woods in a Snowy                                                           Evening , The Road not taken, Mending Wall, A Roadside Stand.</a:t>
            </a:r>
            <a:endParaRPr sz="1400" b="0" i="0" u="none" strike="noStrike" cap="none" dirty="0">
              <a:solidFill>
                <a:srgbClr val="000000"/>
              </a:solidFill>
              <a:latin typeface="Calibri" pitchFamily="34" charset="0"/>
              <a:ea typeface="Calibri"/>
              <a:cs typeface="Calibri"/>
              <a:sym typeface="Calibri"/>
            </a:endParaRPr>
          </a:p>
        </p:txBody>
      </p:sp>
      <p:pic>
        <p:nvPicPr>
          <p:cNvPr id="1026" name="Picture 2" descr="E:\education\cbse\ODM\chapters\Class -XII\Poem\A Road Side Stand\download.jpg"/>
          <p:cNvPicPr>
            <a:picLocks noChangeAspect="1" noChangeArrowheads="1"/>
          </p:cNvPicPr>
          <p:nvPr/>
        </p:nvPicPr>
        <p:blipFill>
          <a:blip r:embed="rId3"/>
          <a:srcRect/>
          <a:stretch>
            <a:fillRect/>
          </a:stretch>
        </p:blipFill>
        <p:spPr bwMode="auto">
          <a:xfrm>
            <a:off x="6993359" y="1289860"/>
            <a:ext cx="1781175" cy="2571750"/>
          </a:xfrm>
          <a:prstGeom prst="rect">
            <a:avLst/>
          </a:prstGeom>
          <a:noFill/>
        </p:spPr>
      </p:pic>
      <p:pic>
        <p:nvPicPr>
          <p:cNvPr id="6" name="Picture 6" descr="E:\education\CBSE\ODM\session -2020-2021\Task\odm logo.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38218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IN" sz="2200" b="1" i="0" u="none" strike="noStrike" cap="none" dirty="0" smtClean="0">
                <a:solidFill>
                  <a:srgbClr val="FF0000"/>
                </a:solidFill>
                <a:latin typeface="Arial"/>
                <a:ea typeface="Arial"/>
                <a:cs typeface="Arial"/>
                <a:sym typeface="Arial"/>
              </a:rPr>
              <a:t>			</a:t>
            </a:r>
            <a:r>
              <a:rPr lang="en-IN" sz="2200" b="1" i="0" u="sng" strike="noStrike" cap="none" dirty="0" smtClean="0">
                <a:solidFill>
                  <a:srgbClr val="FF0000"/>
                </a:solidFill>
                <a:latin typeface="Arial"/>
                <a:ea typeface="Arial"/>
                <a:cs typeface="Arial"/>
                <a:sym typeface="Arial"/>
              </a:rPr>
              <a:t>VISION AND TECHNIQUE </a:t>
            </a:r>
            <a:endParaRPr sz="1800" b="1" i="0" u="sng" strike="noStrike" cap="none">
              <a:solidFill>
                <a:srgbClr val="000000"/>
              </a:solidFill>
              <a:latin typeface="Arial"/>
              <a:ea typeface="Arial"/>
              <a:cs typeface="Arial"/>
              <a:sym typeface="Arial"/>
            </a:endParaRPr>
          </a:p>
        </p:txBody>
      </p:sp>
      <p:sp>
        <p:nvSpPr>
          <p:cNvPr id="4"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200000"/>
              </a:lnSpc>
              <a:spcBef>
                <a:spcPts val="0"/>
              </a:spcBef>
              <a:spcAft>
                <a:spcPts val="0"/>
              </a:spcAft>
              <a:buClr>
                <a:srgbClr val="000000"/>
              </a:buClr>
              <a:buSzPts val="1400"/>
              <a:buFont typeface="Wingdings" pitchFamily="2" charset="2"/>
              <a:buChar char="Ø"/>
            </a:pPr>
            <a:r>
              <a:rPr lang="en" sz="1400" b="0" i="0" u="none" strike="noStrike" cap="none" dirty="0" smtClean="0">
                <a:solidFill>
                  <a:srgbClr val="000000"/>
                </a:solidFill>
                <a:latin typeface="Calibri"/>
                <a:ea typeface="Calibri"/>
                <a:cs typeface="Calibri"/>
                <a:sym typeface="Calibri"/>
              </a:rPr>
              <a:t>Frost has a profound visison of life.</a:t>
            </a:r>
          </a:p>
          <a:p>
            <a:pPr marL="0" marR="0" lvl="0" indent="0" algn="l" rtl="0">
              <a:lnSpc>
                <a:spcPct val="200000"/>
              </a:lnSpc>
              <a:spcBef>
                <a:spcPts val="0"/>
              </a:spcBef>
              <a:spcAft>
                <a:spcPts val="0"/>
              </a:spcAft>
              <a:buClr>
                <a:srgbClr val="000000"/>
              </a:buClr>
              <a:buSzPts val="1400"/>
              <a:buFont typeface="Wingdings" pitchFamily="2" charset="2"/>
              <a:buChar char="Ø"/>
            </a:pPr>
            <a:r>
              <a:rPr lang="en-IN" dirty="0" smtClean="0">
                <a:latin typeface="Calibri"/>
                <a:ea typeface="Calibri"/>
                <a:cs typeface="Calibri"/>
                <a:sym typeface="Calibri"/>
              </a:rPr>
              <a:t>H</a:t>
            </a:r>
            <a:r>
              <a:rPr lang="en" dirty="0" smtClean="0">
                <a:latin typeface="Calibri"/>
                <a:ea typeface="Calibri"/>
                <a:cs typeface="Calibri"/>
                <a:sym typeface="Calibri"/>
              </a:rPr>
              <a:t>e wrote about people and landscapes.</a:t>
            </a:r>
          </a:p>
          <a:p>
            <a:pPr marL="0" marR="0" lvl="0" indent="0" algn="l" rtl="0">
              <a:lnSpc>
                <a:spcPct val="200000"/>
              </a:lnSpc>
              <a:spcBef>
                <a:spcPts val="0"/>
              </a:spcBef>
              <a:spcAft>
                <a:spcPts val="0"/>
              </a:spcAft>
              <a:buClr>
                <a:srgbClr val="000000"/>
              </a:buClr>
              <a:buSzPts val="1400"/>
              <a:buFont typeface="Wingdings" pitchFamily="2" charset="2"/>
              <a:buChar char="Ø"/>
            </a:pPr>
            <a:r>
              <a:rPr lang="en-IN" sz="1400" b="0" i="0" u="none" strike="noStrike" cap="none" dirty="0" smtClean="0">
                <a:solidFill>
                  <a:srgbClr val="000000"/>
                </a:solidFill>
                <a:latin typeface="Calibri"/>
                <a:ea typeface="Calibri"/>
                <a:cs typeface="Calibri"/>
                <a:sym typeface="Calibri"/>
              </a:rPr>
              <a:t>H</a:t>
            </a:r>
            <a:r>
              <a:rPr lang="en" sz="1400" b="0" i="0" u="none" strike="noStrike" cap="none" dirty="0" smtClean="0">
                <a:solidFill>
                  <a:srgbClr val="000000"/>
                </a:solidFill>
                <a:latin typeface="Calibri"/>
                <a:ea typeface="Calibri"/>
                <a:cs typeface="Calibri"/>
                <a:sym typeface="Calibri"/>
              </a:rPr>
              <a:t>is poems are concern with human tragedies and fears, his reaction to the complexities of life and his ultimate acceptance of his burdens.</a:t>
            </a:r>
          </a:p>
          <a:p>
            <a:pPr marL="0" marR="0" lvl="0" indent="0" algn="l" rtl="0">
              <a:lnSpc>
                <a:spcPct val="200000"/>
              </a:lnSpc>
              <a:spcBef>
                <a:spcPts val="0"/>
              </a:spcBef>
              <a:spcAft>
                <a:spcPts val="0"/>
              </a:spcAft>
              <a:buClr>
                <a:srgbClr val="000000"/>
              </a:buClr>
              <a:buSzPts val="1400"/>
              <a:buFont typeface="Wingdings" pitchFamily="2" charset="2"/>
              <a:buChar char="Ø"/>
            </a:pPr>
            <a:r>
              <a:rPr lang="en-IN" dirty="0" smtClean="0">
                <a:latin typeface="Calibri"/>
                <a:ea typeface="Calibri"/>
                <a:cs typeface="Calibri"/>
                <a:sym typeface="Calibri"/>
              </a:rPr>
              <a:t>H</a:t>
            </a:r>
            <a:r>
              <a:rPr lang="en" dirty="0" smtClean="0">
                <a:latin typeface="Calibri"/>
                <a:ea typeface="Calibri"/>
                <a:cs typeface="Calibri"/>
                <a:sym typeface="Calibri"/>
              </a:rPr>
              <a:t>e deals with the problems of the characters in an analytical manner. </a:t>
            </a:r>
          </a:p>
          <a:p>
            <a:pPr marL="0" marR="0" lvl="0" indent="0" algn="l" rtl="0">
              <a:lnSpc>
                <a:spcPct val="200000"/>
              </a:lnSpc>
              <a:spcBef>
                <a:spcPts val="0"/>
              </a:spcBef>
              <a:spcAft>
                <a:spcPts val="0"/>
              </a:spcAft>
              <a:buClr>
                <a:srgbClr val="000000"/>
              </a:buClr>
              <a:buSzPts val="1400"/>
              <a:buFont typeface="Wingdings" pitchFamily="2" charset="2"/>
              <a:buChar char="Ø"/>
            </a:pPr>
            <a:r>
              <a:rPr lang="en-IN" dirty="0" smtClean="0">
                <a:latin typeface="Calibri"/>
                <a:ea typeface="Calibri"/>
                <a:cs typeface="Calibri"/>
                <a:sym typeface="Calibri"/>
              </a:rPr>
              <a:t>T</a:t>
            </a:r>
            <a:r>
              <a:rPr lang="en" dirty="0" smtClean="0">
                <a:latin typeface="Calibri"/>
                <a:ea typeface="Calibri"/>
                <a:cs typeface="Calibri"/>
                <a:sym typeface="Calibri"/>
              </a:rPr>
              <a:t>he technique that he uses is to draw a human significance and a moral lesson by portraying the charaters.</a:t>
            </a:r>
          </a:p>
          <a:p>
            <a:pPr marL="0" marR="0" lvl="0" indent="0" algn="l" rtl="0">
              <a:lnSpc>
                <a:spcPct val="200000"/>
              </a:lnSpc>
              <a:spcBef>
                <a:spcPts val="0"/>
              </a:spcBef>
              <a:spcAft>
                <a:spcPts val="0"/>
              </a:spcAft>
              <a:buClr>
                <a:srgbClr val="000000"/>
              </a:buClr>
              <a:buSzPts val="1400"/>
              <a:buFont typeface="Wingdings" pitchFamily="2" charset="2"/>
              <a:buChar char="Ø"/>
            </a:pPr>
            <a:r>
              <a:rPr lang="en-IN" dirty="0" smtClean="0">
                <a:latin typeface="Calibri"/>
                <a:ea typeface="Calibri"/>
                <a:cs typeface="Calibri"/>
                <a:sym typeface="Calibri"/>
              </a:rPr>
              <a:t>H</a:t>
            </a:r>
            <a:r>
              <a:rPr lang="en" dirty="0" smtClean="0">
                <a:latin typeface="Calibri"/>
                <a:ea typeface="Calibri"/>
                <a:cs typeface="Calibri"/>
                <a:sym typeface="Calibri"/>
              </a:rPr>
              <a:t>e has used this technique in the poem “A Road Side Stand” </a:t>
            </a:r>
            <a:r>
              <a:rPr lang="en" sz="1400" b="0" i="0" u="none" strike="noStrike" cap="none" dirty="0" smtClean="0">
                <a:solidFill>
                  <a:srgbClr val="000000"/>
                </a:solidFill>
                <a:latin typeface="Calibri"/>
                <a:ea typeface="Calibri"/>
                <a:cs typeface="Calibri"/>
                <a:sym typeface="Calibri"/>
              </a:rPr>
              <a:t> </a:t>
            </a:r>
            <a:endParaRPr sz="1400" b="0" i="0" u="none" strike="noStrike" cap="none" dirty="0">
              <a:solidFill>
                <a:srgbClr val="000000"/>
              </a:solidFill>
              <a:latin typeface="Calibri"/>
              <a:ea typeface="Calibri"/>
              <a:cs typeface="Calibri"/>
              <a:sym typeface="Calibri"/>
            </a:endParaRPr>
          </a:p>
        </p:txBody>
      </p:sp>
      <p:pic>
        <p:nvPicPr>
          <p:cNvPr id="5" name="Picture 6" descr="E:\education\CBSE\ODM\session -2020-2021\Task\odm 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200"/>
              <a:buFont typeface="Arial"/>
              <a:buNone/>
            </a:pPr>
            <a:r>
              <a:rPr lang="en-IN" sz="2400" b="1" i="0" u="sng" strike="noStrike" cap="none" dirty="0" smtClean="0">
                <a:solidFill>
                  <a:srgbClr val="FF0000"/>
                </a:solidFill>
                <a:latin typeface="Calibri" pitchFamily="34" charset="0"/>
                <a:sym typeface="Arial"/>
              </a:rPr>
              <a:t>SUB-CONCEPTS</a:t>
            </a:r>
            <a:endParaRPr sz="2400" b="1" i="0" u="sng" strike="noStrike" cap="none">
              <a:solidFill>
                <a:srgbClr val="FF0000"/>
              </a:solidFill>
              <a:latin typeface="Calibri" pitchFamily="34" charset="0"/>
              <a:sym typeface="Arial"/>
            </a:endParaRPr>
          </a:p>
        </p:txBody>
      </p:sp>
      <p:sp>
        <p:nvSpPr>
          <p:cNvPr id="4"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lvl="0">
              <a:lnSpc>
                <a:spcPct val="200000"/>
              </a:lnSpc>
              <a:buFont typeface="Wingdings" pitchFamily="2" charset="2"/>
              <a:buChar char="Ø"/>
            </a:pPr>
            <a:r>
              <a:rPr lang="en-IN" dirty="0" smtClean="0">
                <a:latin typeface="Calibri" pitchFamily="34" charset="0"/>
              </a:rPr>
              <a:t>Human tragedies</a:t>
            </a:r>
          </a:p>
          <a:p>
            <a:pPr lvl="0">
              <a:lnSpc>
                <a:spcPct val="200000"/>
              </a:lnSpc>
              <a:buFont typeface="Wingdings" pitchFamily="2" charset="2"/>
              <a:buChar char="Ø"/>
            </a:pPr>
            <a:r>
              <a:rPr lang="en-IN" dirty="0" smtClean="0">
                <a:latin typeface="Calibri" pitchFamily="34" charset="0"/>
              </a:rPr>
              <a:t>Feeling of humanity  </a:t>
            </a:r>
          </a:p>
          <a:p>
            <a:pPr lvl="0">
              <a:lnSpc>
                <a:spcPct val="200000"/>
              </a:lnSpc>
              <a:buFont typeface="Wingdings" pitchFamily="2" charset="2"/>
              <a:buChar char="Ø"/>
            </a:pPr>
            <a:r>
              <a:rPr lang="en-IN" dirty="0" smtClean="0">
                <a:latin typeface="Calibri" pitchFamily="34" charset="0"/>
              </a:rPr>
              <a:t>Sympathy and humanism towards poor</a:t>
            </a:r>
          </a:p>
          <a:p>
            <a:pPr lvl="0">
              <a:lnSpc>
                <a:spcPct val="200000"/>
              </a:lnSpc>
              <a:buFont typeface="Wingdings" pitchFamily="2" charset="2"/>
              <a:buChar char="Ø"/>
            </a:pPr>
            <a:r>
              <a:rPr lang="en-IN" dirty="0" smtClean="0">
                <a:latin typeface="Calibri" pitchFamily="34" charset="0"/>
              </a:rPr>
              <a:t>Equal development of city or village irrespective of rich or poor </a:t>
            </a:r>
          </a:p>
          <a:p>
            <a:pPr lvl="0">
              <a:lnSpc>
                <a:spcPct val="200000"/>
              </a:lnSpc>
              <a:buFont typeface="Wingdings" pitchFamily="2" charset="2"/>
              <a:buChar char="Ø"/>
            </a:pPr>
            <a:r>
              <a:rPr lang="en-IN" dirty="0" smtClean="0">
                <a:latin typeface="Calibri" pitchFamily="34" charset="0"/>
              </a:rPr>
              <a:t>Pathetic picture of a roadside stand</a:t>
            </a:r>
          </a:p>
          <a:p>
            <a:pPr>
              <a:lnSpc>
                <a:spcPct val="200000"/>
              </a:lnSpc>
              <a:buFont typeface="Wingdings" pitchFamily="2" charset="2"/>
              <a:buChar char="Ø"/>
            </a:pPr>
            <a:r>
              <a:rPr lang="en-IN" dirty="0" smtClean="0">
                <a:latin typeface="Calibri" pitchFamily="34" charset="0"/>
              </a:rPr>
              <a:t>Complexities of life </a:t>
            </a:r>
            <a:br>
              <a:rPr lang="en-IN" dirty="0" smtClean="0">
                <a:latin typeface="Calibri" pitchFamily="34" charset="0"/>
              </a:rPr>
            </a:br>
            <a:endParaRPr sz="1400" b="0" i="0" u="none" strike="noStrike" cap="none" dirty="0">
              <a:solidFill>
                <a:srgbClr val="000000"/>
              </a:solidFill>
              <a:latin typeface="Calibri" pitchFamily="34" charset="0"/>
              <a:ea typeface="Calibri"/>
              <a:cs typeface="Calibri"/>
              <a:sym typeface="Calibri"/>
            </a:endParaRPr>
          </a:p>
        </p:txBody>
      </p:sp>
      <p:pic>
        <p:nvPicPr>
          <p:cNvPr id="5" name="Picture 6" descr="E:\education\CBSE\ODM\session -2020-2021\Task\odm 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4"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285750" lvl="0" indent="-285750">
              <a:lnSpc>
                <a:spcPct val="200000"/>
              </a:lnSpc>
              <a:buFont typeface="Wingdings" panose="05000000000000000000" pitchFamily="2" charset="2"/>
              <a:buChar char="Ø"/>
            </a:pPr>
            <a:r>
              <a:rPr lang="en-IN" dirty="0"/>
              <a:t>The </a:t>
            </a:r>
            <a:r>
              <a:rPr lang="en-IN" b="1" dirty="0"/>
              <a:t>poem 'A Roadside Stand</a:t>
            </a:r>
            <a:r>
              <a:rPr lang="en-IN" dirty="0"/>
              <a:t>' is the </a:t>
            </a:r>
            <a:r>
              <a:rPr lang="en-IN" b="1" dirty="0"/>
              <a:t>poet's</a:t>
            </a:r>
            <a:r>
              <a:rPr lang="en-IN" dirty="0"/>
              <a:t> plea for consideration for the simple people of the countryside whose lives have shown no progress.</a:t>
            </a:r>
          </a:p>
          <a:p>
            <a:pPr marL="285750" lvl="0" indent="-285750">
              <a:lnSpc>
                <a:spcPct val="200000"/>
              </a:lnSpc>
              <a:buFont typeface="Wingdings" panose="05000000000000000000" pitchFamily="2" charset="2"/>
              <a:buChar char="Ø"/>
            </a:pPr>
            <a:r>
              <a:rPr lang="en-IN" dirty="0"/>
              <a:t> He expresses his pain at their sadness and sorrow and seeks support and relief for them.</a:t>
            </a:r>
          </a:p>
          <a:p>
            <a:pPr marL="285750" lvl="0" indent="-285750">
              <a:lnSpc>
                <a:spcPct val="200000"/>
              </a:lnSpc>
              <a:buFont typeface="Wingdings" panose="05000000000000000000" pitchFamily="2" charset="2"/>
              <a:buChar char="Ø"/>
            </a:pPr>
            <a:r>
              <a:rPr lang="en-IN" dirty="0"/>
              <a:t>He hopes someone would work unselfishly for their rehabilitation and not exploit them. </a:t>
            </a:r>
          </a:p>
          <a:p>
            <a:pPr marL="285750" lvl="0" indent="-285750">
              <a:lnSpc>
                <a:spcPct val="200000"/>
              </a:lnSpc>
              <a:buFont typeface="Wingdings" panose="05000000000000000000" pitchFamily="2" charset="2"/>
              <a:buChar char="Ø"/>
            </a:pPr>
            <a:r>
              <a:rPr lang="en-IN" dirty="0"/>
              <a:t>He brings out the wide disparity between the ‘haves’ and the ‘have-nots’ with pitiless clarity and humanity and seems to suggest that the economic well-being of a country depends on the balanced development of villages and cities. </a:t>
            </a:r>
          </a:p>
          <a:p>
            <a:r>
              <a:rPr lang="en-IN" dirty="0"/>
              <a:t> </a:t>
            </a:r>
          </a:p>
        </p:txBody>
      </p:sp>
      <p:sp>
        <p:nvSpPr>
          <p:cNvPr id="5" name="Rectangle 4"/>
          <p:cNvSpPr/>
          <p:nvPr/>
        </p:nvSpPr>
        <p:spPr>
          <a:xfrm>
            <a:off x="559838" y="186612"/>
            <a:ext cx="8033656" cy="461665"/>
          </a:xfrm>
          <a:prstGeom prst="rect">
            <a:avLst/>
          </a:prstGeom>
        </p:spPr>
        <p:txBody>
          <a:bodyPr wrap="square">
            <a:spAutoFit/>
          </a:bodyPr>
          <a:lstStyle/>
          <a:p>
            <a:pPr lvl="0" algn="ctr">
              <a:buSzPts val="2200"/>
            </a:pPr>
            <a:r>
              <a:rPr lang="en-IN" sz="2400" b="1" u="sng" dirty="0" smtClean="0">
                <a:solidFill>
                  <a:srgbClr val="FF0000"/>
                </a:solidFill>
                <a:latin typeface="Calibri" pitchFamily="34" charset="0"/>
              </a:rPr>
              <a:t>THEME OF THE POEM:</a:t>
            </a:r>
            <a:endParaRPr lang="en-IN" sz="2400" b="1" dirty="0">
              <a:solidFill>
                <a:srgbClr val="FF0000"/>
              </a:solidFill>
              <a:latin typeface="Calibri" pitchFamily="34" charset="0"/>
            </a:endParaRPr>
          </a:p>
        </p:txBody>
      </p:sp>
      <p:pic>
        <p:nvPicPr>
          <p:cNvPr id="6" name="Picture 6" descr="E:\education\CBSE\ODM\session -2020-2021\Task\odm 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200"/>
              <a:buFont typeface="Arial"/>
              <a:buNone/>
            </a:pPr>
            <a:r>
              <a:rPr lang="en-IN" sz="2200" b="1" i="0" u="sng" strike="noStrike" cap="none" dirty="0" smtClean="0">
                <a:solidFill>
                  <a:srgbClr val="FF0000"/>
                </a:solidFill>
                <a:latin typeface="Arial"/>
                <a:ea typeface="Arial"/>
                <a:cs typeface="Arial"/>
                <a:sym typeface="Arial"/>
              </a:rPr>
              <a:t>BACKGROUND AND SETTING OF THE POEM</a:t>
            </a:r>
            <a:endParaRPr sz="1800" b="1" i="0" u="sng" strike="noStrike" cap="none">
              <a:solidFill>
                <a:srgbClr val="000000"/>
              </a:solidFill>
              <a:latin typeface="Arial"/>
              <a:ea typeface="Arial"/>
              <a:cs typeface="Arial"/>
              <a:sym typeface="Arial"/>
            </a:endParaRPr>
          </a:p>
        </p:txBody>
      </p:sp>
      <p:sp>
        <p:nvSpPr>
          <p:cNvPr id="4" name="Google Shape;71;p15"/>
          <p:cNvSpPr txBox="1"/>
          <p:nvPr/>
        </p:nvSpPr>
        <p:spPr>
          <a:xfrm>
            <a:off x="272675" y="895739"/>
            <a:ext cx="8688300" cy="3431561"/>
          </a:xfrm>
          <a:prstGeom prst="rect">
            <a:avLst/>
          </a:prstGeom>
          <a:noFill/>
          <a:ln>
            <a:noFill/>
          </a:ln>
        </p:spPr>
        <p:txBody>
          <a:bodyPr spcFirstLastPara="1" wrap="square" lIns="91425" tIns="91425" rIns="91425" bIns="91425" anchor="t" anchorCtr="0">
            <a:noAutofit/>
          </a:bodyPr>
          <a:lstStyle/>
          <a:p>
            <a:pPr marL="285750" lvl="0" indent="-285750">
              <a:lnSpc>
                <a:spcPct val="250000"/>
              </a:lnSpc>
              <a:buFont typeface="Wingdings" panose="05000000000000000000" pitchFamily="2" charset="2"/>
              <a:buChar char="Ø"/>
            </a:pPr>
            <a:r>
              <a:rPr lang="en-US" dirty="0"/>
              <a:t>In this poem, the poet presents a vivid picture of a roadside stand and the poor rural people who ran it.</a:t>
            </a:r>
            <a:endParaRPr lang="en-IN" dirty="0"/>
          </a:p>
          <a:p>
            <a:pPr marL="285750" lvl="0" indent="-285750">
              <a:lnSpc>
                <a:spcPct val="250000"/>
              </a:lnSpc>
              <a:buFont typeface="Wingdings" panose="05000000000000000000" pitchFamily="2" charset="2"/>
              <a:buChar char="Ø"/>
            </a:pPr>
            <a:r>
              <a:rPr lang="en-IN" dirty="0"/>
              <a:t>H</a:t>
            </a:r>
            <a:r>
              <a:rPr lang="en-US" dirty="0"/>
              <a:t>e describes the lives of poor people with deep sympathy and humanity. </a:t>
            </a:r>
            <a:endParaRPr lang="en-IN" dirty="0"/>
          </a:p>
          <a:p>
            <a:pPr marL="285750" lvl="0" indent="-285750">
              <a:lnSpc>
                <a:spcPct val="250000"/>
              </a:lnSpc>
              <a:buFont typeface="Wingdings" panose="05000000000000000000" pitchFamily="2" charset="2"/>
              <a:buChar char="Ø"/>
            </a:pPr>
            <a:r>
              <a:rPr lang="en-IN" dirty="0"/>
              <a:t>T</a:t>
            </a:r>
            <a:r>
              <a:rPr lang="en-US" dirty="0"/>
              <a:t>he city folk who drove through the countryside hardly paid any heed to the roadside stand or the people who ran it.</a:t>
            </a:r>
            <a:endParaRPr lang="en-IN" dirty="0"/>
          </a:p>
          <a:p>
            <a:pPr marL="285750" lvl="0" indent="-285750">
              <a:lnSpc>
                <a:spcPct val="250000"/>
              </a:lnSpc>
              <a:buFont typeface="Wingdings" panose="05000000000000000000" pitchFamily="2" charset="2"/>
              <a:buChar char="Ø"/>
            </a:pPr>
            <a:r>
              <a:rPr lang="en-IN" dirty="0"/>
              <a:t>I</a:t>
            </a:r>
            <a:r>
              <a:rPr lang="en-US" dirty="0"/>
              <a:t>f at all they did, it was to make </a:t>
            </a:r>
            <a:r>
              <a:rPr lang="en-US" dirty="0" smtClean="0"/>
              <a:t>some complaint.</a:t>
            </a:r>
          </a:p>
          <a:p>
            <a:pPr marR="0" lvl="0" algn="l" rtl="0">
              <a:lnSpc>
                <a:spcPct val="250000"/>
              </a:lnSpc>
              <a:spcBef>
                <a:spcPts val="0"/>
              </a:spcBef>
              <a:spcAft>
                <a:spcPts val="0"/>
              </a:spcAft>
              <a:buClr>
                <a:srgbClr val="000000"/>
              </a:buClr>
              <a:buSzPts val="1400"/>
            </a:pPr>
            <a:endParaRPr sz="1400" b="0" i="0" u="none" strike="noStrike" cap="none" dirty="0">
              <a:solidFill>
                <a:srgbClr val="000000"/>
              </a:solidFill>
              <a:latin typeface="Calibri"/>
              <a:ea typeface="Calibri"/>
              <a:cs typeface="Calibri"/>
              <a:sym typeface="Calibri"/>
            </a:endParaRPr>
          </a:p>
        </p:txBody>
      </p:sp>
      <p:pic>
        <p:nvPicPr>
          <p:cNvPr id="2050" name="Picture 2" descr="E:\education\cbse\ODM\chapters\Class -XII\Poem\A Road Side Stand\6994973410_3a197e4f23.jpg"/>
          <p:cNvPicPr>
            <a:picLocks noChangeAspect="1" noChangeArrowheads="1"/>
          </p:cNvPicPr>
          <p:nvPr/>
        </p:nvPicPr>
        <p:blipFill>
          <a:blip r:embed="rId2"/>
          <a:srcRect/>
          <a:stretch>
            <a:fillRect/>
          </a:stretch>
        </p:blipFill>
        <p:spPr bwMode="auto">
          <a:xfrm>
            <a:off x="4553339" y="2612570"/>
            <a:ext cx="3538116" cy="1707503"/>
          </a:xfrm>
          <a:prstGeom prst="rect">
            <a:avLst/>
          </a:prstGeom>
          <a:noFill/>
        </p:spPr>
      </p:pic>
      <p:pic>
        <p:nvPicPr>
          <p:cNvPr id="6" name="Picture 6" descr="E:\education\CBSE\ODM\session -2020-2021\Task\odm 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3675" y="187325"/>
            <a:ext cx="1071563"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1030</TotalTime>
  <Words>2416</Words>
  <Application>Microsoft Office PowerPoint</Application>
  <PresentationFormat>On-screen Show (16:9)</PresentationFormat>
  <Paragraphs>235</Paragraphs>
  <Slides>38</Slides>
  <Notes>5</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Simple Light</vt:lpstr>
      <vt:lpstr>PowerPoint Presentation</vt:lpstr>
      <vt:lpstr>Poem - Audio https://youtu.be/aHWDhTze2ec</vt:lpstr>
      <vt:lpstr>A Road Side Stand By Robert Frost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DRILLING OF NEW/DIFFICULT WORDS :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Ashique</cp:lastModifiedBy>
  <cp:revision>43</cp:revision>
  <dcterms:modified xsi:type="dcterms:W3CDTF">2022-03-29T10:07:12Z</dcterms:modified>
</cp:coreProperties>
</file>