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7" r:id="rId10"/>
    <p:sldId id="268" r:id="rId11"/>
    <p:sldId id="266" r:id="rId12"/>
  </p:sldIdLst>
  <p:sldSz cx="9144000" cy="6858000" type="screen4x3"/>
  <p:notesSz cx="6858000" cy="9144000"/>
  <p:embeddedFontLst>
    <p:embeddedFont>
      <p:font typeface="Arimo"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s2jNiUjsTmB+rFJ1gYtOyfVm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82" autoAdjust="0"/>
  </p:normalViewPr>
  <p:slideViewPr>
    <p:cSldViewPr snapToGrid="0">
      <p:cViewPr varScale="1">
        <p:scale>
          <a:sx n="79" d="100"/>
          <a:sy n="79" d="100"/>
        </p:scale>
        <p:origin x="1146" y="114"/>
      </p:cViewPr>
      <p:guideLst>
        <p:guide pos="576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2230a55a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2230a55a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f2230a55a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 name="Google Shape;29;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 name="Google Shape;3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1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lvl1pPr>
            <a:lvl2pPr marL="914400" lvl="1" indent="-317500" algn="l">
              <a:lnSpc>
                <a:spcPct val="115000"/>
              </a:lnSpc>
              <a:spcBef>
                <a:spcPts val="1600"/>
              </a:spcBef>
              <a:spcAft>
                <a:spcPts val="0"/>
              </a:spcAft>
              <a:buClr>
                <a:schemeClr val="dk1"/>
              </a:buClr>
              <a:buSzPts val="1400"/>
              <a:buChar char="○"/>
              <a:defRPr/>
            </a:lvl2pPr>
            <a:lvl3pPr marL="1371600" lvl="2" indent="-317500" algn="l">
              <a:lnSpc>
                <a:spcPct val="115000"/>
              </a:lnSpc>
              <a:spcBef>
                <a:spcPts val="1600"/>
              </a:spcBef>
              <a:spcAft>
                <a:spcPts val="0"/>
              </a:spcAft>
              <a:buClr>
                <a:schemeClr val="dk1"/>
              </a:buClr>
              <a:buSzPts val="1400"/>
              <a:buChar char="■"/>
              <a:defRPr/>
            </a:lvl3pPr>
            <a:lvl4pPr marL="1828800" lvl="3" indent="-317500" algn="l">
              <a:lnSpc>
                <a:spcPct val="115000"/>
              </a:lnSpc>
              <a:spcBef>
                <a:spcPts val="1600"/>
              </a:spcBef>
              <a:spcAft>
                <a:spcPts val="0"/>
              </a:spcAft>
              <a:buClr>
                <a:schemeClr val="dk1"/>
              </a:buClr>
              <a:buSzPts val="1400"/>
              <a:buChar char="●"/>
              <a:defRPr/>
            </a:lvl4pPr>
            <a:lvl5pPr marL="2286000" lvl="4" indent="-317500" algn="l">
              <a:lnSpc>
                <a:spcPct val="115000"/>
              </a:lnSpc>
              <a:spcBef>
                <a:spcPts val="1600"/>
              </a:spcBef>
              <a:spcAft>
                <a:spcPts val="0"/>
              </a:spcAft>
              <a:buClr>
                <a:schemeClr val="dk1"/>
              </a:buClr>
              <a:buSzPts val="1400"/>
              <a:buChar char="○"/>
              <a:defRPr/>
            </a:lvl5pPr>
            <a:lvl6pPr marL="2743200" lvl="5" indent="-317500" algn="l">
              <a:lnSpc>
                <a:spcPct val="115000"/>
              </a:lnSpc>
              <a:spcBef>
                <a:spcPts val="1600"/>
              </a:spcBef>
              <a:spcAft>
                <a:spcPts val="0"/>
              </a:spcAft>
              <a:buClr>
                <a:schemeClr val="dk1"/>
              </a:buClr>
              <a:buSzPts val="1400"/>
              <a:buChar char="■"/>
              <a:defRPr/>
            </a:lvl6pPr>
            <a:lvl7pPr marL="3200400" lvl="6" indent="-317500" algn="l">
              <a:lnSpc>
                <a:spcPct val="115000"/>
              </a:lnSpc>
              <a:spcBef>
                <a:spcPts val="1600"/>
              </a:spcBef>
              <a:spcAft>
                <a:spcPts val="0"/>
              </a:spcAft>
              <a:buClr>
                <a:schemeClr val="dk1"/>
              </a:buClr>
              <a:buSzPts val="1400"/>
              <a:buChar char="●"/>
              <a:defRPr/>
            </a:lvl7pPr>
            <a:lvl8pPr marL="3657600" lvl="7" indent="-317500" algn="l">
              <a:lnSpc>
                <a:spcPct val="115000"/>
              </a:lnSpc>
              <a:spcBef>
                <a:spcPts val="1600"/>
              </a:spcBef>
              <a:spcAft>
                <a:spcPts val="0"/>
              </a:spcAft>
              <a:buClr>
                <a:schemeClr val="dk1"/>
              </a:buClr>
              <a:buSzPts val="1400"/>
              <a:buChar char="○"/>
              <a:defRPr/>
            </a:lvl8pPr>
            <a:lvl9pPr marL="4114800" lvl="8" indent="-317500" algn="l">
              <a:lnSpc>
                <a:spcPct val="115000"/>
              </a:lnSpc>
              <a:spcBef>
                <a:spcPts val="1600"/>
              </a:spcBef>
              <a:spcAft>
                <a:spcPts val="1600"/>
              </a:spcAft>
              <a:buClr>
                <a:schemeClr val="dk1"/>
              </a:buClr>
              <a:buSzPts val="1400"/>
              <a:buChar char="■"/>
              <a:defRPr/>
            </a:lvl9pPr>
          </a:lstStyle>
          <a:p>
            <a:endParaRPr/>
          </a:p>
        </p:txBody>
      </p:sp>
      <p:sp>
        <p:nvSpPr>
          <p:cNvPr id="37" name="Google Shape;37;p1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7" name="Google Shape;4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 name="Google Shape;53;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7-3A9f3vfE0&amp;feature=youtu.be"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0" y="5036853"/>
            <a:ext cx="9144000" cy="1821147"/>
          </a:xfrm>
          <a:prstGeom prst="rect">
            <a:avLst/>
          </a:prstGeom>
          <a:noFill/>
          <a:ln>
            <a:noFill/>
          </a:ln>
        </p:spPr>
      </p:pic>
      <p:pic>
        <p:nvPicPr>
          <p:cNvPr id="93" name="Google Shape;93;p1"/>
          <p:cNvPicPr preferRelativeResize="0"/>
          <p:nvPr/>
        </p:nvPicPr>
        <p:blipFill rotWithShape="1">
          <a:blip r:embed="rId4">
            <a:alphaModFix/>
          </a:blip>
          <a:srcRect/>
          <a:stretch/>
        </p:blipFill>
        <p:spPr>
          <a:xfrm>
            <a:off x="7471976" y="131184"/>
            <a:ext cx="1578401" cy="1044767"/>
          </a:xfrm>
          <a:prstGeom prst="rect">
            <a:avLst/>
          </a:prstGeom>
          <a:noFill/>
          <a:ln>
            <a:noFill/>
          </a:ln>
        </p:spPr>
      </p:pic>
      <p:sp>
        <p:nvSpPr>
          <p:cNvPr id="94" name="Google Shape;94;p1"/>
          <p:cNvSpPr txBox="1"/>
          <p:nvPr/>
        </p:nvSpPr>
        <p:spPr>
          <a:xfrm>
            <a:off x="222675" y="2141800"/>
            <a:ext cx="8763000" cy="257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000" b="1" i="0" u="none" strike="noStrike" cap="none">
                <a:solidFill>
                  <a:srgbClr val="FF0000"/>
                </a:solidFill>
                <a:latin typeface="Calibri"/>
                <a:ea typeface="Calibri"/>
                <a:cs typeface="Calibri"/>
                <a:sym typeface="Calibri"/>
              </a:rPr>
              <a:t>THE ESTABLISHMENT OF COMPANY POWER</a:t>
            </a:r>
            <a:endParaRPr sz="2900" b="1"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US" sz="2500" b="0" i="0" u="none" strike="noStrike" cap="none">
                <a:solidFill>
                  <a:srgbClr val="000000"/>
                </a:solidFill>
                <a:latin typeface="Calibri"/>
                <a:ea typeface="Calibri"/>
                <a:cs typeface="Calibri"/>
                <a:sym typeface="Calibri"/>
              </a:rPr>
              <a:t>VOYAGES OF  DISCOVERY, THE BRITISH EAST INDIA</a:t>
            </a:r>
            <a:endParaRPr sz="2500" b="0" i="0" u="none" strike="noStrike" cap="none">
              <a:solidFill>
                <a:srgbClr val="000000"/>
              </a:solidFill>
              <a:latin typeface="Calibri"/>
              <a:ea typeface="Calibri"/>
              <a:cs typeface="Calibri"/>
              <a:sym typeface="Calibri"/>
            </a:endParaRPr>
          </a:p>
        </p:txBody>
      </p:sp>
      <p:sp>
        <p:nvSpPr>
          <p:cNvPr id="95" name="Google Shape;95;p1"/>
          <p:cNvSpPr txBox="1"/>
          <p:nvPr/>
        </p:nvSpPr>
        <p:spPr>
          <a:xfrm>
            <a:off x="5874275" y="131167"/>
            <a:ext cx="3176100" cy="1690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6" name="Google Shape;96;p1"/>
          <p:cNvSpPr txBox="1"/>
          <p:nvPr/>
        </p:nvSpPr>
        <p:spPr>
          <a:xfrm>
            <a:off x="1524000" y="3428984"/>
            <a:ext cx="6172199" cy="1289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SUBJECT : HISTORY</a:t>
            </a:r>
            <a:endParaRPr sz="1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CHAPTER NUMBER:2</a:t>
            </a:r>
            <a:endParaRPr sz="1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CHAPTER NAME :THE ESTABLISHMENT OF COMPANY POWER</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A4AF-1FC4-4FD7-B2A0-54FF2ACF18AF}"/>
              </a:ext>
            </a:extLst>
          </p:cNvPr>
          <p:cNvSpPr>
            <a:spLocks noGrp="1"/>
          </p:cNvSpPr>
          <p:nvPr>
            <p:ph type="ctrTitle"/>
          </p:nvPr>
        </p:nvSpPr>
        <p:spPr>
          <a:xfrm>
            <a:off x="685800" y="243841"/>
            <a:ext cx="7772400" cy="829055"/>
          </a:xfrm>
        </p:spPr>
        <p:txBody>
          <a:bodyPr>
            <a:normAutofit/>
          </a:bodyPr>
          <a:lstStyle/>
          <a:p>
            <a:r>
              <a:rPr lang="en-IN" sz="2800" b="1" dirty="0">
                <a:solidFill>
                  <a:srgbClr val="FF0000"/>
                </a:solidFill>
              </a:rPr>
              <a:t>Home Assignment</a:t>
            </a:r>
          </a:p>
        </p:txBody>
      </p:sp>
      <p:sp>
        <p:nvSpPr>
          <p:cNvPr id="3" name="Subtitle 2">
            <a:extLst>
              <a:ext uri="{FF2B5EF4-FFF2-40B4-BE49-F238E27FC236}">
                <a16:creationId xmlns:a16="http://schemas.microsoft.com/office/drawing/2014/main" id="{F7C1A30D-524C-4AE0-85B9-CBEA91B2AAE9}"/>
              </a:ext>
            </a:extLst>
          </p:cNvPr>
          <p:cNvSpPr>
            <a:spLocks noGrp="1"/>
          </p:cNvSpPr>
          <p:nvPr>
            <p:ph type="subTitle" idx="1"/>
          </p:nvPr>
        </p:nvSpPr>
        <p:spPr>
          <a:xfrm>
            <a:off x="1371600" y="1438656"/>
            <a:ext cx="6400800" cy="4285488"/>
          </a:xfrm>
        </p:spPr>
        <p:txBody>
          <a:bodyPr>
            <a:normAutofit fontScale="55000" lnSpcReduction="20000"/>
          </a:bodyPr>
          <a:lstStyle/>
          <a:p>
            <a:pPr marL="0" lvl="0" indent="0" algn="l" rtl="0">
              <a:spcBef>
                <a:spcPts val="640"/>
              </a:spcBef>
              <a:spcAft>
                <a:spcPts val="0"/>
              </a:spcAft>
            </a:pPr>
            <a:r>
              <a:rPr lang="en-IN" dirty="0">
                <a:solidFill>
                  <a:schemeClr val="tx1"/>
                </a:solidFill>
              </a:rPr>
              <a:t>1</a:t>
            </a:r>
            <a:r>
              <a:rPr lang="en-IN" sz="3200" dirty="0">
                <a:solidFill>
                  <a:schemeClr val="tx1"/>
                </a:solidFill>
              </a:rPr>
              <a:t>.Name   the first country which established trade base in India ?</a:t>
            </a:r>
          </a:p>
          <a:p>
            <a:pPr marL="0" lvl="0" indent="0" algn="l" rtl="0">
              <a:spcBef>
                <a:spcPts val="640"/>
              </a:spcBef>
              <a:spcAft>
                <a:spcPts val="0"/>
              </a:spcAft>
            </a:pPr>
            <a:r>
              <a:rPr lang="en-IN" dirty="0">
                <a:solidFill>
                  <a:schemeClr val="tx1"/>
                </a:solidFill>
              </a:rPr>
              <a:t>2</a:t>
            </a:r>
            <a:r>
              <a:rPr lang="en-IN" sz="3200" dirty="0">
                <a:solidFill>
                  <a:schemeClr val="tx1"/>
                </a:solidFill>
              </a:rPr>
              <a:t>. Name   the last country which established trade base in India ?</a:t>
            </a:r>
          </a:p>
          <a:p>
            <a:pPr marL="0" lvl="0" indent="0" algn="l" rtl="0">
              <a:spcBef>
                <a:spcPts val="640"/>
              </a:spcBef>
              <a:spcAft>
                <a:spcPts val="0"/>
              </a:spcAft>
            </a:pPr>
            <a:r>
              <a:rPr lang="en-IN" dirty="0">
                <a:solidFill>
                  <a:schemeClr val="tx1"/>
                </a:solidFill>
              </a:rPr>
              <a:t>.3 </a:t>
            </a:r>
            <a:r>
              <a:rPr lang="en-IN" sz="3200" dirty="0">
                <a:solidFill>
                  <a:schemeClr val="tx1"/>
                </a:solidFill>
              </a:rPr>
              <a:t>Name the Portuguese explorer who discovered the sea route to India?</a:t>
            </a:r>
          </a:p>
          <a:p>
            <a:pPr marL="0" lvl="0" indent="0" algn="l" rtl="0">
              <a:spcBef>
                <a:spcPts val="640"/>
              </a:spcBef>
              <a:spcAft>
                <a:spcPts val="0"/>
              </a:spcAft>
            </a:pPr>
            <a:r>
              <a:rPr lang="en-IN" sz="3200" dirty="0">
                <a:solidFill>
                  <a:schemeClr val="tx1"/>
                </a:solidFill>
              </a:rPr>
              <a:t>4.Name  the Indian king from which the British got the permission to trade in India?</a:t>
            </a:r>
          </a:p>
          <a:p>
            <a:pPr marL="0" lvl="0" indent="0" algn="l" rtl="0">
              <a:spcBef>
                <a:spcPts val="640"/>
              </a:spcBef>
              <a:spcAft>
                <a:spcPts val="0"/>
              </a:spcAft>
            </a:pPr>
            <a:r>
              <a:rPr lang="en-IN" sz="3200" dirty="0">
                <a:solidFill>
                  <a:schemeClr val="tx1"/>
                </a:solidFill>
              </a:rPr>
              <a:t>5.when was the Dutch East Company formed? and where they established their factories?</a:t>
            </a:r>
          </a:p>
          <a:p>
            <a:pPr marL="0" lvl="0" indent="0" algn="l" rtl="0">
              <a:spcBef>
                <a:spcPts val="640"/>
              </a:spcBef>
              <a:spcAft>
                <a:spcPts val="0"/>
              </a:spcAft>
            </a:pPr>
            <a:r>
              <a:rPr lang="en-IN" sz="3200" dirty="0">
                <a:solidFill>
                  <a:schemeClr val="tx1"/>
                </a:solidFill>
              </a:rPr>
              <a:t>6.Who received the permission in 1616 to set up factories in any part of the  Mughal Empire?</a:t>
            </a:r>
          </a:p>
          <a:p>
            <a:pPr marL="0" lvl="0" indent="0" algn="l" rtl="0">
              <a:spcBef>
                <a:spcPts val="640"/>
              </a:spcBef>
              <a:spcAft>
                <a:spcPts val="0"/>
              </a:spcAft>
            </a:pPr>
            <a:r>
              <a:rPr lang="en-IN" sz="3200" dirty="0">
                <a:solidFill>
                  <a:schemeClr val="tx1"/>
                </a:solidFill>
              </a:rPr>
              <a:t>7. Define the term Colony?</a:t>
            </a:r>
          </a:p>
          <a:p>
            <a:pPr marL="0" lvl="0" indent="0" algn="l" rtl="0">
              <a:spcBef>
                <a:spcPts val="640"/>
              </a:spcBef>
              <a:spcAft>
                <a:spcPts val="0"/>
              </a:spcAft>
            </a:pPr>
            <a:r>
              <a:rPr lang="en-IN" sz="3200" dirty="0">
                <a:solidFill>
                  <a:schemeClr val="tx1"/>
                </a:solidFill>
              </a:rPr>
              <a:t>8. Define the term colonialism?</a:t>
            </a:r>
          </a:p>
          <a:p>
            <a:pPr marL="0" lvl="0" indent="0" algn="l" rtl="0">
              <a:spcBef>
                <a:spcPts val="640"/>
              </a:spcBef>
              <a:spcAft>
                <a:spcPts val="0"/>
              </a:spcAft>
            </a:pPr>
            <a:r>
              <a:rPr lang="en-IN" sz="3200" dirty="0">
                <a:solidFill>
                  <a:schemeClr val="tx1"/>
                </a:solidFill>
              </a:rPr>
              <a:t>9. What is meant  by Carnatic wars?</a:t>
            </a:r>
          </a:p>
          <a:p>
            <a:pPr marL="0" lvl="0" indent="0" algn="l" rtl="0">
              <a:spcBef>
                <a:spcPts val="640"/>
              </a:spcBef>
              <a:spcAft>
                <a:spcPts val="0"/>
              </a:spcAft>
            </a:pPr>
            <a:r>
              <a:rPr lang="en-IN" sz="3200" dirty="0">
                <a:solidFill>
                  <a:schemeClr val="tx1"/>
                </a:solidFill>
              </a:rPr>
              <a:t>10.Name the war which paved the way for the British to  become the main European Power in India?</a:t>
            </a:r>
          </a:p>
          <a:p>
            <a:pPr marL="539750" indent="-514350">
              <a:buFont typeface="+mj-lt"/>
              <a:buAutoNum type="arabicPeriod"/>
            </a:pPr>
            <a:endParaRPr lang="en-IN" dirty="0">
              <a:solidFill>
                <a:schemeClr val="tx1"/>
              </a:solidFill>
            </a:endParaRPr>
          </a:p>
        </p:txBody>
      </p:sp>
      <p:pic>
        <p:nvPicPr>
          <p:cNvPr id="4" name="Google Shape;164;p8">
            <a:extLst>
              <a:ext uri="{FF2B5EF4-FFF2-40B4-BE49-F238E27FC236}">
                <a16:creationId xmlns:a16="http://schemas.microsoft.com/office/drawing/2014/main" id="{8E743B81-32CD-4E5F-9668-4AD7633A4D0C}"/>
              </a:ext>
            </a:extLst>
          </p:cNvPr>
          <p:cNvPicPr preferRelativeResize="0"/>
          <p:nvPr/>
        </p:nvPicPr>
        <p:blipFill rotWithShape="1">
          <a:blip r:embed="rId2">
            <a:alphaModFix/>
          </a:blip>
          <a:srcRect/>
          <a:stretch/>
        </p:blipFill>
        <p:spPr>
          <a:xfrm>
            <a:off x="7627080" y="313730"/>
            <a:ext cx="1321848" cy="759166"/>
          </a:xfrm>
          <a:prstGeom prst="rect">
            <a:avLst/>
          </a:prstGeom>
          <a:noFill/>
          <a:ln>
            <a:noFill/>
          </a:ln>
          <a:effectLst>
            <a:outerShdw blurRad="1270000" dist="50800" dir="5400000" algn="ctr" rotWithShape="0">
              <a:srgbClr val="000000">
                <a:alpha val="0"/>
              </a:srgbClr>
            </a:outerShdw>
          </a:effectLst>
        </p:spPr>
      </p:pic>
    </p:spTree>
    <p:extLst>
      <p:ext uri="{BB962C8B-B14F-4D97-AF65-F5344CB8AC3E}">
        <p14:creationId xmlns:p14="http://schemas.microsoft.com/office/powerpoint/2010/main" val="153008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9"/>
          <p:cNvPicPr preferRelativeResize="0"/>
          <p:nvPr/>
        </p:nvPicPr>
        <p:blipFill rotWithShape="1">
          <a:blip r:embed="rId3">
            <a:alphaModFix/>
          </a:blip>
          <a:srcRect/>
          <a:stretch/>
        </p:blipFill>
        <p:spPr>
          <a:xfrm>
            <a:off x="7787575" y="5838501"/>
            <a:ext cx="1232526" cy="815833"/>
          </a:xfrm>
          <a:prstGeom prst="rect">
            <a:avLst/>
          </a:prstGeom>
          <a:noFill/>
          <a:ln>
            <a:noFill/>
          </a:ln>
        </p:spPr>
      </p:pic>
      <p:sp>
        <p:nvSpPr>
          <p:cNvPr id="175" name="Google Shape;175;p9"/>
          <p:cNvSpPr txBox="1"/>
          <p:nvPr/>
        </p:nvSpPr>
        <p:spPr>
          <a:xfrm>
            <a:off x="621425" y="991333"/>
            <a:ext cx="7801200" cy="47496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US"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f2230a55a1_0_0"/>
          <p:cNvSpPr txBox="1">
            <a:spLocks noGrp="1"/>
          </p:cNvSpPr>
          <p:nvPr>
            <p:ph type="ctrTitle"/>
          </p:nvPr>
        </p:nvSpPr>
        <p:spPr>
          <a:xfrm>
            <a:off x="685800" y="289775"/>
            <a:ext cx="7772400" cy="1086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a:solidFill>
                  <a:srgbClr val="FF0000"/>
                </a:solidFill>
              </a:rPr>
              <a:t>LEARNING OUTCOME</a:t>
            </a:r>
            <a:endParaRPr sz="4000">
              <a:solidFill>
                <a:srgbClr val="FF0000"/>
              </a:solidFill>
            </a:endParaRPr>
          </a:p>
        </p:txBody>
      </p:sp>
      <p:sp>
        <p:nvSpPr>
          <p:cNvPr id="103" name="Google Shape;103;gf2230a55a1_0_0"/>
          <p:cNvSpPr txBox="1">
            <a:spLocks noGrp="1"/>
          </p:cNvSpPr>
          <p:nvPr>
            <p:ph type="subTitle" idx="1"/>
          </p:nvPr>
        </p:nvSpPr>
        <p:spPr>
          <a:xfrm>
            <a:off x="685800" y="1493800"/>
            <a:ext cx="8344800" cy="5364300"/>
          </a:xfrm>
          <a:prstGeom prst="rect">
            <a:avLst/>
          </a:prstGeom>
        </p:spPr>
        <p:txBody>
          <a:bodyPr spcFirstLastPara="1" wrap="square" lIns="91425" tIns="45700" rIns="91425" bIns="45700" anchor="t" anchorCtr="0">
            <a:normAutofit fontScale="25000" lnSpcReduction="20000"/>
          </a:bodyPr>
          <a:lstStyle/>
          <a:p>
            <a:pPr marL="477225" marR="0" lvl="0" indent="-227618" algn="l" rtl="0">
              <a:lnSpc>
                <a:spcPct val="100503"/>
              </a:lnSpc>
              <a:spcBef>
                <a:spcPts val="0"/>
              </a:spcBef>
              <a:spcAft>
                <a:spcPts val="0"/>
              </a:spcAft>
              <a:buClr>
                <a:schemeClr val="dk1"/>
              </a:buClr>
              <a:buSzPct val="48917"/>
              <a:buFont typeface="Arial"/>
              <a:buNone/>
            </a:pPr>
            <a:r>
              <a:rPr lang="en-US" sz="2248">
                <a:solidFill>
                  <a:srgbClr val="333333"/>
                </a:solidFill>
                <a:highlight>
                  <a:srgbClr val="FFFFFF"/>
                </a:highlight>
              </a:rPr>
              <a:t>S</a:t>
            </a:r>
            <a:r>
              <a:rPr lang="en-US" sz="4964">
                <a:solidFill>
                  <a:srgbClr val="333333"/>
                </a:solidFill>
                <a:highlight>
                  <a:srgbClr val="FFFFFF"/>
                </a:highlight>
              </a:rPr>
              <a:t>tudent will be able to know about the </a:t>
            </a:r>
            <a:r>
              <a:rPr lang="en-US" sz="4964">
                <a:solidFill>
                  <a:schemeClr val="dk1"/>
                </a:solidFill>
              </a:rPr>
              <a:t>adventure spirit of European explorers </a:t>
            </a:r>
            <a:endParaRPr sz="4964">
              <a:solidFill>
                <a:schemeClr val="dk1"/>
              </a:solidFill>
            </a:endParaRPr>
          </a:p>
          <a:p>
            <a:pPr marL="249607" marR="222835" lvl="0" indent="0" algn="l" rtl="0">
              <a:lnSpc>
                <a:spcPct val="105935"/>
              </a:lnSpc>
              <a:spcBef>
                <a:spcPts val="110"/>
              </a:spcBef>
              <a:spcAft>
                <a:spcPts val="0"/>
              </a:spcAft>
              <a:buClr>
                <a:schemeClr val="dk1"/>
              </a:buClr>
              <a:buSzPts val="275"/>
              <a:buFont typeface="Arial"/>
              <a:buNone/>
            </a:pPr>
            <a:r>
              <a:rPr lang="en-US" sz="4964">
                <a:solidFill>
                  <a:srgbClr val="333333"/>
                </a:solidFill>
                <a:latin typeface="Noto Sans Symbols"/>
                <a:ea typeface="Noto Sans Symbols"/>
                <a:cs typeface="Noto Sans Symbols"/>
                <a:sym typeface="Noto Sans Symbols"/>
              </a:rPr>
              <a:t>∙ </a:t>
            </a:r>
            <a:r>
              <a:rPr lang="en-US" sz="4964">
                <a:solidFill>
                  <a:srgbClr val="333333"/>
                </a:solidFill>
                <a:highlight>
                  <a:srgbClr val="FFFFFF"/>
                </a:highlight>
              </a:rPr>
              <a:t>Student will be sensitized with the </a:t>
            </a:r>
            <a:r>
              <a:rPr lang="en-US" sz="4964">
                <a:solidFill>
                  <a:schemeClr val="dk1"/>
                </a:solidFill>
              </a:rPr>
              <a:t>need of a strong administrative body </a:t>
            </a:r>
            <a:r>
              <a:rPr lang="en-US" sz="4964">
                <a:solidFill>
                  <a:schemeClr val="dk1"/>
                </a:solidFill>
                <a:latin typeface="Noto Sans Symbols"/>
                <a:ea typeface="Noto Sans Symbols"/>
                <a:cs typeface="Noto Sans Symbols"/>
                <a:sym typeface="Noto Sans Symbols"/>
              </a:rPr>
              <a:t>∙ </a:t>
            </a:r>
            <a:r>
              <a:rPr lang="en-US" sz="4964">
                <a:solidFill>
                  <a:srgbClr val="333333"/>
                </a:solidFill>
                <a:highlight>
                  <a:srgbClr val="FFFFFF"/>
                </a:highlight>
              </a:rPr>
              <a:t>They will be able to analyze various factors responsible for the colonialism</a:t>
            </a:r>
            <a:r>
              <a:rPr lang="en-US" sz="4964">
                <a:solidFill>
                  <a:srgbClr val="333333"/>
                </a:solidFill>
              </a:rPr>
              <a:t> </a:t>
            </a:r>
            <a:r>
              <a:rPr lang="en-US" sz="4964">
                <a:solidFill>
                  <a:srgbClr val="333333"/>
                </a:solidFill>
                <a:latin typeface="Noto Sans Symbols"/>
                <a:ea typeface="Noto Sans Symbols"/>
                <a:cs typeface="Noto Sans Symbols"/>
                <a:sym typeface="Noto Sans Symbols"/>
              </a:rPr>
              <a:t>∙ </a:t>
            </a:r>
            <a:r>
              <a:rPr lang="en-US" sz="4964">
                <a:solidFill>
                  <a:schemeClr val="dk1"/>
                </a:solidFill>
              </a:rPr>
              <a:t>Discuss about the importance </a:t>
            </a:r>
            <a:r>
              <a:rPr lang="en-US" sz="4964">
                <a:solidFill>
                  <a:srgbClr val="333333"/>
                </a:solidFill>
                <a:highlight>
                  <a:srgbClr val="FFFFFF"/>
                </a:highlight>
              </a:rPr>
              <a:t>unity.</a:t>
            </a:r>
            <a:r>
              <a:rPr lang="en-US" sz="4964">
                <a:solidFill>
                  <a:srgbClr val="333333"/>
                </a:solidFill>
              </a:rPr>
              <a:t> </a:t>
            </a:r>
            <a:endParaRPr sz="4964">
              <a:solidFill>
                <a:srgbClr val="333333"/>
              </a:solidFill>
            </a:endParaRPr>
          </a:p>
          <a:p>
            <a:pPr marL="249607" marR="717910" lvl="0" indent="0" algn="l" rtl="0">
              <a:lnSpc>
                <a:spcPct val="105935"/>
              </a:lnSpc>
              <a:spcBef>
                <a:spcPts val="50"/>
              </a:spcBef>
              <a:spcAft>
                <a:spcPts val="0"/>
              </a:spcAft>
              <a:buClr>
                <a:schemeClr val="dk1"/>
              </a:buClr>
              <a:buSzPts val="275"/>
              <a:buFont typeface="Arial"/>
              <a:buNone/>
            </a:pPr>
            <a:r>
              <a:rPr lang="en-US" sz="4964">
                <a:solidFill>
                  <a:srgbClr val="333333"/>
                </a:solidFill>
                <a:latin typeface="Noto Sans Symbols"/>
                <a:ea typeface="Noto Sans Symbols"/>
                <a:cs typeface="Noto Sans Symbols"/>
                <a:sym typeface="Noto Sans Symbols"/>
              </a:rPr>
              <a:t>∙ </a:t>
            </a:r>
            <a:r>
              <a:rPr lang="en-US" sz="4964">
                <a:solidFill>
                  <a:srgbClr val="333333"/>
                </a:solidFill>
                <a:highlight>
                  <a:srgbClr val="FFFFFF"/>
                </a:highlight>
              </a:rPr>
              <a:t>Learners will be sensitized about human rights of man and citizen</a:t>
            </a:r>
            <a:r>
              <a:rPr lang="en-US" sz="4964">
                <a:solidFill>
                  <a:srgbClr val="333333"/>
                </a:solidFill>
              </a:rPr>
              <a:t> </a:t>
            </a:r>
            <a:r>
              <a:rPr lang="en-US" sz="4964">
                <a:solidFill>
                  <a:srgbClr val="333333"/>
                </a:solidFill>
                <a:latin typeface="Noto Sans Symbols"/>
                <a:ea typeface="Noto Sans Symbols"/>
                <a:cs typeface="Noto Sans Symbols"/>
                <a:sym typeface="Noto Sans Symbols"/>
              </a:rPr>
              <a:t>∙ </a:t>
            </a:r>
            <a:r>
              <a:rPr lang="en-US" sz="4964">
                <a:solidFill>
                  <a:srgbClr val="333333"/>
                </a:solidFill>
                <a:highlight>
                  <a:srgbClr val="FFFFFF"/>
                </a:highlight>
              </a:rPr>
              <a:t>Awareness regarding Equality, Liberty and Fraternity</a:t>
            </a:r>
            <a:r>
              <a:rPr lang="en-US" sz="4964">
                <a:solidFill>
                  <a:srgbClr val="333333"/>
                </a:solidFill>
              </a:rPr>
              <a:t> </a:t>
            </a:r>
            <a:endParaRPr sz="4964">
              <a:solidFill>
                <a:srgbClr val="333333"/>
              </a:solidFill>
            </a:endParaRPr>
          </a:p>
          <a:p>
            <a:pPr marL="249607" lvl="0" indent="0" algn="l" rtl="0">
              <a:spcBef>
                <a:spcPts val="530"/>
              </a:spcBef>
              <a:spcAft>
                <a:spcPts val="0"/>
              </a:spcAft>
              <a:buNone/>
            </a:pPr>
            <a:r>
              <a:rPr lang="en-US" sz="4964">
                <a:solidFill>
                  <a:schemeClr val="dk1"/>
                </a:solidFill>
                <a:latin typeface="Noto Sans Symbols"/>
                <a:ea typeface="Noto Sans Symbols"/>
                <a:cs typeface="Noto Sans Symbols"/>
                <a:sym typeface="Noto Sans Symbols"/>
              </a:rPr>
              <a:t>∙ </a:t>
            </a:r>
            <a:r>
              <a:rPr lang="en-US" sz="4964">
                <a:solidFill>
                  <a:srgbClr val="333333"/>
                </a:solidFill>
                <a:highlight>
                  <a:srgbClr val="FFFFFF"/>
                </a:highlight>
              </a:rPr>
              <a:t>Building righteous conduct.</a:t>
            </a:r>
            <a:endParaRPr sz="4964">
              <a:solidFill>
                <a:srgbClr val="333333"/>
              </a:solidFill>
              <a:highlight>
                <a:srgbClr val="FFFFFF"/>
              </a:highlight>
            </a:endParaRPr>
          </a:p>
          <a:p>
            <a:pPr marL="81107" lvl="0" indent="0" algn="l" rtl="0">
              <a:spcBef>
                <a:spcPts val="0"/>
              </a:spcBef>
              <a:spcAft>
                <a:spcPts val="0"/>
              </a:spcAft>
              <a:buNone/>
            </a:pPr>
            <a:r>
              <a:rPr lang="en-US" sz="4964">
                <a:solidFill>
                  <a:srgbClr val="000000"/>
                </a:solidFill>
              </a:rPr>
              <a:t>Students will able to understand: </a:t>
            </a:r>
            <a:endParaRPr sz="4964">
              <a:solidFill>
                <a:srgbClr val="000000"/>
              </a:solidFill>
            </a:endParaRPr>
          </a:p>
          <a:p>
            <a:pPr marL="85313" lvl="0" indent="0" algn="l" rtl="0">
              <a:spcBef>
                <a:spcPts val="512"/>
              </a:spcBef>
              <a:spcAft>
                <a:spcPts val="0"/>
              </a:spcAft>
              <a:buNone/>
            </a:pPr>
            <a:r>
              <a:rPr lang="en-US" sz="4964">
                <a:solidFill>
                  <a:srgbClr val="000000"/>
                </a:solidFill>
              </a:rPr>
              <a:t>i) How British entered India for trade. </a:t>
            </a:r>
            <a:endParaRPr sz="4964">
              <a:solidFill>
                <a:srgbClr val="000000"/>
              </a:solidFill>
            </a:endParaRPr>
          </a:p>
          <a:p>
            <a:pPr marL="82509" marR="75924" lvl="0" indent="2804" algn="l" rtl="0">
              <a:lnSpc>
                <a:spcPct val="100503"/>
              </a:lnSpc>
              <a:spcBef>
                <a:spcPts val="524"/>
              </a:spcBef>
              <a:spcAft>
                <a:spcPts val="0"/>
              </a:spcAft>
              <a:buNone/>
            </a:pPr>
            <a:r>
              <a:rPr lang="en-US" sz="4964">
                <a:solidFill>
                  <a:srgbClr val="000000"/>
                </a:solidFill>
              </a:rPr>
              <a:t>ii) How British managed to establish trade supremacy in India by eliminating France  and other European Countries. </a:t>
            </a:r>
            <a:endParaRPr sz="4964">
              <a:solidFill>
                <a:srgbClr val="000000"/>
              </a:solidFill>
            </a:endParaRPr>
          </a:p>
          <a:p>
            <a:pPr marL="85313" lvl="0" indent="0" algn="l" rtl="0">
              <a:spcBef>
                <a:spcPts val="521"/>
              </a:spcBef>
              <a:spcAft>
                <a:spcPts val="0"/>
              </a:spcAft>
              <a:buNone/>
            </a:pPr>
            <a:r>
              <a:rPr lang="en-US" sz="4964">
                <a:solidFill>
                  <a:srgbClr val="000000"/>
                </a:solidFill>
              </a:rPr>
              <a:t>iii).British followed all political procedure to establish trade in India.</a:t>
            </a:r>
            <a:endParaRPr sz="4964">
              <a:solidFill>
                <a:srgbClr val="000000"/>
              </a:solidFill>
            </a:endParaRPr>
          </a:p>
          <a:p>
            <a:pPr marL="85313" lvl="0" indent="0" algn="l" rtl="0">
              <a:spcBef>
                <a:spcPts val="521"/>
              </a:spcBef>
              <a:spcAft>
                <a:spcPts val="0"/>
              </a:spcAft>
              <a:buNone/>
            </a:pPr>
            <a:endParaRPr sz="4964">
              <a:solidFill>
                <a:srgbClr val="000000"/>
              </a:solidFill>
            </a:endParaRPr>
          </a:p>
          <a:p>
            <a:pPr marL="89501" marR="218821" lvl="0" indent="-6870" algn="l" rtl="0">
              <a:lnSpc>
                <a:spcPct val="101408"/>
              </a:lnSpc>
              <a:spcBef>
                <a:spcPts val="0"/>
              </a:spcBef>
              <a:spcAft>
                <a:spcPts val="0"/>
              </a:spcAft>
              <a:buNone/>
            </a:pPr>
            <a:r>
              <a:rPr lang="en-US" sz="5080">
                <a:solidFill>
                  <a:srgbClr val="000000"/>
                </a:solidFill>
              </a:rPr>
              <a:t>Students will be able to understand:</a:t>
            </a:r>
            <a:endParaRPr sz="5080">
              <a:solidFill>
                <a:srgbClr val="000000"/>
              </a:solidFill>
            </a:endParaRPr>
          </a:p>
          <a:p>
            <a:pPr marL="89501" marR="218821" lvl="0" indent="-6870" algn="l" rtl="0">
              <a:lnSpc>
                <a:spcPct val="101408"/>
              </a:lnSpc>
              <a:spcBef>
                <a:spcPts val="0"/>
              </a:spcBef>
              <a:spcAft>
                <a:spcPts val="0"/>
              </a:spcAft>
              <a:buNone/>
            </a:pPr>
            <a:r>
              <a:rPr lang="en-US" sz="5080">
                <a:solidFill>
                  <a:srgbClr val="000000"/>
                </a:solidFill>
              </a:rPr>
              <a:t> 1.Slowly, how the British managed to annex  Indian territories. </a:t>
            </a:r>
            <a:endParaRPr sz="5080">
              <a:solidFill>
                <a:srgbClr val="000000"/>
              </a:solidFill>
            </a:endParaRPr>
          </a:p>
          <a:p>
            <a:pPr marL="86837" lvl="0" indent="0" algn="l" rtl="0">
              <a:spcBef>
                <a:spcPts val="520"/>
              </a:spcBef>
              <a:spcAft>
                <a:spcPts val="0"/>
              </a:spcAft>
              <a:buNone/>
            </a:pPr>
            <a:r>
              <a:rPr lang="en-US" sz="5080">
                <a:solidFill>
                  <a:srgbClr val="000000"/>
                </a:solidFill>
              </a:rPr>
              <a:t>ii) The weak point of Indians. </a:t>
            </a:r>
            <a:endParaRPr sz="5080">
              <a:solidFill>
                <a:srgbClr val="000000"/>
              </a:solidFill>
            </a:endParaRPr>
          </a:p>
          <a:p>
            <a:pPr marL="86837" lvl="0" indent="0" algn="l" rtl="0">
              <a:spcBef>
                <a:spcPts val="536"/>
              </a:spcBef>
              <a:spcAft>
                <a:spcPts val="0"/>
              </a:spcAft>
              <a:buNone/>
            </a:pPr>
            <a:r>
              <a:rPr lang="en-US" sz="5080">
                <a:solidFill>
                  <a:srgbClr val="000000"/>
                </a:solidFill>
              </a:rPr>
              <a:t>iii) The need of strength and unit</a:t>
            </a:r>
            <a:r>
              <a:rPr lang="en-US" sz="4435">
                <a:solidFill>
                  <a:srgbClr val="000000"/>
                </a:solidFill>
              </a:rPr>
              <a:t>y. </a:t>
            </a:r>
            <a:endParaRPr sz="4435">
              <a:solidFill>
                <a:srgbClr val="000000"/>
              </a:solidFill>
            </a:endParaRPr>
          </a:p>
          <a:p>
            <a:pPr marL="86837" lvl="0" indent="0" algn="l" rtl="0">
              <a:spcBef>
                <a:spcPts val="536"/>
              </a:spcBef>
              <a:spcAft>
                <a:spcPts val="0"/>
              </a:spcAft>
              <a:buNone/>
            </a:pPr>
            <a:r>
              <a:rPr lang="en-US" sz="4435">
                <a:solidFill>
                  <a:srgbClr val="000000"/>
                </a:solidFill>
              </a:rPr>
              <a:t>iv) Need of strong administration.</a:t>
            </a:r>
            <a:endParaRPr sz="4435">
              <a:solidFill>
                <a:srgbClr val="000000"/>
              </a:solidFill>
            </a:endParaRPr>
          </a:p>
          <a:p>
            <a:pPr marL="86837" lvl="0" indent="0" algn="l" rtl="0">
              <a:spcBef>
                <a:spcPts val="536"/>
              </a:spcBef>
              <a:spcAft>
                <a:spcPts val="0"/>
              </a:spcAft>
              <a:buNone/>
            </a:pPr>
            <a:endParaRPr sz="4435">
              <a:solidFill>
                <a:srgbClr val="000000"/>
              </a:solidFill>
            </a:endParaRPr>
          </a:p>
          <a:p>
            <a:pPr marL="78059" lvl="0" indent="0" algn="l" rtl="0">
              <a:spcBef>
                <a:spcPts val="0"/>
              </a:spcBef>
              <a:spcAft>
                <a:spcPts val="0"/>
              </a:spcAft>
              <a:buNone/>
            </a:pPr>
            <a:r>
              <a:rPr lang="en-US" sz="5063">
                <a:solidFill>
                  <a:srgbClr val="000000"/>
                </a:solidFill>
              </a:rPr>
              <a:t>Students will be able :  </a:t>
            </a:r>
            <a:endParaRPr sz="5063">
              <a:solidFill>
                <a:srgbClr val="000000"/>
              </a:solidFill>
            </a:endParaRPr>
          </a:p>
          <a:p>
            <a:pPr marL="82265" lvl="0" indent="0" algn="l" rtl="0">
              <a:spcBef>
                <a:spcPts val="536"/>
              </a:spcBef>
              <a:spcAft>
                <a:spcPts val="0"/>
              </a:spcAft>
              <a:buNone/>
            </a:pPr>
            <a:r>
              <a:rPr lang="en-US" sz="5063">
                <a:solidFill>
                  <a:srgbClr val="000000"/>
                </a:solidFill>
              </a:rPr>
              <a:t>i) to know the way British annexed Indian Territories </a:t>
            </a:r>
            <a:endParaRPr sz="5063">
              <a:solidFill>
                <a:srgbClr val="000000"/>
              </a:solidFill>
            </a:endParaRPr>
          </a:p>
          <a:p>
            <a:pPr marL="82265" lvl="0" indent="0" algn="l" rtl="0">
              <a:spcBef>
                <a:spcPts val="524"/>
              </a:spcBef>
              <a:spcAft>
                <a:spcPts val="0"/>
              </a:spcAft>
              <a:buNone/>
            </a:pPr>
            <a:r>
              <a:rPr lang="en-US" sz="5063">
                <a:solidFill>
                  <a:srgbClr val="000000"/>
                </a:solidFill>
              </a:rPr>
              <a:t>ii) to understand the political shrewdness of British </a:t>
            </a:r>
            <a:endParaRPr sz="5063">
              <a:solidFill>
                <a:srgbClr val="000000"/>
              </a:solidFill>
            </a:endParaRPr>
          </a:p>
          <a:p>
            <a:pPr marL="82265" lvl="0" indent="0" algn="l" rtl="0">
              <a:spcBef>
                <a:spcPts val="524"/>
              </a:spcBef>
              <a:spcAft>
                <a:spcPts val="0"/>
              </a:spcAft>
              <a:buNone/>
            </a:pPr>
            <a:r>
              <a:rPr lang="en-US" sz="5063">
                <a:solidFill>
                  <a:srgbClr val="000000"/>
                </a:solidFill>
              </a:rPr>
              <a:t>iii) to know about Jhansi Rani and her bravery and patriot</a:t>
            </a:r>
            <a:r>
              <a:rPr lang="en-US" sz="3819">
                <a:solidFill>
                  <a:srgbClr val="000000"/>
                </a:solidFill>
              </a:rPr>
              <a:t>ism</a:t>
            </a:r>
            <a:endParaRPr sz="3819">
              <a:solidFill>
                <a:srgbClr val="000000"/>
              </a:solidFill>
            </a:endParaRPr>
          </a:p>
          <a:p>
            <a:pPr marL="82265" lvl="0" indent="0" algn="l" rtl="0">
              <a:spcBef>
                <a:spcPts val="524"/>
              </a:spcBef>
              <a:spcAft>
                <a:spcPts val="0"/>
              </a:spcAft>
              <a:buNone/>
            </a:pPr>
            <a:endParaRPr sz="3819">
              <a:solidFill>
                <a:srgbClr val="000000"/>
              </a:solidFill>
            </a:endParaRPr>
          </a:p>
          <a:p>
            <a:pPr marL="79583" lvl="0" indent="0" algn="l" rtl="0">
              <a:spcBef>
                <a:spcPts val="0"/>
              </a:spcBef>
              <a:spcAft>
                <a:spcPts val="0"/>
              </a:spcAft>
              <a:buNone/>
            </a:pPr>
            <a:r>
              <a:rPr lang="en-US" sz="3819">
                <a:solidFill>
                  <a:srgbClr val="000000"/>
                </a:solidFill>
              </a:rPr>
              <a:t>Students will be able:  </a:t>
            </a:r>
            <a:endParaRPr sz="3819">
              <a:solidFill>
                <a:srgbClr val="000000"/>
              </a:solidFill>
            </a:endParaRPr>
          </a:p>
          <a:p>
            <a:pPr marL="83789" lvl="0" indent="0" algn="l" rtl="0">
              <a:spcBef>
                <a:spcPts val="524"/>
              </a:spcBef>
              <a:spcAft>
                <a:spcPts val="0"/>
              </a:spcAft>
              <a:buNone/>
            </a:pPr>
            <a:r>
              <a:rPr lang="en-US" sz="5082">
                <a:solidFill>
                  <a:srgbClr val="000000"/>
                </a:solidFill>
              </a:rPr>
              <a:t>i) To understand the advantage of efficient ruler. </a:t>
            </a:r>
            <a:endParaRPr sz="5082">
              <a:solidFill>
                <a:srgbClr val="000000"/>
              </a:solidFill>
            </a:endParaRPr>
          </a:p>
          <a:p>
            <a:pPr marL="83789" marR="462887" lvl="0" indent="0" algn="l" rtl="0">
              <a:lnSpc>
                <a:spcPct val="135815"/>
              </a:lnSpc>
              <a:spcBef>
                <a:spcPts val="512"/>
              </a:spcBef>
              <a:spcAft>
                <a:spcPts val="0"/>
              </a:spcAft>
              <a:buNone/>
            </a:pPr>
            <a:r>
              <a:rPr lang="en-US" sz="5082">
                <a:solidFill>
                  <a:srgbClr val="000000"/>
                </a:solidFill>
              </a:rPr>
              <a:t>ii) To know the cheap method of Britain to annex Indian Territory.  iii) To know about the reasons for the success of Britain as the rulers of India.</a:t>
            </a:r>
            <a:endParaRPr sz="5082">
              <a:solidFill>
                <a:srgbClr val="000000"/>
              </a:solidFill>
            </a:endParaRPr>
          </a:p>
          <a:p>
            <a:pPr marL="85313" lvl="0" indent="0" algn="l" rtl="0">
              <a:spcBef>
                <a:spcPts val="521"/>
              </a:spcBef>
              <a:spcAft>
                <a:spcPts val="0"/>
              </a:spcAft>
              <a:buNone/>
            </a:pPr>
            <a:endParaRPr sz="5582">
              <a:solidFill>
                <a:srgbClr val="000000"/>
              </a:solidFill>
            </a:endParaRPr>
          </a:p>
          <a:p>
            <a:pPr marL="249607" lvl="0" indent="0" algn="l" rtl="0">
              <a:spcBef>
                <a:spcPts val="530"/>
              </a:spcBef>
              <a:spcAft>
                <a:spcPts val="0"/>
              </a:spcAft>
              <a:buClr>
                <a:schemeClr val="dk1"/>
              </a:buClr>
              <a:buSzPts val="275"/>
              <a:buFont typeface="Arial"/>
              <a:buNone/>
            </a:pPr>
            <a:endParaRPr sz="5582">
              <a:solidFill>
                <a:srgbClr val="333333"/>
              </a:solidFill>
              <a:highlight>
                <a:srgbClr val="FFFFFF"/>
              </a:highlight>
            </a:endParaRPr>
          </a:p>
          <a:p>
            <a:pPr marL="0" lvl="0" indent="0" algn="ctr" rtl="0">
              <a:spcBef>
                <a:spcPts val="640"/>
              </a:spcBef>
              <a:spcAft>
                <a:spcPts val="0"/>
              </a:spcAft>
              <a:buNone/>
            </a:pPr>
            <a:endParaRPr sz="5915"/>
          </a:p>
        </p:txBody>
      </p:sp>
      <p:pic>
        <p:nvPicPr>
          <p:cNvPr id="104" name="Google Shape;104;gf2230a55a1_0_0"/>
          <p:cNvPicPr preferRelativeResize="0"/>
          <p:nvPr/>
        </p:nvPicPr>
        <p:blipFill rotWithShape="1">
          <a:blip r:embed="rId3">
            <a:alphaModFix/>
          </a:blip>
          <a:srcRect/>
          <a:stretch/>
        </p:blipFill>
        <p:spPr>
          <a:xfrm>
            <a:off x="7452200" y="135100"/>
            <a:ext cx="1578401" cy="10447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p:nvPr/>
        </p:nvSpPr>
        <p:spPr>
          <a:xfrm>
            <a:off x="1187624" y="980729"/>
            <a:ext cx="7200800" cy="507831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800" b="0" i="0" u="none" strike="noStrike" cap="none">
              <a:solidFill>
                <a:srgbClr val="000000"/>
              </a:solidFill>
              <a:latin typeface="Century Gothic"/>
              <a:ea typeface="Century Gothic"/>
              <a:cs typeface="Century Gothic"/>
              <a:sym typeface="Century Gothic"/>
            </a:endParaRPr>
          </a:p>
          <a:p>
            <a:pPr marL="0" marR="0" lvl="0" indent="0" algn="r" rtl="0">
              <a:spcBef>
                <a:spcPts val="0"/>
              </a:spcBef>
              <a:spcAft>
                <a:spcPts val="0"/>
              </a:spcAft>
              <a:buNone/>
            </a:pPr>
            <a:r>
              <a:rPr lang="en-US" sz="2800" b="0" i="0" u="none" strike="noStrike" cap="none">
                <a:solidFill>
                  <a:srgbClr val="000000"/>
                </a:solidFill>
                <a:latin typeface="Century Gothic"/>
                <a:ea typeface="Century Gothic"/>
                <a:cs typeface="Century Gothic"/>
                <a:sym typeface="Century Gothic"/>
              </a:rPr>
              <a:t>The British came to India only for trade.</a:t>
            </a:r>
            <a:endParaRPr/>
          </a:p>
          <a:p>
            <a:pPr marL="0" marR="0" lvl="0" indent="0" algn="r" rtl="0">
              <a:spcBef>
                <a:spcPts val="0"/>
              </a:spcBef>
              <a:spcAft>
                <a:spcPts val="0"/>
              </a:spcAft>
              <a:buNone/>
            </a:pPr>
            <a:endParaRPr sz="2800" b="0" i="0" u="none" strike="noStrike" cap="none">
              <a:solidFill>
                <a:srgbClr val="000000"/>
              </a:solidFill>
              <a:latin typeface="Century Gothic"/>
              <a:ea typeface="Century Gothic"/>
              <a:cs typeface="Century Gothic"/>
              <a:sym typeface="Century Gothic"/>
            </a:endParaRPr>
          </a:p>
          <a:p>
            <a:pPr marL="0" marR="0" lvl="0" indent="0" algn="r" rtl="0">
              <a:spcBef>
                <a:spcPts val="0"/>
              </a:spcBef>
              <a:spcAft>
                <a:spcPts val="0"/>
              </a:spcAft>
              <a:buNone/>
            </a:pPr>
            <a:endParaRPr sz="2800" b="0" i="0" u="none" strike="noStrike" cap="none">
              <a:solidFill>
                <a:srgbClr val="000000"/>
              </a:solidFill>
              <a:latin typeface="Century Gothic"/>
              <a:ea typeface="Century Gothic"/>
              <a:cs typeface="Century Gothic"/>
              <a:sym typeface="Century Gothic"/>
            </a:endParaRPr>
          </a:p>
          <a:p>
            <a:pPr marL="0" marR="0" lvl="0" indent="0" algn="r" rtl="0">
              <a:spcBef>
                <a:spcPts val="0"/>
              </a:spcBef>
              <a:spcAft>
                <a:spcPts val="0"/>
              </a:spcAft>
              <a:buNone/>
            </a:pPr>
            <a:endParaRPr sz="2800" b="0" i="0" u="none" strike="noStrike" cap="none">
              <a:solidFill>
                <a:srgbClr val="000000"/>
              </a:solidFill>
              <a:latin typeface="Century Gothic"/>
              <a:ea typeface="Century Gothic"/>
              <a:cs typeface="Century Gothic"/>
              <a:sym typeface="Century Gothic"/>
            </a:endParaRPr>
          </a:p>
          <a:p>
            <a:pPr marL="0" marR="0" lvl="0" indent="0" algn="r" rtl="0">
              <a:spcBef>
                <a:spcPts val="0"/>
              </a:spcBef>
              <a:spcAft>
                <a:spcPts val="0"/>
              </a:spcAft>
              <a:buNone/>
            </a:pPr>
            <a:endParaRPr sz="2800" b="0" i="0" u="none" strike="noStrike" cap="none">
              <a:solidFill>
                <a:srgbClr val="000000"/>
              </a:solidFill>
              <a:latin typeface="Century Gothic"/>
              <a:ea typeface="Century Gothic"/>
              <a:cs typeface="Century Gothic"/>
              <a:sym typeface="Century Gothic"/>
            </a:endParaRPr>
          </a:p>
          <a:p>
            <a:pPr marL="0" marR="0" lvl="0" indent="0" algn="r" rtl="0">
              <a:spcBef>
                <a:spcPts val="0"/>
              </a:spcBef>
              <a:spcAft>
                <a:spcPts val="0"/>
              </a:spcAft>
              <a:buNone/>
            </a:pPr>
            <a:endParaRPr sz="2800" b="0" i="0" u="none" strike="noStrike" cap="none">
              <a:solidFill>
                <a:srgbClr val="000000"/>
              </a:solidFill>
              <a:latin typeface="Century Gothic"/>
              <a:ea typeface="Century Gothic"/>
              <a:cs typeface="Century Gothic"/>
              <a:sym typeface="Century Gothic"/>
            </a:endParaRPr>
          </a:p>
          <a:p>
            <a:pPr marL="0" marR="0" lvl="0" indent="0" algn="r" rtl="0">
              <a:spcBef>
                <a:spcPts val="0"/>
              </a:spcBef>
              <a:spcAft>
                <a:spcPts val="0"/>
              </a:spcAft>
              <a:buNone/>
            </a:pPr>
            <a:endParaRPr sz="2800" b="0" i="0" u="none" strike="noStrike" cap="none">
              <a:solidFill>
                <a:srgbClr val="000000"/>
              </a:solidFill>
              <a:latin typeface="Century Gothic"/>
              <a:ea typeface="Century Gothic"/>
              <a:cs typeface="Century Gothic"/>
              <a:sym typeface="Century Gothic"/>
            </a:endParaRPr>
          </a:p>
          <a:p>
            <a:pPr marL="0" marR="0" lvl="0" indent="0" algn="r" rtl="0">
              <a:spcBef>
                <a:spcPts val="0"/>
              </a:spcBef>
              <a:spcAft>
                <a:spcPts val="0"/>
              </a:spcAft>
              <a:buNone/>
            </a:pPr>
            <a:endParaRPr sz="2800" b="0" i="0" u="none" strike="noStrike" cap="none">
              <a:solidFill>
                <a:srgbClr val="000000"/>
              </a:solidFill>
              <a:latin typeface="Century Gothic"/>
              <a:ea typeface="Century Gothic"/>
              <a:cs typeface="Century Gothic"/>
              <a:sym typeface="Century Gothic"/>
            </a:endParaRPr>
          </a:p>
          <a:p>
            <a:pPr marL="0" marR="0" lvl="0" indent="0" algn="r" rtl="0">
              <a:spcBef>
                <a:spcPts val="0"/>
              </a:spcBef>
              <a:spcAft>
                <a:spcPts val="0"/>
              </a:spcAft>
              <a:buNone/>
            </a:pPr>
            <a:endParaRPr sz="2800" b="0" i="0" u="none" strike="noStrike" cap="none">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2000" b="0" i="0" u="none" strike="noStrike" cap="none">
                <a:solidFill>
                  <a:srgbClr val="000000"/>
                </a:solidFill>
                <a:latin typeface="Century Gothic"/>
                <a:ea typeface="Century Gothic"/>
                <a:cs typeface="Century Gothic"/>
                <a:sym typeface="Century Gothic"/>
              </a:rPr>
              <a:t>Their Trade Company was known as                                         </a:t>
            </a:r>
            <a:r>
              <a:rPr lang="en-US" sz="2400" b="1" i="0" u="sng" strike="noStrike" cap="none">
                <a:solidFill>
                  <a:srgbClr val="000000"/>
                </a:solidFill>
                <a:latin typeface="Century Gothic"/>
                <a:ea typeface="Century Gothic"/>
                <a:cs typeface="Century Gothic"/>
                <a:sym typeface="Century Gothic"/>
              </a:rPr>
              <a:t>British East India Company</a:t>
            </a:r>
            <a:endParaRPr sz="2400" b="1">
              <a:solidFill>
                <a:schemeClr val="dk1"/>
              </a:solidFill>
              <a:latin typeface="Century Gothic"/>
              <a:ea typeface="Century Gothic"/>
              <a:cs typeface="Century Gothic"/>
              <a:sym typeface="Century Gothic"/>
            </a:endParaRPr>
          </a:p>
        </p:txBody>
      </p:sp>
      <p:sp>
        <p:nvSpPr>
          <p:cNvPr id="110" name="Google Shape;110;p2"/>
          <p:cNvSpPr/>
          <p:nvPr/>
        </p:nvSpPr>
        <p:spPr>
          <a:xfrm>
            <a:off x="3563888" y="548680"/>
            <a:ext cx="4752528"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6000">
                <a:solidFill>
                  <a:schemeClr val="dk1"/>
                </a:solidFill>
                <a:latin typeface="Arimo"/>
                <a:ea typeface="Arimo"/>
                <a:cs typeface="Arimo"/>
                <a:sym typeface="Arimo"/>
              </a:rPr>
              <a:t>Introduction</a:t>
            </a:r>
            <a:endParaRPr sz="6000">
              <a:solidFill>
                <a:schemeClr val="dk1"/>
              </a:solidFill>
              <a:latin typeface="Arimo"/>
              <a:ea typeface="Arimo"/>
              <a:cs typeface="Arimo"/>
              <a:sym typeface="Arimo"/>
            </a:endParaRPr>
          </a:p>
        </p:txBody>
      </p:sp>
      <p:pic>
        <p:nvPicPr>
          <p:cNvPr id="111" name="Google Shape;111;p2" descr="continents-map.png"/>
          <p:cNvPicPr preferRelativeResize="0"/>
          <p:nvPr/>
        </p:nvPicPr>
        <p:blipFill rotWithShape="1">
          <a:blip r:embed="rId3">
            <a:alphaModFix/>
          </a:blip>
          <a:srcRect/>
          <a:stretch/>
        </p:blipFill>
        <p:spPr>
          <a:xfrm>
            <a:off x="1447800" y="1828800"/>
            <a:ext cx="7084640" cy="3120086"/>
          </a:xfrm>
          <a:prstGeom prst="rect">
            <a:avLst/>
          </a:prstGeom>
          <a:noFill/>
          <a:ln>
            <a:noFill/>
          </a:ln>
        </p:spPr>
      </p:pic>
      <p:sp>
        <p:nvSpPr>
          <p:cNvPr id="112" name="Google Shape;112;p2"/>
          <p:cNvSpPr txBox="1"/>
          <p:nvPr/>
        </p:nvSpPr>
        <p:spPr>
          <a:xfrm>
            <a:off x="0" y="18864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a:solidFill>
                  <a:srgbClr val="FF0000"/>
                </a:solidFill>
                <a:latin typeface="Calibri"/>
                <a:ea typeface="Calibri"/>
                <a:cs typeface="Calibri"/>
                <a:sym typeface="Calibri"/>
              </a:rPr>
              <a:t>THE ESTABLISHMENT OF COMPANY POWER</a:t>
            </a:r>
            <a:endParaRPr sz="22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INTRODUCTION</a:t>
            </a:r>
            <a:endParaRPr sz="1800" b="1" i="0" u="none" strike="noStrike" cap="none">
              <a:solidFill>
                <a:srgbClr val="000000"/>
              </a:solidFill>
              <a:latin typeface="Calibri"/>
              <a:ea typeface="Calibri"/>
              <a:cs typeface="Calibri"/>
              <a:sym typeface="Calibri"/>
            </a:endParaRPr>
          </a:p>
        </p:txBody>
      </p:sp>
      <p:sp>
        <p:nvSpPr>
          <p:cNvPr id="113" name="Google Shape;113;p2"/>
          <p:cNvSpPr txBox="1"/>
          <p:nvPr/>
        </p:nvSpPr>
        <p:spPr>
          <a:xfrm>
            <a:off x="533400" y="6096000"/>
            <a:ext cx="8153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4" name="Google Shape;114;p2"/>
          <p:cNvPicPr preferRelativeResize="0"/>
          <p:nvPr/>
        </p:nvPicPr>
        <p:blipFill rotWithShape="1">
          <a:blip r:embed="rId4">
            <a:alphaModFix/>
          </a:blip>
          <a:srcRect/>
          <a:stretch/>
        </p:blipFill>
        <p:spPr>
          <a:xfrm>
            <a:off x="7413375" y="56713"/>
            <a:ext cx="1578401" cy="10447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p:nvPr/>
        </p:nvSpPr>
        <p:spPr>
          <a:xfrm>
            <a:off x="0" y="46125"/>
            <a:ext cx="9086700" cy="6340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200" u="sng">
              <a:solidFill>
                <a:schemeClr val="dk1"/>
              </a:solidFill>
              <a:latin typeface="Arimo"/>
              <a:ea typeface="Arimo"/>
              <a:cs typeface="Arimo"/>
              <a:sym typeface="Arimo"/>
            </a:endParaRPr>
          </a:p>
          <a:p>
            <a:pPr marL="0" marR="0" lvl="0" indent="0" algn="ctr" rtl="0">
              <a:spcBef>
                <a:spcPts val="0"/>
              </a:spcBef>
              <a:spcAft>
                <a:spcPts val="0"/>
              </a:spcAft>
              <a:buNone/>
            </a:pPr>
            <a:r>
              <a:rPr lang="en-US" sz="3200">
                <a:solidFill>
                  <a:schemeClr val="dk1"/>
                </a:solidFill>
                <a:latin typeface="Arimo"/>
                <a:ea typeface="Arimo"/>
                <a:cs typeface="Arimo"/>
                <a:sym typeface="Arimo"/>
              </a:rPr>
              <a:t>Voyages of discovery</a:t>
            </a:r>
            <a:endParaRPr sz="1600">
              <a:solidFill>
                <a:schemeClr val="dk1"/>
              </a:solidFill>
              <a:latin typeface="Calibri"/>
              <a:ea typeface="Calibri"/>
              <a:cs typeface="Calibri"/>
              <a:sym typeface="Calibri"/>
            </a:endParaRP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Between 7</a:t>
            </a:r>
            <a:r>
              <a:rPr lang="en-US" sz="1800" baseline="30000">
                <a:solidFill>
                  <a:schemeClr val="dk1"/>
                </a:solidFill>
                <a:latin typeface="Century Gothic"/>
                <a:ea typeface="Century Gothic"/>
                <a:cs typeface="Century Gothic"/>
                <a:sym typeface="Century Gothic"/>
              </a:rPr>
              <a:t>th</a:t>
            </a:r>
            <a:r>
              <a:rPr lang="en-US" sz="1800">
                <a:solidFill>
                  <a:schemeClr val="dk1"/>
                </a:solidFill>
                <a:latin typeface="Century Gothic"/>
                <a:ea typeface="Century Gothic"/>
                <a:cs typeface="Century Gothic"/>
                <a:sym typeface="Century Gothic"/>
              </a:rPr>
              <a:t> and 14</a:t>
            </a:r>
            <a:r>
              <a:rPr lang="en-US" sz="1800" baseline="30000">
                <a:solidFill>
                  <a:schemeClr val="dk1"/>
                </a:solidFill>
                <a:latin typeface="Century Gothic"/>
                <a:ea typeface="Century Gothic"/>
                <a:cs typeface="Century Gothic"/>
                <a:sym typeface="Century Gothic"/>
              </a:rPr>
              <a:t>th</a:t>
            </a:r>
            <a:r>
              <a:rPr lang="en-US" sz="1800">
                <a:solidFill>
                  <a:schemeClr val="dk1"/>
                </a:solidFill>
                <a:latin typeface="Century Gothic"/>
                <a:ea typeface="Century Gothic"/>
                <a:cs typeface="Century Gothic"/>
                <a:sym typeface="Century Gothic"/>
              </a:rPr>
              <a:t> centuries Arab traders dominated the trade between the East and the West. </a:t>
            </a:r>
            <a:endParaRPr sz="1800">
              <a:solidFill>
                <a:schemeClr val="dk1"/>
              </a:solidFill>
              <a:latin typeface="Century Gothic"/>
              <a:ea typeface="Century Gothic"/>
              <a:cs typeface="Century Gothic"/>
              <a:sym typeface="Century Gothic"/>
            </a:endParaRP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It became essential to find a direct sea route to the East. For this purpose a series of voyages were undertaken by European Explorers. </a:t>
            </a:r>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The Arab domination of the Indian Ocean was replaced by the Portuguese who were the first Europeans to establish a trade base in India.  Followed by them, the Dutch, the British, and the French reached India for trade.</a:t>
            </a:r>
            <a:endParaRPr sz="1800" i="0" u="none" strike="noStrike" cap="none">
              <a:solidFill>
                <a:schemeClr val="dk1"/>
              </a:solidFill>
              <a:latin typeface="Century Gothic"/>
              <a:ea typeface="Century Gothic"/>
              <a:cs typeface="Century Gothic"/>
              <a:sym typeface="Century Gothic"/>
            </a:endParaRPr>
          </a:p>
        </p:txBody>
      </p:sp>
      <p:pic>
        <p:nvPicPr>
          <p:cNvPr id="120" name="Google Shape;120;p3" descr="0913_vasco_crop.jpg"/>
          <p:cNvPicPr preferRelativeResize="0"/>
          <p:nvPr/>
        </p:nvPicPr>
        <p:blipFill rotWithShape="1">
          <a:blip r:embed="rId3">
            <a:alphaModFix/>
          </a:blip>
          <a:srcRect/>
          <a:stretch/>
        </p:blipFill>
        <p:spPr>
          <a:xfrm>
            <a:off x="228600" y="2362200"/>
            <a:ext cx="3886200" cy="2667000"/>
          </a:xfrm>
          <a:prstGeom prst="rect">
            <a:avLst/>
          </a:prstGeom>
          <a:noFill/>
          <a:ln>
            <a:noFill/>
          </a:ln>
        </p:spPr>
      </p:pic>
      <p:pic>
        <p:nvPicPr>
          <p:cNvPr id="121" name="Google Shape;121;p3" descr="da_gama_royal_museums_greenwich_fb_1495024163_725x725.jpg"/>
          <p:cNvPicPr preferRelativeResize="0"/>
          <p:nvPr/>
        </p:nvPicPr>
        <p:blipFill rotWithShape="1">
          <a:blip r:embed="rId4">
            <a:alphaModFix/>
          </a:blip>
          <a:srcRect/>
          <a:stretch/>
        </p:blipFill>
        <p:spPr>
          <a:xfrm>
            <a:off x="4572000" y="2362200"/>
            <a:ext cx="3962400" cy="2667000"/>
          </a:xfrm>
          <a:prstGeom prst="rect">
            <a:avLst/>
          </a:prstGeom>
          <a:noFill/>
          <a:ln>
            <a:noFill/>
          </a:ln>
        </p:spPr>
      </p:pic>
      <p:pic>
        <p:nvPicPr>
          <p:cNvPr id="122" name="Google Shape;122;p3"/>
          <p:cNvPicPr preferRelativeResize="0"/>
          <p:nvPr/>
        </p:nvPicPr>
        <p:blipFill rotWithShape="1">
          <a:blip r:embed="rId5">
            <a:alphaModFix/>
          </a:blip>
          <a:srcRect/>
          <a:stretch/>
        </p:blipFill>
        <p:spPr>
          <a:xfrm>
            <a:off x="7427400" y="135100"/>
            <a:ext cx="1578401" cy="1044767"/>
          </a:xfrm>
          <a:prstGeom prst="rect">
            <a:avLst/>
          </a:prstGeom>
          <a:noFill/>
          <a:ln>
            <a:noFill/>
          </a:ln>
          <a:effectLst>
            <a:outerShdw blurRad="50800" dist="50800" dir="5400000" algn="ctr" rotWithShape="0">
              <a:srgbClr val="000000">
                <a:alpha val="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mo"/>
              <a:buNone/>
            </a:pPr>
            <a:r>
              <a:rPr lang="en-US">
                <a:solidFill>
                  <a:schemeClr val="dk1"/>
                </a:solidFill>
                <a:latin typeface="Arimo"/>
                <a:ea typeface="Arimo"/>
                <a:cs typeface="Arimo"/>
                <a:sym typeface="Arimo"/>
              </a:rPr>
              <a:t>Vasco da Gama’s Voyage</a:t>
            </a:r>
            <a:endParaRPr>
              <a:solidFill>
                <a:schemeClr val="dk1"/>
              </a:solidFill>
              <a:latin typeface="Arimo"/>
              <a:ea typeface="Arimo"/>
              <a:cs typeface="Arimo"/>
              <a:sym typeface="Arimo"/>
            </a:endParaRPr>
          </a:p>
        </p:txBody>
      </p:sp>
      <p:sp>
        <p:nvSpPr>
          <p:cNvPr id="129" name="Google Shape;129;p4"/>
          <p:cNvSpPr txBox="1">
            <a:spLocks noGrp="1"/>
          </p:cNvSpPr>
          <p:nvPr>
            <p:ph type="body" idx="1"/>
          </p:nvPr>
        </p:nvSpPr>
        <p:spPr>
          <a:xfrm>
            <a:off x="2514600" y="1295400"/>
            <a:ext cx="4040188"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800"/>
              <a:buNone/>
            </a:pPr>
            <a:r>
              <a:rPr lang="en-US" sz="2800">
                <a:solidFill>
                  <a:schemeClr val="dk1"/>
                </a:solidFill>
                <a:latin typeface="Arimo"/>
                <a:ea typeface="Arimo"/>
                <a:cs typeface="Arimo"/>
                <a:sym typeface="Arimo"/>
              </a:rPr>
              <a:t>Sea Route to India</a:t>
            </a:r>
            <a:endParaRPr sz="2800">
              <a:solidFill>
                <a:schemeClr val="dk1"/>
              </a:solidFill>
              <a:latin typeface="Arimo"/>
              <a:ea typeface="Arimo"/>
              <a:cs typeface="Arimo"/>
              <a:sym typeface="Arimo"/>
            </a:endParaRPr>
          </a:p>
        </p:txBody>
      </p:sp>
      <p:pic>
        <p:nvPicPr>
          <p:cNvPr id="130" name="Google Shape;130;p4" descr="da gama Map AD.jpg"/>
          <p:cNvPicPr preferRelativeResize="0">
            <a:picLocks noGrp="1"/>
          </p:cNvPicPr>
          <p:nvPr>
            <p:ph type="body" idx="2"/>
          </p:nvPr>
        </p:nvPicPr>
        <p:blipFill rotWithShape="1">
          <a:blip r:embed="rId3">
            <a:alphaModFix/>
          </a:blip>
          <a:srcRect/>
          <a:stretch/>
        </p:blipFill>
        <p:spPr>
          <a:xfrm>
            <a:off x="1066800" y="2057400"/>
            <a:ext cx="6858000" cy="3581400"/>
          </a:xfrm>
          <a:prstGeom prst="rect">
            <a:avLst/>
          </a:prstGeom>
          <a:noFill/>
          <a:ln>
            <a:noFill/>
          </a:ln>
        </p:spPr>
      </p:pic>
      <p:pic>
        <p:nvPicPr>
          <p:cNvPr id="131" name="Google Shape;131;p4"/>
          <p:cNvPicPr preferRelativeResize="0"/>
          <p:nvPr/>
        </p:nvPicPr>
        <p:blipFill rotWithShape="1">
          <a:blip r:embed="rId4">
            <a:alphaModFix/>
          </a:blip>
          <a:srcRect/>
          <a:stretch/>
        </p:blipFill>
        <p:spPr>
          <a:xfrm>
            <a:off x="7333675" y="0"/>
            <a:ext cx="1810325" cy="129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a:stretch/>
        </p:blipFill>
        <p:spPr>
          <a:xfrm>
            <a:off x="7427400" y="0"/>
            <a:ext cx="1578401" cy="1044767"/>
          </a:xfrm>
          <a:prstGeom prst="rect">
            <a:avLst/>
          </a:prstGeom>
          <a:noFill/>
          <a:ln>
            <a:noFill/>
          </a:ln>
        </p:spPr>
      </p:pic>
      <p:sp>
        <p:nvSpPr>
          <p:cNvPr id="137" name="Google Shape;137;p5"/>
          <p:cNvSpPr/>
          <p:nvPr/>
        </p:nvSpPr>
        <p:spPr>
          <a:xfrm>
            <a:off x="0" y="314989"/>
            <a:ext cx="9144000" cy="277768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800"/>
              <a:buFont typeface="Arimo"/>
              <a:buNone/>
            </a:pPr>
            <a:r>
              <a:rPr lang="en-US" sz="1800" i="0" strike="noStrike" cap="none">
                <a:solidFill>
                  <a:schemeClr val="dk1"/>
                </a:solidFill>
                <a:latin typeface="Arimo"/>
                <a:ea typeface="Arimo"/>
                <a:cs typeface="Arimo"/>
                <a:sym typeface="Arimo"/>
              </a:rPr>
              <a:t>Formation of European Trading Companies in India</a:t>
            </a:r>
            <a:endParaRPr sz="600" i="0"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00"/>
              <a:buFont typeface="Calibri"/>
              <a:buNone/>
            </a:pPr>
            <a:endParaRPr sz="600" b="0" i="0" u="none" strike="noStrike" cap="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i="0" u="none" strike="noStrike" cap="none">
                <a:solidFill>
                  <a:schemeClr val="dk1"/>
                </a:solidFill>
                <a:latin typeface="Century Gothic"/>
                <a:ea typeface="Century Gothic"/>
                <a:cs typeface="Century Gothic"/>
                <a:sym typeface="Century Gothic"/>
              </a:rPr>
              <a:t>The Portuguese had trade settlements at Goa, Daman and Diu. Salsette, Bassein and Santhome near Chennai.   (Salsette is an island in the state of Maharashtra on India’s west coast. Bassein is situated at about 70 kms North of Bombay in the Arabian Sea.)</a:t>
            </a:r>
            <a:endParaRPr/>
          </a:p>
          <a:p>
            <a:pPr marL="0" marR="0" lvl="0" indent="0" algn="l" rtl="0">
              <a:lnSpc>
                <a:spcPct val="100000"/>
              </a:lnSpc>
              <a:spcBef>
                <a:spcPts val="0"/>
              </a:spcBef>
              <a:spcAft>
                <a:spcPts val="0"/>
              </a:spcAft>
              <a:buNone/>
            </a:pPr>
            <a:endParaRPr sz="1000" i="0" u="none" strike="noStrike" cap="none">
              <a:solidFill>
                <a:schemeClr val="dk1"/>
              </a:solidFill>
              <a:latin typeface="Century Gothic"/>
              <a:ea typeface="Century Gothic"/>
              <a:cs typeface="Century Gothic"/>
              <a:sym typeface="Century Gothic"/>
            </a:endParaRPr>
          </a:p>
          <a:p>
            <a:pPr marL="0" marR="0" lvl="0" indent="-88900" algn="l" rtl="0">
              <a:lnSpc>
                <a:spcPct val="100000"/>
              </a:lnSpc>
              <a:spcBef>
                <a:spcPts val="0"/>
              </a:spcBef>
              <a:spcAft>
                <a:spcPts val="0"/>
              </a:spcAft>
              <a:buClr>
                <a:schemeClr val="dk1"/>
              </a:buClr>
              <a:buSzPts val="1400"/>
              <a:buFont typeface="Arial"/>
              <a:buChar char="•"/>
            </a:pPr>
            <a:r>
              <a:rPr lang="en-US" sz="1400" i="0" u="none" strike="noStrike" cap="none">
                <a:solidFill>
                  <a:schemeClr val="dk1"/>
                </a:solidFill>
                <a:latin typeface="Century Gothic"/>
                <a:ea typeface="Century Gothic"/>
                <a:cs typeface="Century Gothic"/>
                <a:sym typeface="Century Gothic"/>
              </a:rPr>
              <a:t>The Dutch East India Company was formed in 1602 and established factories in Masulipatnam (Andhra Pradesh), Surat and Cochin.</a:t>
            </a:r>
            <a:endParaRPr/>
          </a:p>
          <a:p>
            <a:pPr marL="0" marR="0" lvl="0" indent="0" algn="l" rtl="0">
              <a:lnSpc>
                <a:spcPct val="100000"/>
              </a:lnSpc>
              <a:spcBef>
                <a:spcPts val="0"/>
              </a:spcBef>
              <a:spcAft>
                <a:spcPts val="0"/>
              </a:spcAft>
              <a:buNone/>
            </a:pPr>
            <a:endParaRPr sz="1050" i="0" u="none" strike="noStrike" cap="none">
              <a:solidFill>
                <a:schemeClr val="dk1"/>
              </a:solidFill>
              <a:latin typeface="Century Gothic"/>
              <a:ea typeface="Century Gothic"/>
              <a:cs typeface="Century Gothic"/>
              <a:sym typeface="Century Gothic"/>
            </a:endParaRPr>
          </a:p>
          <a:p>
            <a:pPr marL="0" marR="0" lvl="0" indent="-88900" algn="l" rtl="0">
              <a:lnSpc>
                <a:spcPct val="100000"/>
              </a:lnSpc>
              <a:spcBef>
                <a:spcPts val="0"/>
              </a:spcBef>
              <a:spcAft>
                <a:spcPts val="0"/>
              </a:spcAft>
              <a:buClr>
                <a:schemeClr val="dk1"/>
              </a:buClr>
              <a:buSzPts val="1400"/>
              <a:buFont typeface="Arial"/>
              <a:buChar char="•"/>
            </a:pPr>
            <a:r>
              <a:rPr lang="en-US" sz="1400" i="0" u="none" strike="noStrike" cap="none">
                <a:solidFill>
                  <a:schemeClr val="dk1"/>
                </a:solidFill>
                <a:latin typeface="Century Gothic"/>
                <a:ea typeface="Century Gothic"/>
                <a:cs typeface="Century Gothic"/>
                <a:sym typeface="Century Gothic"/>
              </a:rPr>
              <a:t>The French were the last European power to enter India. The first French factory came up at Surat in 1668. They also acquired Mahe in Malabar on the west coast in 1724.</a:t>
            </a:r>
            <a:endParaRPr/>
          </a:p>
          <a:p>
            <a:pPr marL="0" marR="0" lvl="0" indent="0" algn="l" rtl="0">
              <a:lnSpc>
                <a:spcPct val="100000"/>
              </a:lnSpc>
              <a:spcBef>
                <a:spcPts val="0"/>
              </a:spcBef>
              <a:spcAft>
                <a:spcPts val="0"/>
              </a:spcAft>
              <a:buClr>
                <a:schemeClr val="dk1"/>
              </a:buClr>
              <a:buSzPts val="1000"/>
              <a:buFont typeface="Calibri"/>
              <a:buNone/>
            </a:pPr>
            <a:endParaRPr sz="1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pic>
        <p:nvPicPr>
          <p:cNvPr id="138" name="Google Shape;138;p5" descr="C:\Users\Jancy Tom\Downloads\d5fe37ccf1f6ccfe6f6ab225f6a8b26b.jpeg"/>
          <p:cNvPicPr preferRelativeResize="0"/>
          <p:nvPr/>
        </p:nvPicPr>
        <p:blipFill rotWithShape="1">
          <a:blip r:embed="rId4">
            <a:alphaModFix/>
          </a:blip>
          <a:srcRect/>
          <a:stretch/>
        </p:blipFill>
        <p:spPr>
          <a:xfrm>
            <a:off x="228600" y="2590800"/>
            <a:ext cx="6096000" cy="4069080"/>
          </a:xfrm>
          <a:prstGeom prst="rect">
            <a:avLst/>
          </a:prstGeom>
          <a:noFill/>
          <a:ln>
            <a:noFill/>
          </a:ln>
        </p:spPr>
      </p:pic>
      <p:sp>
        <p:nvSpPr>
          <p:cNvPr id="139" name="Google Shape;139;p5"/>
          <p:cNvSpPr/>
          <p:nvPr/>
        </p:nvSpPr>
        <p:spPr>
          <a:xfrm>
            <a:off x="6477000" y="2785275"/>
            <a:ext cx="2667000" cy="1969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Video Link:  </a:t>
            </a:r>
            <a:r>
              <a:rPr lang="en-US" sz="1800"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https://www.youtube.com/watch?v=7-3A9f3vfE0&amp;feature=youtu.be</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p:nvPr/>
        </p:nvSpPr>
        <p:spPr>
          <a:xfrm>
            <a:off x="0" y="0"/>
            <a:ext cx="9144000" cy="50475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u="sng">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a:solidFill>
                  <a:schemeClr val="dk1"/>
                </a:solidFill>
                <a:latin typeface="Arimo"/>
                <a:ea typeface="Arimo"/>
                <a:cs typeface="Arimo"/>
                <a:sym typeface="Arimo"/>
              </a:rPr>
              <a:t>The British East India Company</a:t>
            </a:r>
            <a:endParaRPr sz="2400">
              <a:solidFill>
                <a:schemeClr val="dk1"/>
              </a:solidFill>
              <a:latin typeface="Arimo"/>
              <a:ea typeface="Arimo"/>
              <a:cs typeface="Arimo"/>
              <a:sym typeface="Arimo"/>
            </a:endParaRPr>
          </a:p>
          <a:p>
            <a:pPr marL="0" marR="0" lvl="0" indent="0" algn="ctr"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2800">
              <a:solidFill>
                <a:schemeClr val="dk1"/>
              </a:solidFill>
              <a:latin typeface="Arimo"/>
              <a:ea typeface="Arimo"/>
              <a:cs typeface="Arimo"/>
              <a:sym typeface="Arimo"/>
            </a:endParaRPr>
          </a:p>
          <a:p>
            <a:pPr marL="0" marR="0" lvl="0" indent="0" algn="ctr" rtl="0">
              <a:spcBef>
                <a:spcPts val="0"/>
              </a:spcBef>
              <a:spcAft>
                <a:spcPts val="0"/>
              </a:spcAft>
              <a:buNone/>
            </a:pPr>
            <a:endParaRPr sz="2800">
              <a:solidFill>
                <a:schemeClr val="dk1"/>
              </a:solidFill>
              <a:latin typeface="Arimo"/>
              <a:ea typeface="Arimo"/>
              <a:cs typeface="Arimo"/>
              <a:sym typeface="Arimo"/>
            </a:endParaRPr>
          </a:p>
          <a:p>
            <a:pPr marL="0" marR="0" lvl="0" indent="0" algn="ctr" rtl="0">
              <a:spcBef>
                <a:spcPts val="0"/>
              </a:spcBef>
              <a:spcAft>
                <a:spcPts val="0"/>
              </a:spcAft>
              <a:buNone/>
            </a:pPr>
            <a:endParaRPr sz="2800">
              <a:solidFill>
                <a:schemeClr val="dk1"/>
              </a:solidFill>
              <a:latin typeface="Arimo"/>
              <a:ea typeface="Arimo"/>
              <a:cs typeface="Arimo"/>
              <a:sym typeface="Arimo"/>
            </a:endParaRPr>
          </a:p>
          <a:p>
            <a:pPr marL="0" marR="0" lvl="0" indent="0" algn="ctr" rtl="0">
              <a:spcBef>
                <a:spcPts val="0"/>
              </a:spcBef>
              <a:spcAft>
                <a:spcPts val="0"/>
              </a:spcAft>
              <a:buNone/>
            </a:pPr>
            <a:endParaRPr sz="2800">
              <a:solidFill>
                <a:schemeClr val="dk1"/>
              </a:solidFill>
              <a:latin typeface="Arimo"/>
              <a:ea typeface="Arimo"/>
              <a:cs typeface="Arimo"/>
              <a:sym typeface="Arimo"/>
            </a:endParaRPr>
          </a:p>
          <a:p>
            <a:pPr marL="0" marR="0" lvl="0" indent="0" algn="ctr" rtl="0">
              <a:spcBef>
                <a:spcPts val="0"/>
              </a:spcBef>
              <a:spcAft>
                <a:spcPts val="0"/>
              </a:spcAft>
              <a:buNone/>
            </a:pPr>
            <a:endParaRPr sz="2800">
              <a:solidFill>
                <a:schemeClr val="dk1"/>
              </a:solidFill>
              <a:latin typeface="Arimo"/>
              <a:ea typeface="Arimo"/>
              <a:cs typeface="Arimo"/>
              <a:sym typeface="Arimo"/>
            </a:endParaRPr>
          </a:p>
          <a:p>
            <a:pPr marL="0" marR="0" lvl="0" indent="0" algn="ctr" rtl="0">
              <a:spcBef>
                <a:spcPts val="0"/>
              </a:spcBef>
              <a:spcAft>
                <a:spcPts val="0"/>
              </a:spcAft>
              <a:buNone/>
            </a:pPr>
            <a:endParaRPr sz="2800">
              <a:solidFill>
                <a:schemeClr val="dk1"/>
              </a:solidFill>
              <a:latin typeface="Arimo"/>
              <a:ea typeface="Arimo"/>
              <a:cs typeface="Arimo"/>
              <a:sym typeface="Arimo"/>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45" name="Google Shape;145;p6"/>
          <p:cNvSpPr/>
          <p:nvPr/>
        </p:nvSpPr>
        <p:spPr>
          <a:xfrm>
            <a:off x="5029200" y="1052736"/>
            <a:ext cx="3886200"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entury Gothic"/>
                <a:ea typeface="Century Gothic"/>
                <a:cs typeface="Century Gothic"/>
                <a:sym typeface="Century Gothic"/>
              </a:rPr>
              <a:t>The British East India Company was found in 1600 by a group of enterprising businessmen. On   31 December 1600, Queen Elizabeth 1 gave permission to the company to trade with India, in return for a share of its profits.</a:t>
            </a:r>
            <a:endParaRPr/>
          </a:p>
        </p:txBody>
      </p:sp>
      <p:pic>
        <p:nvPicPr>
          <p:cNvPr id="146" name="Google Shape;146;p6" descr="1800.jpg"/>
          <p:cNvPicPr preferRelativeResize="0"/>
          <p:nvPr/>
        </p:nvPicPr>
        <p:blipFill rotWithShape="1">
          <a:blip r:embed="rId3">
            <a:alphaModFix/>
          </a:blip>
          <a:srcRect/>
          <a:stretch/>
        </p:blipFill>
        <p:spPr>
          <a:xfrm>
            <a:off x="193607" y="980728"/>
            <a:ext cx="4717859" cy="3057872"/>
          </a:xfrm>
          <a:prstGeom prst="rect">
            <a:avLst/>
          </a:prstGeom>
          <a:noFill/>
          <a:ln>
            <a:noFill/>
          </a:ln>
        </p:spPr>
      </p:pic>
      <p:pic>
        <p:nvPicPr>
          <p:cNvPr id="147" name="Google Shape;147;p6"/>
          <p:cNvPicPr preferRelativeResize="0"/>
          <p:nvPr/>
        </p:nvPicPr>
        <p:blipFill rotWithShape="1">
          <a:blip r:embed="rId4">
            <a:alphaModFix/>
          </a:blip>
          <a:srcRect/>
          <a:stretch/>
        </p:blipFill>
        <p:spPr>
          <a:xfrm>
            <a:off x="7546875" y="160350"/>
            <a:ext cx="1426001" cy="968567"/>
          </a:xfrm>
          <a:prstGeom prst="rect">
            <a:avLst/>
          </a:prstGeom>
          <a:noFill/>
          <a:ln>
            <a:noFill/>
          </a:ln>
          <a:effectLst>
            <a:outerShdw blurRad="1270000" dist="50800" dir="5400000" algn="ctr" rotWithShape="0">
              <a:srgbClr val="000000">
                <a:alpha val="0"/>
              </a:srgbClr>
            </a:outerShdw>
          </a:effectLst>
        </p:spPr>
      </p:pic>
      <p:sp>
        <p:nvSpPr>
          <p:cNvPr id="148" name="Google Shape;148;p6"/>
          <p:cNvSpPr/>
          <p:nvPr/>
        </p:nvSpPr>
        <p:spPr>
          <a:xfrm>
            <a:off x="228600" y="4267200"/>
            <a:ext cx="5029200" cy="23698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mo"/>
                <a:ea typeface="Arimo"/>
                <a:cs typeface="Arimo"/>
                <a:sym typeface="Arimo"/>
              </a:rPr>
              <a:t>From Trading post to Presidency</a:t>
            </a:r>
            <a:endParaRPr sz="1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1600">
                <a:solidFill>
                  <a:schemeClr val="dk1"/>
                </a:solidFill>
                <a:latin typeface="Century Gothic"/>
                <a:ea typeface="Century Gothic"/>
                <a:cs typeface="Century Gothic"/>
                <a:sym typeface="Century Gothic"/>
              </a:rPr>
              <a:t>The European trading companies used to come by ships, and the captains of the ships asked permission to the local rulers for trade. If trade proved profitable the captains set up trading posts which came to known as Factories. </a:t>
            </a:r>
            <a:endParaRPr/>
          </a:p>
          <a:p>
            <a:pPr marL="0" marR="0" lvl="0" indent="-101600" algn="ctr" rtl="0">
              <a:spcBef>
                <a:spcPts val="0"/>
              </a:spcBef>
              <a:spcAft>
                <a:spcPts val="0"/>
              </a:spcAft>
              <a:buClr>
                <a:schemeClr val="dk1"/>
              </a:buClr>
              <a:buSzPts val="1600"/>
              <a:buFont typeface="Arial"/>
              <a:buChar char="•"/>
            </a:pPr>
            <a:r>
              <a:rPr lang="en-US" sz="1600">
                <a:solidFill>
                  <a:schemeClr val="dk1"/>
                </a:solidFill>
                <a:latin typeface="Century Gothic"/>
                <a:ea typeface="Century Gothic"/>
                <a:cs typeface="Century Gothic"/>
                <a:sym typeface="Century Gothic"/>
              </a:rPr>
              <a:t>Groups of factories developed came to known as Settlements. And the developed settlements came to known as Presidencies</a:t>
            </a:r>
            <a:r>
              <a:rPr lang="en-US" sz="1400">
                <a:solidFill>
                  <a:schemeClr val="dk1"/>
                </a:solidFill>
                <a:latin typeface="Century Gothic"/>
                <a:ea typeface="Century Gothic"/>
                <a:cs typeface="Century Gothic"/>
                <a:sym typeface="Century Gothic"/>
              </a:rPr>
              <a:t>.</a:t>
            </a:r>
            <a:endParaRPr sz="1400">
              <a:solidFill>
                <a:schemeClr val="dk1"/>
              </a:solidFill>
              <a:latin typeface="Century Gothic"/>
              <a:ea typeface="Century Gothic"/>
              <a:cs typeface="Century Gothic"/>
              <a:sym typeface="Century Gothic"/>
            </a:endParaRPr>
          </a:p>
        </p:txBody>
      </p:sp>
      <p:sp>
        <p:nvSpPr>
          <p:cNvPr id="149" name="Google Shape;149;p6" descr="data:image/jpeg;base64,/9j/4AAQSkZJRgABAQAAAQABAAD/2wCEAAkGBxMTEhUTExIVFRUXGBsYFxgYFx4bGBogGhgbHxgXGBgaHiggGB0lIBgYIjIhJSkrLi4uGiAzODMtNygtLisBCgoKDg0OGhAQGy0lICYvLS8tNS0uLS0tLS0tLS0tLS0tLS8tLS0tLS0tLS0tLS0tLS0tLS0tLS0wLS0tLy0tLf/AABEIAKsBJwMBIgACEQEDEQH/xAAbAAABBQEBAAAAAAAAAAAAAAAFAQIDBAYAB//EAEAQAAICAQIEBAMHAgQFAwUBAAECAxESACEEBSIxBhNBUTJhcSNCgZGhsfAUUjPB0fEHYnKC4RWy0iRDkqLCFv/EABkBAAMBAQEAAAAAAAAAAAAAAAECAwAEBf/EAC4RAAICAgEDAQcEAgMAAAAAAAABAhEDIRIEMUFREyIyM2Fx8CM0gaGx4RSRwf/aAAwDAQACEQMRAD8A8a4sHI/r+OomWu/f+fz8dT8wPWfoP21Xc6Rdi0u40nSaU6boijhrVcnYNEl9xY7jvYpjtZ+Q+lHvWT1ovD69Baroja9logk1+X6fhHOvdOvonWSgpxyxW2Si77/j67fT9ND3aL0T5d9W+Pouxy9fb21DHw63eR/LU12EknyZDxUaEWIwDse22hci16D8v/Gj00I7ZV/PrqkeCQHd7/D+fz66ZMRgs8S3YAD8K/bTBmT2OjUXDxXZN/t/P9NJOFUUCb/HTc16A4sDOje2oCNFJK9/r6f76Hz99PGViyVEnB3mt3/vt/nonIB97Y/roTwXxr9dFuNhBBK9+/8Av+ehLuZEJIH3/wAgflpnnA9xqkyMDudEOUcMZ5Eij3d2Cj23IFnbYWdbiaxOH4aSVwkakkmgAO+38/XWgXwdxOIOUe65AeYrHe8CQDsjUSH3WhZIG+tz4d8IrGigpg27GT43awFxvEbWDSfMXicsiPOEibCMsoVFdgSBkFWIjsNySAiGjR3v0BnKaQ8YNnlB8NzM0YVS6tjcqqSgskE7gGhQ+uw7sND+c8OUlZDG0WJpUZSGA+6WB3JI3J7EkkbVr3leCjSJbQKSmLWOwkCM6DsBYWqDD4R7VrI+JvDMWPwBKCqZBVAKKd1FjBQTHa2NmYhe50VkXYHFnkUi1/tqblP+JV90cf8A6E/5al4rhmGxFn139vT+e2o+Tp9uorvkK/7G1S7ixH3Iplr+fzbUIGjfM4wMaHoLH4fn31T6a7b6CkM0Uk08be35adKulEBPcitNYBKsdx+WlVdL/T197f2HfSf07X2/XQMWIHr3/ny1bglHz/Ov99VouBf1pR8yPpoxwXh2VvvLQHcb/h3+f76V0EK+FzZYdJsKRYs7NuR7fFdn0vfWL5ntK4vbNq/PfW+5RyYRsHDZbqDXbubrYd+nf56xPP0AneiLv9997Arv8tRx/Okvojrm76aP0bKAiGxv8K3/APOmFRrrPt+OlHf329/lrqOQkrH4dvr+uu0t5dt9h3+Xz7+v6aTWNsXix1mxQ/8AG2qurHMBUjD6f+0agGsuwG9iVpNOI03RAztHuRnp3WxtZJoA5dx77fz2A6N8jBxvesluvSyP3x7fL5anl+Ev0vzBvF8YS7D/AJm/c6jbiW+v560g5NE5s7En19d/5+WpxyyMA9I/A/56kpIEovkzIGZvz1BLK3udafmPKRsRft6b/wCnrodLyj5/ga/nrp1NCuLAvmHS5HRCbl+P09/T5emmHhxpuSBTKcZ0x0OpyteuobHbTIVknCoQ6/P/AE0TlnZQfn76HcOvWu47+vb1762X/wDmn8tmkYRkIZEzBIkUfDiewB6qJ22rbvpJtXsMYt9jHomR9hr0n/hjylcJGKuCzYMrLsaKkUe4KnIla9RsbrWV5bwXUGdbUEk9OwoHcjvQON7eutly/iEWUkIFjxVpVHSu0eIfY0WLWbHqBqM8yXkvDDJ7o10PGqrWZAtLRU5AkethiCSAKuh9T31n+X8xWfjc/LbChgWNhgFsmhtscD2AUhhuaOseOZP51ysjZhUbzX8sMA4ZszXVa9ORPS361IOYotvECrru7KmUlbm1OS7fCCLBt2JHTWkUWyriofn08Hs07MDliLPqCoPcWLNsw7eg30F8WcSDA0wclFrqjH9zLkdkbMXjZUr8NXiRY/lvHcRMmRCJghkKtiWY0mK2DfU0tL2sC+q2GqXiHj5Eh83GKIygBGcmnRbFRqephRbY9/TuCHh3Iyjo875vxSeayJkVKr8TBirYjIWBR+lCjsAABqjytqmQ+1/+06qcVOXZnbuxs/U9zqXl/wDiL9a/TXS1SOewhzDieo/P5aHFjozzfhNgwI7e/wAh+ehOOljVDCj20xrHvpzSa4TD1B/TR2Ygs3pyysOx1ZE6+2nloztWty+hqKwZvf66twStVBmA+RNfO676n4cxgC1s/M/wasRcTGDuu4r+b6RyDQV8LzYnqus1oHtuHtu3pW50A8TR1xDbAA+118zvv3+utLwPEqQDuOpe12KttsfW19Pf5nWU57/ikURW24odzVChtW1kb1qWL5zf0OyeulivqUvl6fz/AE0ikg/XbSK9aUDsfqPyrXWcJMstEkbH0oa7UBN67QoNknGEF2rte38GoCNSyL1G9rJ/c6jrRFE0l67XaxjtHOSN0MtncqQKFXa+ve/l619NA9HORgVf/MoPzth2PpXrv94e+p5fhOjpfmGhaQg963P+d71ofx/HyAmj8wa9/wAP5volMb3AB39fr3+uqfEcISdwl1+mw2/LUIs0+4D4nnU1Vnt9Bv8AnqmeZy3eZP1A/wBNGJ+UR/3UPe/z0Ibg1sgPY9/z/wBNXi4EZKRXfinPdjqNmv11JJDWk8vVFQlMZq3y3g2lcKqltxYHerGR7HsN7o0LNUDqJEGiHIuPMEyuq5GitXidxVhh2Pb3B7EG9CT1oMY72HeJ8NBGV4JSyIuUuahWjZbBQrZDUdqr8NGuIRmYGVgPipF+Fe/QPUqCCKJIAX00Pje1LE7tR33BUbY/Irfb2axfYuMrMaQZN3xB2oAW1+n7/nt5mScpv6Hr4sMce/Jehf7MKQcMcXI+IZEjIDaw21/Pb01czUMzPJgr2xs7qyOAe/p1bbfdF99BZGOINnIfFa7KTjlZrsLyv5em12uBUJPk0jMhVgkrEIAc1DEZDpYosgFXTEeupLFbqysp0rJlZ428w1ZMYBZaISiisoberSx7/PcBJOI4Yf8A2LUWTuS2RrEb7Ak2SRv06s8ynSXjBOihYscEar3RmL1l6APjmQLpjWumkTJI2R8CxJyipjv0u1AWPh2q7b6DQyRSlr+gQlcdooy8OpySCaRbt2BNBsWAQ16kmq7el6FeKW4kx4SFXAxC1fSFJHRVY2bBu7oV8I0cPCq6CU7ZHFmsFRtaowUDE1XQK3u6u9MRSCyfGOgWx2x9V7bWOx22J/5dPjzODFyYYzVGZ8P8kieJpJTuokYqb+6AI0Ciixdj77AfnRTlEsLr5oABaviBJPUCAAd8SCGI2BIB3OtTxfBg1LA1KpVkHY3VqemrN2QaNbfLWX5hzOaWWMTN/hnFF9FF21DvZO5Pc678WX2iZ52XD7NI7mvEWSKr00Ms6JcwQd9v5+2hrCtUj2IsUDSiP5atRSr6gaWHjFRrAvWtmKnln2OpE4dq7HRD/wBVQ1a/kNRnjx6D8xoXL0CJDy9yCf31Yg5c59h9SNQxcxf32/ntq/w3N3G7Hv6epPbv6aRthL3BxlKU/wB99t9kkvYg7mx6HvrLc2YmV7u73vuPrYB/MD6a1olEuHUbyPyrpc9IHxE7+xFDffWQ5iPtGFEdR79+50MXxs6cn7eP3ZXJ7aTXDTtdJxiKaN67Sa7WMOk7n6n99MOnSHc/U/vpl6wDjpNKTpANYB2j3IIycR7uKPrswsfTsfy30B1pvDEYOPuWG/0J296P5fDqWd1A6ujjeSh0nHMBsAdVpeaPv/P1/HT5gR3W/wDP5XpEv1hr577/AJ6mqJvuUp+KYg2e/fvqizb6NTQ2D9md/bVEcCbrFvyOqRkhWmURrQQeFZJRlBLFImJYMWCGwL8kq3aTcbfDuOrfVEcKo3o/z8dehf8ADyFBBIHVmQNJJMhsWqxD7Ola2SQC99i0IBBxBDKaYrTRh+L8LzxhS3l5HcoJBmoOVEhqtSEJDAlTkgBJNaKJySERQyr5wZzs8ihYjQyABAPcCjudz6gGt/zziy/QXP3iEWQxhVbIowWNqlUYO7OvUoayHJB1lebFGgjkpgM8eoLvSBlb0YBlbL1CnbpOxnlbrRXp6ctgoznLoLIGbHZ7HrsRe470D9NSxOuJIOIAxc3TNYtlA9Ph7g79PvsOSRczRsdhf49/QbfXWh8Fcp/q+IELf4MdPLR+IbAJ/wBxG/yU/KuXgei50rZPyPkU3FW8cD+WRQbsp3+IA1l6Xt6d+40abwZxoYBEIMajEkgq1AgY3tdEACvQnuTr1rguHAAoUBsAOwA9BqyBrPAn5OZ9XL0PHJPC00f+LFnaH0NXvW6jbawKv2NitVOMilYoJGVGqqC/a/HZU7neyTfyO/rr2yQayvijlSyxn37rvVEdtxqGTp3HadlYdXy1JHnjRNLIxV0hVns7FgXjFZOLIAIJ7dypG/bVCfhVeOVpHKhyWRKwUmgCwYkFjil1uMT3OqfGxmioR/MztiS3ULApvQ2Qe3ftvonw/DlkUFcYC52ayVYWMCAvwWG3+vw2F1Pjx3Z0t2V+BlcOUhdZWxZbYAKFxPVak/huTQ2saFcDy+P+oBkUZCx1MyID6nKOj61+erXFKRKWRHPVZFEptseuzaAhth37XtQpcXxCnio2VfLplqlof9QUYjtv6X7jV8V8teUSyJOGzVjwzw3E2ihUlC9BEpaGTqJou4Do3TKR1GwhBKitZLnfg6TPPhlBikt41dgjqmWOTGQ0yhunMMQSQezLe+5JxGCCU1CKQ5M3XLhMr2CS8mJrC1QhtlNEXoBznkn9QrLBMxVXuWIRz+YQST0xSLGZFjCriirtchsXWvQh22eVPvo85eBlYqRRHf1/UbEfMajMR0X5pw0kBxYCr2YDbuwCsPuPsbQ7jQ48ZR7DR2Yj8sjShDqynGj1Uac/GKfuAfj/AONC2EiKEempk4f0J/nrpo4pf7R/L1d4ecNVCvx/bbQZgtwmKhNtr9r7xSj4fXf0ok2BrKc2/wAV9qOTHvZ7+pGx1qOGvCParf390ksgn0r/AD+hzXPNpmWgACe3z9b9b77k99Ji+NnXl/bx+5RGlr103T710nEJpNOTc67WMJL8R+p/fTNTSHf8T++o61gDTpNOrTa1gHDWk8MqLUj0Iv13G91f1321mxrVeHV+yI3N5WKuiACPX67+mJ+mo537h1dIv1P4BR55Lt8Hy6f/AD/K0v8A65N6lT+GqfEQkHUIGn4xfghbQUTnco/t/I/66kXn0gIIoEGwRYIPuCGsH10KiQE0TiPcgmvwG+jK+F5TWMsLqyF1dHLL0lcwxq48Q4YlwoGwuyBrcIm5M3fhXnM3FxszRAyh1jEpUBScT5bGkKsYzkaNktOpJABGjx5qyZiMZJTR2ftFYJ2UqCYoFpZBj5ag0jX1Y6C+DuRDhfKkLh0kYMjWAZCqqxWFK82QGsgCFDUtgEIzWDE2KLEzS4AL5ckZWZyuBUqZcklOG7RhlNtiAhatakJYSHMPtPtGxlUA9Clk6AZAoQvuQsefmQlc/IIx6QGzviD7SLIJGE8zLzPOUyEsK3VVAqqsrt0qOqgSe8Nr1DHNY0jqRQjscUhIXIV1OwEdRBQQQxFg6oHlsTK4CIqYOSVibFEs0cJIwqSkXkE+8rKMCtFMi1oriaUrZ560nWcrr17E/oR8ter/APB7hAOFkm9XlIv1xjUAb/8AUzn5XryjmnDtFM0bBlKgbGwaIBFjvRBB399ek+EPEi8JyqOWSNzEssiv5Zo20lj1vsaG4F0Ce2ouLrR1ZJJo9dgYY655QPXWf5Fx95gZYlVcBgQykkhlYHcHYGj7nv3NHxHzLyQ8snmlEQOwjG4FgWSSPceo9e4U0Ob0l3IcNmrLg+t6Cc24izio3/n7areGebJxMYki8wxtuualW+osbg0d7IsHfU8o6iex3H5f5d9LKT7MKVdjyXnYdJyA5HWGQUO5YEX6EAgfn6Ak6iPGtREk6IbDBQpo/wDWFORFFgQKo1ZOjXjqKJZkaQEr6/KhtdbkWRYB7A0PfKxcV9ngqAs1FmYdzfVe4r4Vr3H687jfj/B6EZ6LvHcfHJ8K2FIAYEBW7AUCNzaNRr9AFEMr+fxUSxFmJtaAVeynssnSL+fufXVbh5mSMhmVcrNkj13oL/p9PfVrwrwgbzZCuZqoyMTTVfUl5IDsA4xI3AJsjVccEnfoJkl7lep6PGbzkjpj5mAWiwVBkMAN2yESlQhxQGRmI3OgrR+ahpkiEQaSJ4UAbLzI+qoqhJYCIhsxifMDAruskfKLhCTIQi4kqVd4S6Fs5Aj9SAFGYphRLKM2RiBJNxjsT9q6sCyUHlDOFMbMyJGPuWUtArEMNqF67E2zy6VlXnxUhpCI3VhHJi143NFi6Doasg0reZsfswlXVeccy5ZLIxYjh1+UUeA/RL/C616oIv6gSnyWKGMyJktWRgGjk82hLJQyDupZDmAxIIXCc78NiM2vFUhrEMGZt40dVDxKQ9hvipF7e+xt0ZVZm/8A0GSu6/r/APHTG5FJ/cv5n/TTmidTtIT+J0mJ9XI/XQ5P1G0KOSv/AHp+v/x0icnkHZ07e7D/AC1KsSHu5/LTouGF7MT+Hz1uTNoJctgeMR+aRXmCiCLoK+Qsj19N/T021mucip5K7BiBvew2Av2HbWvk4IRNEASd1uxleQk2Cn5LsB3Pua1kOcH7aTcnqIs9zX+2kxfMZ1Zf28fuUhpw203S66TiFDa7XAaTWCPkPUfqe+m6dJ3P1P76ZrAOI0ml11axhANajwy5YBdq6vr22Neu/wCP5bZfWo8MJZsjYA+gr0B7/UfL89R6j4Dq6P5gnFcNd/tWh6cCCa3+X++jvGUP2+Whss4G4P5fy9LFuiMlsryclbYg0PnrVeBmkTOLLqVGMXlKTImRAka0Ksw+EnJuyAL1YUFggklFKUP/AFSopPyCswZiTQoA7nWm8PeFBdcQQuaOUkKgxKio1zgTFfN2IYULUKTXYh05CtKjS86kxLBn8sLBEUaIFHEYAaTy0dt/tMtqBTEWwJBUVJC4YrmAoVxJiWhVcMy7K9mLPzisWXmCsIxj7aOTnMarGuIMcUbEMyB2VVQ/FiyqpZQp6ekYsCek40RwaYqYuHFF0Lwq4EZGLBntVMpjGTAxt3NEdJJZkIN5pweckivIBaiSQq4IhZ1hkEDReYpUtJE8obagABdka7j+MfJhMoJEiNIyBqZaFRMB3kJoERu3wAlfQulJaXzGDyB3HEGRUjgbyrDRFwJAs2KqRcgyG7LTRsGH8JxS1n5hJt5GYKJAZWO8kYjUqR5YYKQGZSRva6JkTcVwUM64MInZnSN2KgSqzsKZiTlag0TQ9d/ujW/8OeASPgo0BPS8x+uUrVf4BRfy1neX+RxM7Rq5wUsNl6jh0YhiMoWxpivSbZtq1suViNKSMilGy32Ht/vrmzaOjHTVE/DyB83Hq5RfksTFQPxYO3/dogYgw39q0IeWVSI4oVdhuGZ8Erb1Cs2R32x99+2iwyAFij7Xf4E6lfkZoWOBUG389vw0NwJJPudWZ3J1xUIpY9gCe2/0odye2lW+xmqMr4p8PrPj1UR2+vodv/H115NzSCWBgxJxt1jk/uCkqd963B6T7n569i4iGVt5CiEgVGCWO+/Ww7e1CwO++stzPgLgiikAAjWRQd6YKvEFpKANbOR2I+RG2nx43fveSry0qXgw/J+XmUo8uUcGQDOO9F8TiD7MQp9shrWQclRYmyoxRmRMjjRUlg5JVSRQRk9WYlsWUWdO4LlUcWxY4BH3LMoZmjD2vqooKMBuQCSMgCLqcqgWOd8I2FpJlRhD+ajdNMpKqWBohGPpYAOuiMaOeeXkEDxKtGzSeWCwicg0QZMTE6sfMf4gtVuqhlsmidU08vpjkMQas3jkeIXRJPmRBsQCyhz0kBiCDtWpJOJjALmQM0cUDqwbqQmV4TKqOnlo2LtTM3xVYx31UK0wUxqvQ4YFs6eSIbAJMSjYvGC9dlsN1CnoiEJuYQ8KrzM6ZtFQLlSWzKqzo9MJAUjAAYW5Q1YViPOuecx86ZnVnrZVya2xVQq5EGrIFmtgzGhW2t9w5KqytI6ZXOCAAqyROwakEQUx0B0sttmps1kvnniDkE6SPJBE7RE5BVDM8YKgnONizoBuMm2PofQDiFPYFnnPq4+Yyv8ATf8AL66ptxBPqdRPIW320gjJ0yikGyX+o/HSxcQR2P5afw3AljWi3BcDEO4v67fvoNpGVl+LiTIkbNvi6jckbBZSTYP0N+g3Gs1zsDz5AOwY+lX86G36C+/rraeQqDh8QDk12CpH3ux7X3vau+4saxHNkqVx7MR3B/Ykfh6dvTU8b99nVkVYI/cqjXDSaXXQcg5TWk03Xaxh0vc/U6bp8o3P1OmE6wDtJpRriNYwmtT4aQ0jXQD0O++4J+np+Xy1ljrY8gjLRRUwHUbF7nqG4/C+3y+uodS6gdnQq8j+w7jpKBvv9Dt/P58s9Pxnt2/n560fMuHsvRXc38Vn0oV6fz31nuK4Ig97P11oJeTnkxkPHMCrA0VIYEXYI7EfMd9eleFOdedGDu0zRvCxQClY5tE0pItMzmC8Zx6rfqF68yj4CRjQUn6D89bDwT4WbzVlkdosTIOlgsihU6pADufiKhQu57kDVNIR2btlZnZ1X4up+goQXkVBYIuwSRkwNFZBQycjnFwTk+WzyxMqeUGlaVsF81VRZeooIjlTWpYAklbdnF8wVBucMY4rQCNji0sYAleX7SU4uqt1e5Uiq1Lwk0bcNK2Ucjpw7FXDRIrqCM7Q5wxYPt8JRiLAsA6FijOK4mEecS0SYmO2BRXNOrGORdmLHD4X9K3bdhW4XmGysvmy2SclXcgyAlavBybZei2VqAsNtbZk+1aONGUeTRSj0iVWHSEphQzGKgMPSSi61W4xQZFAaWUYAkWWby5PMVyCqrGjWQGKhbJIOKtrBRovCUkhMhMLRqTI6mVwcxJJakYLXSEHTZIDDfsToZWPcsu2/wANfqWPp8tY3wy7QusbssKio1jSTNgGt4g2RIQ15voQfLoMa1pJZEb4IvMb3c7D6k7fgB+Gpz9B4lPmvCz+YWi4mRVYDpDADb26CavfvotytZFT7WZpWPuFAH0xUE/U6j4Pj0jJVqsCywBKKD6E109vWr/TU78WhII7EWCBt2uwe3be+2uXi0zrllcoqNKvtsnjSzpvF2RtHmqkNWVWQbX1FgEA9+/01WfjCTS7XZ3r3I3IJrcel+n01HHxINhSUYbEDaq+XYj5j89WhGjmk7KfEyQi8o1j9N1AB+nT1d/QnfWc59AhqRMuhTZjZgcTswIUihvR9hd3o3x/FBQRIB1bC91Y12+Y27dx+pynMOCJfocq6OHa8WRZCOiN46zDiNCxIPcEUcDVV3FekP4jhWCunmPaxb0+zM0vl1cjEoTRosTjQ3oNZDi+CYcNJYVZcyhGLJiYl6ViwIAtSwyVSGW/u2VA8smIAlmVqYIOggg7EBCzg/G1E+YNgtlzhejUDoYo4hi7ZDEK1WZZjZFMpYD1Y2AIiSC0dMyFZCwdXMaxiUNJ5TGGQFU/p3QiREy8uMrJMholSPLxoZCuaEMvQUkWhErBiDIc1YF/Mi8vLGORhiVr4BQJbVpnJhjyZo7d5Kk4YQuGk4kIt4npIBIVj1EsGxNUBjlxIe5ZpELEOATYasQTQjuYFL6zgwxKhV0bAD+ccdBw4KP9jI48rER5YR47nHLrJdAxouq04BtydYbnPOWkdhFJJHDSqqZNeKKFXOmILYqt70cRtsNem834LNAhWRPMHkOluUCFCyFwxyJQmNvMyNLHi1C8fJeYcveFzHIpDr8Q22/Lb19L0bMkV4+HHvq7Fw4A/wB7+uqYBB7amUsdgpP66V2MW5ZqWlGP0v8ATVBnO9k6sxIWbHE37ft+Z0X5X4f8wZNaj0HYHf1J+n830t0El5fOCnDoBurMuxxJsN967He/w7jbWX5xfnPd3ke/f9dbbmXLlh8lb2LFjtsCFpdgN/pe+9DWJ5oftG2HxHt27+len00uL42dOT5EfuU9LjpDp2uk5Bp12urbXawB8g3P1P76ZWnS9z9T++kvattYwlaXSaTWMdrWcmfCBKJGZJJ3OwsVtQ7jcfTtWsprW+H5gvDggtlkwP8AbVKApF+1m9+/bUc/wnT0janodxUcqvTS/Z5dUqyBlUeoVQAb9Ox39/WvxL8OoBPE8Q5uvgC3tvvkxWrqqP132MryxZzG8zdBsLlJYBIaqizVnJwNAFbxrckaMSqsIxCxQuyXXTFk4ZyrRJHE03Sxypgd0FbMQEjK0HJGMXQG5TzHhkDHASitlDuu5BrJwcj39a9dtaiLnsfEGR/MdInWSBmcdGcmbhnrPJV8wAC1AAfuCABEXK14wPgSqRpiXADqGDYAZkByxUIMRXSinbIaFcz8NScJIpWYlHIjMikw3YD0xs0pG+5I6CSNhoRdPbGyQcoXFa8msaJ1eW2SJzQMZKoELI0cLhwhFM8cTqDJTL0ixV2eG5t5REj+Y4pkt6QyNI5LhVP2ZIjVAMkVrCqQMq1Jy/hPLhUylWYF8Wc2qBVVD5LRrhAWbqFegYkk2dWZOMVnJqi3xBnkCY2xKOmZEgBfAkXZShuAoqn4ORwaVlOESI6tPLIiM7xU4qYkWrs8scY6WWNXs0Aqg7hOpOE4Ux0gCxilYxt0+XJHIcULM1OTGzqx7M7nqIPRf4pAGDuqqOL2dsVVI5l6c2dyWbzSoxjKi8eqiGoHzGHzwykgcPMypKQXPmuBcBCtGhF+WseQBy3cUASXFLsvMVKmNUBRARK21iOOgsreaFZ2hK4HGxYW9yY9FoPEDMscKr5buBgTZSRTuHR63teo+u59QQo3h6dCBnEysMBli6MVVRNBGbBQ4i49lIY0MXUkKnEtLkxQkscnUZIHVjl58aSWMZLQtGaIAjFEUqq4pjRlRv8AjuGUIsKn4nVW9zbDNifcgflQ1JOQWojdiaP0B/QDb8defcLx8qSxoJXLXkQCQy+nSvEhWoBuy0BRv72jHE81kHlyBy4DyKp8vvWKsQAKO8iAbk97FggpxaHTsJcbxpjawfhc2Pk/Y/gRX/c3vp3G8RSia/gFmtyy7nZe5I3Ir0seuwTjXmkR2VWQFA1mP7rqrAhySAATWw9CQaU3R5VwwkVZCTkSveYyvgS4cIiKzHFgtCTJGAUntsVBhcl4CXHcY0yktGyq4XyYxRYZAgcS1NaIu5zF0VFAgbiYeJEKFHkYxKoYPsTi7j4qOYZgwpziBGVUFTsZ3kRHGVeU4YOWPQCXW0Y9QJYMTiCcXC5ZE6mkIYRjF2RlR7ANu5DGNsHRVmhpboEE9Y3yKq9E2yTg2cuGaFlEZzkRJCYyoJThIhip9aat927WvRd8NcKfMZzJIpIALZ4bKpzYRyJRApT1juZQAFWtZuLhHjsIyvFGoaWONI3bJI1zZWcE3ciEAJXSFtSSdEODlU8OzBw7zeSJI7dolUxySJw0RYBleYRx5g2CXUENdEOILHct4vFFviI2CDpaKOQRRC0WRBQIC7oMx2JDWM2Or8UKRmIEKpdVNvLHTli7A9DdVFjRVSHs5bEk1+YcxZpXWy2MrlF8oMAyFvJdslfzGbBSaxcKhCpe4bxPCpxcDqXuNhAVIPWgZULtT7uKKOcqLBJDS7k5mBHOPFkMaJ5JUuhYoBW7MWEskhjYBMg1hLe8eqzRGQ4zxJxEi4vJI6/2l+kfIL2UD0AoAbAAapz8IyswxagxA3HoSATRIP4Ej2JG+rXJ+QcRxTYRRs3uxVqA9zQJ/IfpdK2iijb0UBxbdgNEuUee7HBBX3ixCqPqx/Ybnehoxz3wRLwsYkzWVcgjkLTRknpyXJtj2uwdwK31e4IQrAAZJ1wFERDpzZvvNt1dUa+gBA33OklPVopHH71S0Rw8DMD9r5aAmlpSyt7GyVI7GgdyB20O4nms0LNGY0DKaK70fUEG9xRFHRqLjDQRhJkimRGMYJkRpUSgsbssn2hHUDfSbDetjmPLmM65xCRN1JI6VJFKrMeoAWndh7bNepcmu6LRwRnqD2gHNxLzLEzgBldx0j0wBHez6/Q7XrG81H2h+p+8WPf1Pr9R3762B4KSJVDlT1HZTeV5K1Hbb7Ij8NZPnf8Aiscrv5V+A3NjtR9qvfVcXxsGVfoR+4PGna4DXa6TjOrbXa6q7j+fz9tdrGElHUfqdNrT5e5+p/fTa1gHVrtFfD3IpeLkKRjZRkzVsBdD8Sfn7nsDr0XkfgXho3Uu2RABPmGwG6bACigeod9/UbA6nPKo6OnD00sqtdvzx3PJgdEuXcwSNHyBJYUANiNiCQfQEHf17aP+NYRgsjsub9lWhW4taAFFSGFfT3Gs1y7k804ZkToWsnOygm6W/vMaNKLJ9AdZNTjsOSEunycU7Z6PynwTLLwwz4ny2PUAgF9fXV5WB1XQxysbfe1U4nlMXBFGkKsqrYIiS5Kjwk3NsyMp3B2VmNE1o74Q5m00LxElX4dF80sqhmHSB8dgWoBs+qMfvbUfEvNwIDOAcFdFV+5eTIkBLABQIsgJoC3NXQ1zXLlxOt4Yey5+n9f+Gj5dzGKONT5vkqwy6mTcFAfKxayTk2/r/ccrAo8z53wssYUlSYyHJwbytjYa9rqhucQT6G6OCh5rx0yluFjaCJSC0gkITpyC5yyth2ej2BoGr13P5OZSwsJZzIiqHZUQqpXvmSI1WRQR3sjp2NaaOGmrZL/lRcWuP9/6Nzy/mEZBAdSC0jxMTCAxfyy0auSFMxPZmUWHYZHvq7KjB2tWxVmBDxtjJsFczGalHxmi7HJcwOrG/KuHmUcASszLIjVgDs3mEq4K/wDThRr0btjvrfBfmHhhNIo8xcI+HZj1KrAxiZfMIUBQJFD5bEbDoA1dx3ZxcnVGg4rlYkljEpHlYDh3QyrG1uzyCcpKyyYI7ELG3UVCsBY1ZbzkkZGT7QhhPHvH51GMPxEKx5MYymQEmNqY0uqJAoSi5Fhij/xKkFNscXZBm7BgzmVgArKseThtgMrvOOKMXDk+TksJi8pGYO1O5aGEMJBJSyRRk7i7alZQtGxHFoH8z4gTtHDCscxby2ZXBzRB5UnkJIouFGyVLcAALRxIBeVYwucB6QWZFjW42VTTny57oAMUVQQFFE9Xcy8t5bJ1MqSTdS+baOGjkZMP6iLzcS0KoDe/mBtiQN9R8DOuDCJ4pYqJwlxBTOOWSHJCuWTEgGtzd25JogEpnlZSRGoLqclDRku62uYQof8ABNXZpySbTHQznkZERFQhlxYATJsBv0qWJXHt2ybcqB05WuVpHgz4SQK7LiqoFjZQsgjaQObZFxOVu1GS2qyNLx0iFJdzJ5iyOo/p0jeykjdPt0yqSe4Dk7ESLohsmm4RXCjKEKWJDs2QBpigEbN1EEx/DkTjJWNx5VuSczxaSBQ8qAf1CHMRpvRbElAWKyOpzKr8F0tMWfw/GEBWMspdcAgWAFwEYrH/AIcmMhW2qlKlVagTnqpLwQ85eI8vzY8grMzUsn9RZIK+Z1JZy2JpW70FvGL3DxNOoXy4TF5IYxIcQpKtQlIsqqEna8SpG6gnOThlMTCLzmDKoUu5YKUbYFGDLgMncELs1MFYBsWkjkSQRxSMjMSFkj4Zbj+2ivN/LACK+7CQElQR8JBuSeLNGYJAwJzaBPKl8ssFM78SI8jMxZVwKpQsF6xBUAIXUSoGCvJwyhWslg/EYC0cOCp4dI5FZS7gAlvf4XO1sRk5M6GR2VldMpBmJLBtHBwxJAjK2MgGBVY+LVrkErSyOsC2SqijGhvpIZQQZnpvhrJSpAOqnBI3lhTSRS0rkMDs0X25xR3BDHNdt2ZCTdMRgkhieRvKm4eNsiTJi4wck/eDSqwwWIDIq7/ZtZsMTLLxcUYXKcEiRG4kh1ADxf4UId0GyyAMQqikcbhY1yyXi8cSypLGZR5iR5oA4LkwozTACwq7YkCt09dzoaUccMr8TMzDHGONiTQXFQoBI7bbDtj6gbBuhox5WXeP4nh1DyJJHMCQxAL55BevLMBhm+TBgWUWL3q/UORYcPUSSxOwDK0alSVNWys9E5EgqKFdO4ska8Z5W6tnFHX2iYsSrUvUpyFHaq7nvZFdWt9xC8S8ICx8MWVmAlaJnMpAvJpI6Ivc5PGq225G51DJG3S0dmGUY7ntV4oNcfzmFYWjY4RsCj5omPUSUBJFjHFrBv4aA7azfNW/o2ikOUigIjBCc7fKpUK0hbGN/saAU4m23OqbeJJYG83jIirmvLMYuOVd83jckhmLBN8sQo2F1rYcBx8c9CM3KyLgpQWVZAVkUM1O1E2FANjcUoOp8XjW1f54LRceom+Lpf3/AD4BsPMPO2E2IbMyMmavLIUxyxPVFMgFAhSR5ifGKyF8t4sxgcPbr5aF5WxDswZljJLM2abEXFgDsB/adFfEnHRqqqrBpgfspCcuoZJiguzkMgwsqPSzvoTzCCcStMqOwK4MOI28wyYscJgSisWSPGwLOXso0VLkieTD7Gdfn5/ovypWVhVQm1yOQ37Y3YcHc3iPU7bDXn/jGKMTKY+xWyPS8iOm9wKA2Pzr21c5nzueFgknDtGQAAJLBoAVXSL2I33G/bXeG+I4aXjftxayr5atIAVR3KhWK3VAWL7DK9q0+OEovkxMmSE1xTMuo04H0/T9tex8JyPhJYVMvCQiQA5FVdSWV3WisfTZxqq73Q9Dmv8AiQ8CwQRxwJG3mObQAClWmoACgSw+Rx+WnjnUnSBk6SeNOT8GCQj17fvpdRj9ddqxy2LL3P1P76ZrQeF/Dx4ubEkhLINVkaskDLYbep7ex1quK5fDFcW6RqHZlZN+gL00RbFifUm6GpzyqLopjwuX0MZ4Z5jNFMqwgEysqYt8JJJC7jcEFjuPfXo3L+cIUiic4kyrDWIzVmtKZWF0OsdlOw9Bvi+XeE2bF5GEYZjS7kLQLfaSAERgAKa3JU36Gt34M5eMGnlACyTOCFK9IyZRVAEKWU3YAba7Fgxz8ZbR19LLLFcE/wCPzyCec8oWQiSVVZoxJ8b1E1Pk7rHG7O7bs2JK5LX9uu4ydcWVJFZQoIkkCFUsEmOCKOgf8MkFRTEkMVa9GG4PLiDA6MsM8YIy3dHRCSdtrZVyKkG7U74ipeU+GI1ppiskx3Cs3eqNAN33+XrqanSQ2fE+Tcn3APJuWcQ7STojSJIuDK5oyqSpAYh7QBlyBXIn1y7mLnnmTyBZRGY4d1iNxxInYl1JVnYL6DGqLb5NfojS0fliWJ2AFV332Iv9dBvFHKkbF8/LdzQYUfhFhgP7txV+99wKyyPuI9riwDxnNOHhVWeQF0sIWW5GVxkBHwqOscanAKWoA12IYHQfnvEcRLB9mjFX6SsktTU0jU5gjxVFJKns1EmychqTlXhaSHickZ5WFjpADLdHLPLpNn5WLr20ePEkyzrMM4xGZomoVSCxi2xIZRvZ7ADsRp+cU1WyccUmn4/6A/Bcl4fyvKK5FFIdq3JarYb7NfYG6pd76QQ8OARQeXI+wQK/loFdFMgPDzilZmZT5hZbWjswIFmlNzZVkdQ6WRdKwRAGxIYW1ixgbNb0T2rUPPf6iSOSRZlR4kyqJ6AWIilBBoMMyaU33J9SDjk+VPybNCPG14Njw/CWz9SEYmQlZVU0xHmloXdXTNCrPuNwQxYBRqaONAshLqWV4ntkLwpI4dYSqnEyLGEkbqq2ZDQCgDzjwZ5nEAq0uBTDBmahiBiyhQN7ChS2/wAYBBuxqvDLPLCQfJ8xnBjZ1byfNgNRxtTAFWSV6I7Hck0AtbqVEPZtw5ItRcXIxRvNllcOyhvNcMSM3ydlYLirJKuGJao/hdQNP89pIh5kcE85aJM8AfME8b+U8jx/C6hZFYguAjqdwbNL+lm85IpUdbRQyHh5WkRgXalZIsJB1OLLkHJiAvbVh5SqSg4I5jLuEYfYYRiOJJSMwHET8QxIUDp2XpID9iQvDqgjCQvOpxfeABuFYiAYyBJiudeWpUrsXOx21S5txCpw8sj8TLKA0iTLHDCjqXiPlRyMHpad5HVlDWcweoVqPmKlhIv2vVEI6whLKk80KocWkVgzWxJPd2c7Czq1yTijItTsTEAWCsjqoihlhIIW2QDNTYyJ+E7Lto/UxbUKnliZuMilZizqJqij82PFkM3l/c7iNbKFruwQKPFxpxETrw0bGUoIA3EOZGkdEdokjPmLhLQZgzJTbgHfFpOLtXexUubu2S0qu0hDSFI7LbLvsGPTZpnqrG+Jd41ykTdRmWxZgCjs8VZHIoWZTTtmCoxs4wTTmHmxR5yNGGSV5FIXq8ppUWNTGEVaHDTOARjkwJPSBqbj+KIdTKiRg4kxojeaj+qxNbFQnmFxYRcSDsVJ09GH9RNHFKUkjnl8ssgGQkbKXhc3BCsXYOrbWszAEdxFxfK7Jxjk8v8AxOp1VFkVWIeRsKcBJGQlXclVGSGjoWZFPiuMCV14CWLJ6KBmMcjpIj5BBV9QYMoRnfsoAVsPGpIisrkp5RGLQkRSjDq63kYNYByXJKK07AgVl/8AiRNGREgZ3KZeWzWWNyN57yM5LOrPjgbFU9g7MRng6ESMBIXZVOKLuQL3JjXuzWfhUE0SaPbWl2saCuVG55ouyvTMPMXpyeMM83SSrRAIxRlYliAGMr/CbQBDyeJpWklIYKjRxggFM7apGwG6hj6jdg1WFFtbj41aQRSfGFSl6VI74KoyJY4AWaKl8qJqrsnESKXFjoBGRHYZAIyqoKnemWhQJoba5XKXc9CWPGnxjtIBc24Ep5bQ3DMox4hXUIKBDCU7YMlirHc4CiTu/gPEc/BkQzpsnSJYgBIlhCwBrCUhbtWGVsRkNHoJzJ1hEEzhYzjlspZKM4s1lYLepzQG6IPeI+UmelPmKhZbKlTHkqsD5al+m1KZM1Eld/U6eGSPZk8mCSSkn38FkzQzRBVVTHImMYAPlytvXnIqdDjFkzBDdHQWqtVeXx8RG7cKsMU6R7xOWtoiRkIy6kebH1bA0aN7dtU5/CCwLIycQ6LdFXplcfPHGu2QIs9q9z6T4X4CLhuHiOJoqMiTuGYWb2s7k2dzZ7bmlclWnoWPKFPs/oee8x8K8cr+fmq2oXF1LQsq/c2XFRtutD19DZi4HmrRKsfFI4UYi9puFaiKZ+7JZLE0SuNgJ2161FzHIogBPUci1Uo/uIuyCR0kA3YI7i6firlweGSSGNTIqNQIoOSD8XubUUTfse50FNglTezFF4WjojLh7Jcj/wCp4clsHpUU5whSbK/YkirF9OspzTwipj8yNCh8oyEI3mRgIKYtkA6dixrzAAw3ojWk47wi7VJFw80LEAgg4SmzkCVDd12//ENXfQXiI+KgoSIXXpJO8crUT1FvhlaiR1ggj0Nm25tPQFjVeoe5fzFkFSNj5UaSUQGkzRXyD/a/anvYOPVIAQNsh/jLlqSonFm8WhbpKNmD9oVKlLS8wSQT2JJ1N4UUzS/1EoYo7mNAY1V7VGegwsuF8vAH/nI7i10PNOXZxkKr54kLi2JIcG0XbAk0KyXY1WIoqrajI6OE5479Dw7XaO858PPAQyBnjZFcGgSFYkAtgWA3BHf227a7XWmn2OCq7hv/AIfpN9q8YywJZQBvkKIHoKNgVYsnuNaGRkeAu0RUsxKgkG1bdGGIsObCkgMw2AUlgdZ7wQg8uU+7b7+xFfTue2tpzPh0INqvTACKFb5t7d/gXv239zfBlf6jPQwr9KN+TLf1TyIUjjVAHJyZmSNOlto4Va3ZRVM3pswFDRzw/I6xIqOsRS1YtWRBYkZBT0dwAu2477Cp4oVGb11CNiCdyCA1EX7X+3sNN4yQ4ybnaSh9Cx2/U/T00s5NlMX6bdB6DlaRhZCS2TgsQxNiiBkT3UEqSa9Loi9EuMhKocsFXbcmiD3G1Gzfz1X8LjJZchYDld+1GJCR893b89WojlHCx3YxWT67qhJ+vz0ePu0QnOTncnZlOSpxBdvOKgvvGQCWqizl1LUSrFdl2p5L76tc5i81nEjkxb4mqKBASH32sfQbWDdk60k6APsK6pP/AOR+xOqviuMHhIlO4LKpHyLAEfiNtFRq3+eDc+Ul9TATy0FjEbM2JHcKwB3qwt1TGx/rtT5dzGUs6K4QAAIqlnbpIZZU4fsCcVtpCqm8qJJDX5mJfh1JNSq6PuRarHCVUEbqLdu1foNBecN5cqInSrSiwB/dkSR/aSVBse2mjp0Nk96IQk4GKIPlGmIxtS6szB8Qks82yxAGgEChAVPdlUafwnKpiUjj3klIeR3oiO91SiKVgN2XdibBsbnoZ2PEyQ30RxZIAKIY/wBLb5Dqz3PXd/PR3mM7ARgGspcTQAOONkWNwCdzXf1005V/I/R4uTbe61v/ACDvEfBRQLKU4YxZRsFUGo7V8nLJYXAgBsa7A4/IV4c4lPtMVGFK9GQgKCpQqJAC2TOwtd8kzGJOw3vP4VIVWAYYx2G6ruUqQb7jFiKPvrxLmUpik4iKM4p57jEdqjL4A+4FnbVMa5EMmT2bpdmaTmXixikkaSS4IVRT5mCscXBfFAvSAiFU7E2XDFidM8Ow8QJ2mL4s4NZqDmbGObEqK3o0e3fuNWU4CNTGyrRadw1E7hUWvX0yb89V4eJYToQaI4hUFADpPk7bf9R/T2Gt7S9ISWFQ7mkjEb2qxyBAMxGIRMjZPIyLC1hhnd7FkFoM9uoF4z5x5CmCHoJcMWMuckiYAKzKqeUI2ULSg2QoyB2On+JZjFE5jpMXCigNhLw5LmvfqIDd1BpSBtrC8zQCZwOwYjVo72czWjfeF+dNxKVOuVXmySAO5RaRpYAKZFVkQSNQWrLUNjfG8VEmMjeYgXJVklUR+UY45Lkji8tWV+qFQ1MTlsAyBtZfwryuItBaA+ZFb7ne3YH122A7Vo14zhURYAbHy7/uOQkZgz/EylgDiTVgew1J5Up8S66aTgp2BOGjMxn4iKF3jPlKJHJu/gMhXsELKDTN92rO9S8ZzOeGaSOaKIJHiSpjU2oSo2co5tmDRjveyi6B0JgmdeCIV3ULxiqtMRQKliBR26lU/UXp/O5Ss7lenbPYADIK1WBsR6Y9q2qtM+4kUq+wT5vwcXGOjFxE5yBV2OVljMX811+1tZCeogAgC1zA0H5hzFeGiPDwZhmCl2OIJDKCd1Y0dwK+natEeDbCYotKuKmgBVu5DUPSwANvQAdtYh5CzFjuSSSfmTvoxXJ78Am+K15NNyXgfsZeJZ7leOQIWP8AcwjLsSd2bKQb9grH1BBSbl00qsW4qcRmi7KodWLsVUusbK7tYW+ljvfrWs7BxDLwYo//AH8dwDtjlW/pe9e+t34X4dH4SR2VQ0YkkQqMKa1W6SgeliKNjt7DWkndhg48ADLxnF8NG+cg4iHyxEWjcq0JDKRmMRJEbyT7RRdtW4B0Z5ZzZ3X+oEIk4fK3xFPC5ovWJFEG2DUCy1bDqAv8rhE8Uckts9vJmCVbIx8PZyUg0S7EjsSSSCdU/B3DIsvEFVCm4h09OxisihtRJvU5tO9bHxJrzoNcuifiuJCzACGN6UVQO1qvuQekm/Whtkda3i3MlIiu42LAFQtE9mLEWDR2v0PbQPw0Mo52O5QRFd+2ckwfbsbCLsfWz3JJ0XJBak72FJu976t7/DUGq0Vk736Ge5DyfjE4i5HLrY+6oC0GV5FoU7EmQhXx7g9WNHXhHKko4JbIR2DS77XTHLvRvf6HUvERABSO4BH4FQT9dwNJx7VECO+ab+va9Fp02/BNytqkZrmcZhQ1ljHjZXv8Wx32Fb1XYXtQ0B4qZZgVdWrI4nO2r+66CmgLIFb+q0TrW844VZhGXBJ8wCwxU9h6qRv1HfuL1i+L4lh0XaqI2VTuAWhQsaPvqdW2Vh2sqNHxECiog8cbMI3UlXUSEHpYAjfIdRFgE799SQ+MJoWyZJh6EMc6ogkpkAL7jsKyPetaXiVAjegBRSgNgP8A6daFDahX4ag4mFZCQ6gjcdt/zG+tfay6zNLj4PLB4gIDBslZzkxSRlO+5oSB0Iut1x2A2NbdqHxJGPJgat9xfyybbXa7oRTVnBOUoy4+h//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0" name="Google Shape;150;p6" descr="C:\Users\Jancy Tom\Downloads\download.jpg"/>
          <p:cNvPicPr preferRelativeResize="0"/>
          <p:nvPr/>
        </p:nvPicPr>
        <p:blipFill rotWithShape="1">
          <a:blip r:embed="rId5">
            <a:alphaModFix/>
          </a:blip>
          <a:srcRect/>
          <a:stretch/>
        </p:blipFill>
        <p:spPr>
          <a:xfrm>
            <a:off x="5029200" y="3048000"/>
            <a:ext cx="3943675" cy="2590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p:nvPr/>
        </p:nvSpPr>
        <p:spPr>
          <a:xfrm>
            <a:off x="0" y="569650"/>
            <a:ext cx="3947400" cy="48636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a:p>
            <a:pPr marL="0" marR="0" lvl="0" indent="-88900" algn="ctr"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entury Gothic"/>
                <a:ea typeface="Century Gothic"/>
                <a:cs typeface="Century Gothic"/>
                <a:sym typeface="Century Gothic"/>
              </a:rPr>
              <a:t>A British official Captain William Hawkins landed in Surat in 1612 and obtained permission from Mughal Emperor Jahangir to set up factories in Surat. </a:t>
            </a:r>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a:p>
            <a:pPr marL="0" marR="0" lvl="0" indent="-88900" algn="ctr"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entury Gothic"/>
                <a:ea typeface="Century Gothic"/>
                <a:cs typeface="Century Gothic"/>
                <a:sym typeface="Century Gothic"/>
              </a:rPr>
              <a:t>In 1615 King James 1 of England sent Sir Thomas Roe and he received permission from Jahangir to set up factories in any part of Mughal Empire. </a:t>
            </a:r>
            <a:endParaRPr/>
          </a:p>
          <a:p>
            <a:pPr marL="0" marR="0" lvl="0" indent="0" algn="ctr" rtl="0">
              <a:lnSpc>
                <a:spcPct val="100000"/>
              </a:lnSpc>
              <a:spcBef>
                <a:spcPts val="0"/>
              </a:spcBef>
              <a:spcAft>
                <a:spcPts val="0"/>
              </a:spcAft>
              <a:buNone/>
            </a:pPr>
            <a:endParaRPr sz="900" i="0" u="none" strike="noStrike" cap="none">
              <a:solidFill>
                <a:schemeClr val="dk1"/>
              </a:solidFill>
              <a:latin typeface="Arimo"/>
              <a:ea typeface="Arimo"/>
              <a:cs typeface="Arimo"/>
              <a:sym typeface="Arimo"/>
            </a:endParaRPr>
          </a:p>
          <a:p>
            <a:pPr marL="0" marR="0" lvl="0" indent="0" algn="ctr" rtl="0">
              <a:lnSpc>
                <a:spcPct val="100000"/>
              </a:lnSpc>
              <a:spcBef>
                <a:spcPts val="0"/>
              </a:spcBef>
              <a:spcAft>
                <a:spcPts val="0"/>
              </a:spcAft>
              <a:buClr>
                <a:schemeClr val="dk1"/>
              </a:buClr>
              <a:buSzPts val="1600"/>
              <a:buFont typeface="Arimo"/>
              <a:buNone/>
            </a:pPr>
            <a:r>
              <a:rPr lang="en-US" sz="1600" i="0" strike="noStrike" cap="none">
                <a:solidFill>
                  <a:schemeClr val="dk1"/>
                </a:solidFill>
                <a:latin typeface="Arimo"/>
                <a:ea typeface="Arimo"/>
                <a:cs typeface="Arimo"/>
                <a:sym typeface="Arimo"/>
              </a:rPr>
              <a:t>From Traders to Rulers—The British Conquest of India</a:t>
            </a:r>
            <a:endParaRPr sz="1400" b="0" i="0" u="none" strike="noStrike" cap="none">
              <a:solidFill>
                <a:schemeClr val="dk1"/>
              </a:solidFill>
              <a:latin typeface="Arial"/>
              <a:ea typeface="Arial"/>
              <a:cs typeface="Arial"/>
              <a:sym typeface="Arial"/>
            </a:endParaRPr>
          </a:p>
          <a:p>
            <a:pPr marL="0" marR="0" lvl="0" indent="-88900" algn="ctr"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entury Gothic"/>
                <a:ea typeface="Century Gothic"/>
                <a:cs typeface="Century Gothic"/>
                <a:sym typeface="Century Gothic"/>
              </a:rPr>
              <a:t>Starting from small trading settlements, the Europeans soon established powerful colonies in India.</a:t>
            </a:r>
            <a:endParaRPr/>
          </a:p>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Century Gothic"/>
              <a:ea typeface="Century Gothic"/>
              <a:cs typeface="Century Gothic"/>
              <a:sym typeface="Century Gothic"/>
            </a:endParaRPr>
          </a:p>
          <a:p>
            <a:pPr marL="0" marR="0" lvl="0" indent="-88900" algn="ctr"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entury Gothic"/>
                <a:ea typeface="Century Gothic"/>
                <a:cs typeface="Century Gothic"/>
                <a:sym typeface="Century Gothic"/>
              </a:rPr>
              <a:t>Colony is a country or region that is politically controlled by another distant country and Colonialism is a rule of a country for a long period by another one. </a:t>
            </a:r>
            <a:endParaRPr/>
          </a:p>
          <a:p>
            <a:pPr marL="0" marR="0" lvl="0" indent="0" algn="ctr" rtl="0">
              <a:lnSpc>
                <a:spcPct val="100000"/>
              </a:lnSpc>
              <a:spcBef>
                <a:spcPts val="0"/>
              </a:spcBef>
              <a:spcAft>
                <a:spcPts val="0"/>
              </a:spcAft>
              <a:buNone/>
            </a:pPr>
            <a:r>
              <a:rPr lang="en-US" sz="1400" b="1" i="0" u="sng" strike="noStrike" cap="none">
                <a:solidFill>
                  <a:schemeClr val="dk1"/>
                </a:solidFill>
                <a:latin typeface="Century Gothic"/>
                <a:ea typeface="Century Gothic"/>
                <a:cs typeface="Century Gothic"/>
                <a:sym typeface="Century Gothic"/>
              </a:rPr>
              <a:t> Now India </a:t>
            </a:r>
            <a:r>
              <a:rPr lang="en-US" sz="1400" b="1" u="sng">
                <a:solidFill>
                  <a:schemeClr val="dk1"/>
                </a:solidFill>
                <a:latin typeface="Century Gothic"/>
                <a:ea typeface="Century Gothic"/>
                <a:cs typeface="Century Gothic"/>
                <a:sym typeface="Century Gothic"/>
              </a:rPr>
              <a:t>became </a:t>
            </a:r>
            <a:r>
              <a:rPr lang="en-US" sz="1400" b="1" i="0" u="sng" strike="noStrike" cap="none">
                <a:solidFill>
                  <a:schemeClr val="dk1"/>
                </a:solidFill>
                <a:latin typeface="Century Gothic"/>
                <a:ea typeface="Century Gothic"/>
                <a:cs typeface="Century Gothic"/>
                <a:sym typeface="Century Gothic"/>
              </a:rPr>
              <a:t>Colony of British</a:t>
            </a:r>
            <a:endParaRPr sz="900" b="1" i="0" u="sng"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700"/>
              <a:buFont typeface="Calibri"/>
              <a:buNone/>
            </a:pPr>
            <a:endParaRPr sz="7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Arial"/>
              <a:ea typeface="Arial"/>
              <a:cs typeface="Arial"/>
              <a:sym typeface="Arial"/>
            </a:endParaRPr>
          </a:p>
        </p:txBody>
      </p:sp>
      <p:pic>
        <p:nvPicPr>
          <p:cNvPr id="156" name="Google Shape;156;p7"/>
          <p:cNvPicPr preferRelativeResize="0"/>
          <p:nvPr/>
        </p:nvPicPr>
        <p:blipFill rotWithShape="1">
          <a:blip r:embed="rId3">
            <a:alphaModFix/>
          </a:blip>
          <a:srcRect/>
          <a:stretch/>
        </p:blipFill>
        <p:spPr>
          <a:xfrm>
            <a:off x="7565600" y="-75275"/>
            <a:ext cx="1578401" cy="1044767"/>
          </a:xfrm>
          <a:prstGeom prst="rect">
            <a:avLst/>
          </a:prstGeom>
          <a:noFill/>
          <a:ln>
            <a:noFill/>
          </a:ln>
          <a:effectLst>
            <a:outerShdw blurRad="1270000" dist="50800" dir="5400000" algn="ctr" rotWithShape="0">
              <a:srgbClr val="000000">
                <a:alpha val="0"/>
              </a:srgbClr>
            </a:outerShdw>
          </a:effectLst>
        </p:spPr>
      </p:pic>
      <p:pic>
        <p:nvPicPr>
          <p:cNvPr id="157" name="Google Shape;157;p7" descr="C:\Users\Jancy Tom\Downloads\12Morrison-jumbo.jpg"/>
          <p:cNvPicPr preferRelativeResize="0"/>
          <p:nvPr/>
        </p:nvPicPr>
        <p:blipFill rotWithShape="1">
          <a:blip r:embed="rId4">
            <a:alphaModFix/>
          </a:blip>
          <a:srcRect/>
          <a:stretch/>
        </p:blipFill>
        <p:spPr>
          <a:xfrm>
            <a:off x="3947475" y="969500"/>
            <a:ext cx="5196526" cy="4463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AEBC-E6DB-4FC3-AFC3-4FC7292F2F8B}"/>
              </a:ext>
            </a:extLst>
          </p:cNvPr>
          <p:cNvSpPr>
            <a:spLocks noGrp="1"/>
          </p:cNvSpPr>
          <p:nvPr>
            <p:ph type="title"/>
          </p:nvPr>
        </p:nvSpPr>
        <p:spPr>
          <a:xfrm>
            <a:off x="457200" y="5230368"/>
            <a:ext cx="8229600" cy="1316736"/>
          </a:xfrm>
        </p:spPr>
        <p:txBody>
          <a:bodyPr>
            <a:noAutofit/>
          </a:bodyPr>
          <a:lstStyle/>
          <a:p>
            <a:pPr marL="0" marR="0" lvl="0" indent="-114300" rtl="0">
              <a:lnSpc>
                <a:spcPct val="100000"/>
              </a:lnSpc>
              <a:spcBef>
                <a:spcPts val="0"/>
              </a:spcBef>
              <a:spcAft>
                <a:spcPts val="0"/>
              </a:spcAft>
            </a:pPr>
            <a:r>
              <a:rPr lang="en-IN" sz="1600" i="0" u="none" strike="noStrike" cap="none" dirty="0">
                <a:solidFill>
                  <a:schemeClr val="dk1"/>
                </a:solidFill>
                <a:latin typeface="Century Gothic"/>
                <a:ea typeface="Century Gothic"/>
                <a:cs typeface="Century Gothic"/>
                <a:sym typeface="Century Gothic"/>
              </a:rPr>
              <a:t>By the end of third Carnatic war the British defeated French and French </a:t>
            </a:r>
            <a:br>
              <a:rPr lang="en-IN" sz="1600" i="0" u="none" strike="noStrike" cap="none" dirty="0">
                <a:solidFill>
                  <a:schemeClr val="dk1"/>
                </a:solidFill>
                <a:latin typeface="Century Gothic"/>
                <a:ea typeface="Century Gothic"/>
                <a:cs typeface="Century Gothic"/>
                <a:sym typeface="Century Gothic"/>
              </a:rPr>
            </a:br>
            <a:br>
              <a:rPr lang="en-IN" sz="1600" dirty="0">
                <a:solidFill>
                  <a:schemeClr val="dk1"/>
                </a:solidFill>
                <a:latin typeface="Century Gothic"/>
                <a:ea typeface="Century Gothic"/>
                <a:cs typeface="Century Gothic"/>
                <a:sym typeface="Century Gothic"/>
              </a:rPr>
            </a:br>
            <a:r>
              <a:rPr lang="en-IN" sz="1600" i="0" u="none" strike="noStrike" cap="none" dirty="0">
                <a:solidFill>
                  <a:schemeClr val="dk1"/>
                </a:solidFill>
                <a:latin typeface="Century Gothic"/>
                <a:ea typeface="Century Gothic"/>
                <a:cs typeface="Century Gothic"/>
                <a:sym typeface="Century Gothic"/>
              </a:rPr>
              <a:t>detained in Pondicherry and Chandernagore.</a:t>
            </a:r>
            <a:br>
              <a:rPr lang="en-IN" sz="1600" dirty="0"/>
            </a:br>
            <a:br>
              <a:rPr lang="en-IN" sz="1600" dirty="0">
                <a:solidFill>
                  <a:schemeClr val="dk1"/>
                </a:solidFill>
                <a:latin typeface="Century Gothic"/>
                <a:ea typeface="Century Gothic"/>
                <a:cs typeface="Century Gothic"/>
                <a:sym typeface="Century Gothic"/>
              </a:rPr>
            </a:br>
            <a:r>
              <a:rPr lang="en-IN" sz="1600" i="0" strike="noStrike" cap="none" dirty="0">
                <a:solidFill>
                  <a:schemeClr val="dk1"/>
                </a:solidFill>
                <a:latin typeface="Century Gothic"/>
                <a:ea typeface="Century Gothic"/>
                <a:cs typeface="Century Gothic"/>
                <a:sym typeface="Century Gothic"/>
              </a:rPr>
              <a:t>The result of the Carnatic War was The British became the main European Power in India.</a:t>
            </a:r>
            <a:br>
              <a:rPr lang="en-IN" sz="1600" i="0" strike="noStrike" cap="none" dirty="0">
                <a:solidFill>
                  <a:schemeClr val="dk1"/>
                </a:solidFill>
                <a:latin typeface="Century Gothic"/>
                <a:ea typeface="Century Gothic"/>
                <a:cs typeface="Century Gothic"/>
                <a:sym typeface="Century Gothic"/>
              </a:rPr>
            </a:br>
            <a:endParaRPr lang="en-IN" sz="1600" dirty="0"/>
          </a:p>
        </p:txBody>
      </p:sp>
      <p:pic>
        <p:nvPicPr>
          <p:cNvPr id="3" name="Google Shape;163;p8" descr="Clive.jpg">
            <a:extLst>
              <a:ext uri="{FF2B5EF4-FFF2-40B4-BE49-F238E27FC236}">
                <a16:creationId xmlns:a16="http://schemas.microsoft.com/office/drawing/2014/main" id="{5885FC1C-AE4D-436C-85B6-CF8BC7E026F1}"/>
              </a:ext>
            </a:extLst>
          </p:cNvPr>
          <p:cNvPicPr preferRelativeResize="0"/>
          <p:nvPr/>
        </p:nvPicPr>
        <p:blipFill rotWithShape="1">
          <a:blip r:embed="rId2">
            <a:alphaModFix/>
          </a:blip>
          <a:srcRect/>
          <a:stretch/>
        </p:blipFill>
        <p:spPr>
          <a:xfrm>
            <a:off x="1090200" y="759166"/>
            <a:ext cx="6627336" cy="3995714"/>
          </a:xfrm>
          <a:prstGeom prst="rect">
            <a:avLst/>
          </a:prstGeom>
          <a:noFill/>
          <a:ln>
            <a:noFill/>
          </a:ln>
        </p:spPr>
      </p:pic>
      <p:pic>
        <p:nvPicPr>
          <p:cNvPr id="4" name="Google Shape;164;p8">
            <a:extLst>
              <a:ext uri="{FF2B5EF4-FFF2-40B4-BE49-F238E27FC236}">
                <a16:creationId xmlns:a16="http://schemas.microsoft.com/office/drawing/2014/main" id="{EB2291F1-7FEB-4C30-8A7F-F86A53519FD8}"/>
              </a:ext>
            </a:extLst>
          </p:cNvPr>
          <p:cNvPicPr preferRelativeResize="0"/>
          <p:nvPr/>
        </p:nvPicPr>
        <p:blipFill rotWithShape="1">
          <a:blip r:embed="rId3">
            <a:alphaModFix/>
          </a:blip>
          <a:srcRect/>
          <a:stretch/>
        </p:blipFill>
        <p:spPr>
          <a:xfrm>
            <a:off x="8053800" y="1"/>
            <a:ext cx="1090200" cy="759166"/>
          </a:xfrm>
          <a:prstGeom prst="rect">
            <a:avLst/>
          </a:prstGeom>
          <a:noFill/>
          <a:ln>
            <a:noFill/>
          </a:ln>
          <a:effectLst>
            <a:outerShdw blurRad="1270000" dist="50800" dir="5400000" algn="ctr" rotWithShape="0">
              <a:srgbClr val="000000">
                <a:alpha val="0"/>
              </a:srgbClr>
            </a:outerShdw>
          </a:effectLst>
        </p:spPr>
      </p:pic>
    </p:spTree>
    <p:extLst>
      <p:ext uri="{BB962C8B-B14F-4D97-AF65-F5344CB8AC3E}">
        <p14:creationId xmlns:p14="http://schemas.microsoft.com/office/powerpoint/2010/main" val="8944234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On-screen Show (4:3)</PresentationFormat>
  <Paragraphs>114</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Arimo</vt:lpstr>
      <vt:lpstr>Noto Sans Symbols</vt:lpstr>
      <vt:lpstr>Office Theme</vt:lpstr>
      <vt:lpstr>PowerPoint Presentation</vt:lpstr>
      <vt:lpstr>LEARNING OUTCOME</vt:lpstr>
      <vt:lpstr>PowerPoint Presentation</vt:lpstr>
      <vt:lpstr>PowerPoint Presentation</vt:lpstr>
      <vt:lpstr>Vasco da Gama’s Voyage</vt:lpstr>
      <vt:lpstr>PowerPoint Presentation</vt:lpstr>
      <vt:lpstr>PowerPoint Presentation</vt:lpstr>
      <vt:lpstr>PowerPoint Presentation</vt:lpstr>
      <vt:lpstr>By the end of third Carnatic war the British defeated French and French   detained in Pondicherry and Chandernagore.  The result of the Carnatic War was The British became the main European Power in India. </vt:lpstr>
      <vt:lpstr>Home Assignment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Jancy Tom</dc:creator>
  <cp:lastModifiedBy>Jancy Tom</cp:lastModifiedBy>
  <cp:revision>1</cp:revision>
  <dcterms:created xsi:type="dcterms:W3CDTF">2006-08-16T00:00:00Z</dcterms:created>
  <dcterms:modified xsi:type="dcterms:W3CDTF">2021-12-16T04:23:58Z</dcterms:modified>
</cp:coreProperties>
</file>