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9144000" cy="51435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gB3Dhtn+GrkW12nVFzRnhfmM6Ag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516" y="10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385750"/>
            <a:ext cx="6096300" cy="19288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2443150"/>
            <a:ext cx="7315200" cy="23145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p1: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 name="Google Shape;42;p1:notes"/>
          <p:cNvSpPr>
            <a:spLocks noGrp="1" noRot="1" noChangeAspect="1"/>
          </p:cNvSpPr>
          <p:nvPr>
            <p:ph type="sldImg" idx="2"/>
          </p:nvPr>
        </p:nvSpPr>
        <p:spPr>
          <a:xfrm>
            <a:off x="1524300" y="385750"/>
            <a:ext cx="6096300" cy="19288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deb7326d98_1_0: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 name="Google Shape;50;gdeb7326d98_1_0:notes"/>
          <p:cNvSpPr txBox="1">
            <a:spLocks noGrp="1"/>
          </p:cNvSpPr>
          <p:nvPr>
            <p:ph type="body" idx="1"/>
          </p:nvPr>
        </p:nvSpPr>
        <p:spPr>
          <a:xfrm>
            <a:off x="914400" y="2443150"/>
            <a:ext cx="7315200" cy="231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2: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 name="Google Shape;57;p2: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 name="Google Shape;65;p3: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4" name="Google Shape;74;p4: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5: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5:notes"/>
          <p:cNvSpPr>
            <a:spLocks noGrp="1" noRot="1" noChangeAspect="1"/>
          </p:cNvSpPr>
          <p:nvPr>
            <p:ph type="sldImg" idx="2"/>
          </p:nvPr>
        </p:nvSpPr>
        <p:spPr>
          <a:xfrm>
            <a:off x="1524300" y="385750"/>
            <a:ext cx="6096300" cy="19288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6: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6: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e02ce2b94d_0_10:notes"/>
          <p:cNvSpPr>
            <a:spLocks noGrp="1" noRot="1" noChangeAspect="1"/>
          </p:cNvSpPr>
          <p:nvPr>
            <p:ph type="sldImg" idx="2"/>
          </p:nvPr>
        </p:nvSpPr>
        <p:spPr>
          <a:xfrm>
            <a:off x="1524300" y="385750"/>
            <a:ext cx="6096300" cy="19287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e02ce2b94d_0_10:notes"/>
          <p:cNvSpPr txBox="1">
            <a:spLocks noGrp="1"/>
          </p:cNvSpPr>
          <p:nvPr>
            <p:ph type="body" idx="1"/>
          </p:nvPr>
        </p:nvSpPr>
        <p:spPr>
          <a:xfrm>
            <a:off x="914400" y="2443150"/>
            <a:ext cx="7315200" cy="231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7: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7:notes"/>
          <p:cNvSpPr>
            <a:spLocks noGrp="1" noRot="1" noChangeAspect="1"/>
          </p:cNvSpPr>
          <p:nvPr>
            <p:ph type="sldImg" idx="2"/>
          </p:nvPr>
        </p:nvSpPr>
        <p:spPr>
          <a:xfrm>
            <a:off x="1524300" y="385750"/>
            <a:ext cx="6096300" cy="19288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9"/>
          <p:cNvSpPr txBox="1">
            <a:spLocks noGrp="1"/>
          </p:cNvSpPr>
          <p:nvPr>
            <p:ph type="title"/>
          </p:nvPr>
        </p:nvSpPr>
        <p:spPr>
          <a:xfrm>
            <a:off x="870762" y="1630893"/>
            <a:ext cx="7402474" cy="1428114"/>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1" i="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9"/>
          <p:cNvSpPr txBox="1">
            <a:spLocks noGrp="1"/>
          </p:cNvSpPr>
          <p:nvPr>
            <p:ph type="body" idx="1"/>
          </p:nvPr>
        </p:nvSpPr>
        <p:spPr>
          <a:xfrm>
            <a:off x="650240" y="1245869"/>
            <a:ext cx="7843519" cy="2234565"/>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b="0" i="0">
                <a:solidFill>
                  <a:schemeClr val="dk1"/>
                </a:solidFill>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4" name="Google Shape;14;p9"/>
          <p:cNvSpPr txBox="1">
            <a:spLocks noGrp="1"/>
          </p:cNvSpPr>
          <p:nvPr>
            <p:ph type="ftr" idx="11"/>
          </p:nvPr>
        </p:nvSpPr>
        <p:spPr>
          <a:xfrm>
            <a:off x="3108960" y="4783455"/>
            <a:ext cx="2926080" cy="257175"/>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9"/>
          <p:cNvSpPr txBox="1">
            <a:spLocks noGrp="1"/>
          </p:cNvSpPr>
          <p:nvPr>
            <p:ph type="dt" idx="10"/>
          </p:nvPr>
        </p:nvSpPr>
        <p:spPr>
          <a:xfrm>
            <a:off x="457200" y="4783455"/>
            <a:ext cx="2103120" cy="25717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9"/>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lt1"/>
        </a:solidFill>
        <a:effectLst/>
      </p:bgPr>
    </p:bg>
    <p:spTree>
      <p:nvGrpSpPr>
        <p:cNvPr id="1" name="Shape 17"/>
        <p:cNvGrpSpPr/>
        <p:nvPr/>
      </p:nvGrpSpPr>
      <p:grpSpPr>
        <a:xfrm>
          <a:off x="0" y="0"/>
          <a:ext cx="0" cy="0"/>
          <a:chOff x="0" y="0"/>
          <a:chExt cx="0" cy="0"/>
        </a:xfrm>
      </p:grpSpPr>
      <p:pic>
        <p:nvPicPr>
          <p:cNvPr id="18" name="Google Shape;18;p10"/>
          <p:cNvPicPr preferRelativeResize="0"/>
          <p:nvPr/>
        </p:nvPicPr>
        <p:blipFill rotWithShape="1">
          <a:blip r:embed="rId2">
            <a:alphaModFix/>
          </a:blip>
          <a:srcRect/>
          <a:stretch/>
        </p:blipFill>
        <p:spPr>
          <a:xfrm>
            <a:off x="7787513" y="4378871"/>
            <a:ext cx="1232522" cy="611873"/>
          </a:xfrm>
          <a:prstGeom prst="rect">
            <a:avLst/>
          </a:prstGeom>
          <a:noFill/>
          <a:ln>
            <a:noFill/>
          </a:ln>
        </p:spPr>
      </p:pic>
      <p:sp>
        <p:nvSpPr>
          <p:cNvPr id="19" name="Google Shape;19;p10"/>
          <p:cNvSpPr txBox="1">
            <a:spLocks noGrp="1"/>
          </p:cNvSpPr>
          <p:nvPr>
            <p:ph type="title"/>
          </p:nvPr>
        </p:nvSpPr>
        <p:spPr>
          <a:xfrm>
            <a:off x="870762" y="1630893"/>
            <a:ext cx="7402474" cy="1428114"/>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1" i="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10"/>
          <p:cNvSpPr txBox="1">
            <a:spLocks noGrp="1"/>
          </p:cNvSpPr>
          <p:nvPr>
            <p:ph type="ftr" idx="11"/>
          </p:nvPr>
        </p:nvSpPr>
        <p:spPr>
          <a:xfrm>
            <a:off x="3108960" y="4783455"/>
            <a:ext cx="2926080" cy="257175"/>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0"/>
          <p:cNvSpPr txBox="1">
            <a:spLocks noGrp="1"/>
          </p:cNvSpPr>
          <p:nvPr>
            <p:ph type="dt" idx="10"/>
          </p:nvPr>
        </p:nvSpPr>
        <p:spPr>
          <a:xfrm>
            <a:off x="457200" y="4783455"/>
            <a:ext cx="2103120" cy="25717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0"/>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3"/>
        <p:cNvGrpSpPr/>
        <p:nvPr/>
      </p:nvGrpSpPr>
      <p:grpSpPr>
        <a:xfrm>
          <a:off x="0" y="0"/>
          <a:ext cx="0" cy="0"/>
          <a:chOff x="0" y="0"/>
          <a:chExt cx="0" cy="0"/>
        </a:xfrm>
      </p:grpSpPr>
      <p:sp>
        <p:nvSpPr>
          <p:cNvPr id="24" name="Google Shape;24;p11"/>
          <p:cNvSpPr txBox="1">
            <a:spLocks noGrp="1"/>
          </p:cNvSpPr>
          <p:nvPr>
            <p:ph type="ctrTitle"/>
          </p:nvPr>
        </p:nvSpPr>
        <p:spPr>
          <a:xfrm>
            <a:off x="685800" y="1594485"/>
            <a:ext cx="7772400" cy="108013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1"/>
          <p:cNvSpPr txBox="1">
            <a:spLocks noGrp="1"/>
          </p:cNvSpPr>
          <p:nvPr>
            <p:ph type="subTitle" idx="1"/>
          </p:nvPr>
        </p:nvSpPr>
        <p:spPr>
          <a:xfrm>
            <a:off x="1371600" y="2880360"/>
            <a:ext cx="6400800" cy="128587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1"/>
          <p:cNvSpPr txBox="1">
            <a:spLocks noGrp="1"/>
          </p:cNvSpPr>
          <p:nvPr>
            <p:ph type="ftr" idx="11"/>
          </p:nvPr>
        </p:nvSpPr>
        <p:spPr>
          <a:xfrm>
            <a:off x="3108960" y="4783455"/>
            <a:ext cx="2926080" cy="257175"/>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1"/>
          <p:cNvSpPr txBox="1">
            <a:spLocks noGrp="1"/>
          </p:cNvSpPr>
          <p:nvPr>
            <p:ph type="dt" idx="10"/>
          </p:nvPr>
        </p:nvSpPr>
        <p:spPr>
          <a:xfrm>
            <a:off x="457200" y="4783455"/>
            <a:ext cx="2103120" cy="25717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1"/>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9"/>
        <p:cNvGrpSpPr/>
        <p:nvPr/>
      </p:nvGrpSpPr>
      <p:grpSpPr>
        <a:xfrm>
          <a:off x="0" y="0"/>
          <a:ext cx="0" cy="0"/>
          <a:chOff x="0" y="0"/>
          <a:chExt cx="0" cy="0"/>
        </a:xfrm>
      </p:grpSpPr>
      <p:sp>
        <p:nvSpPr>
          <p:cNvPr id="30" name="Google Shape;30;p12"/>
          <p:cNvSpPr txBox="1">
            <a:spLocks noGrp="1"/>
          </p:cNvSpPr>
          <p:nvPr>
            <p:ph type="title"/>
          </p:nvPr>
        </p:nvSpPr>
        <p:spPr>
          <a:xfrm>
            <a:off x="870762" y="1630893"/>
            <a:ext cx="7402474" cy="1428114"/>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1" i="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2"/>
          <p:cNvSpPr txBox="1">
            <a:spLocks noGrp="1"/>
          </p:cNvSpPr>
          <p:nvPr>
            <p:ph type="body" idx="1"/>
          </p:nvPr>
        </p:nvSpPr>
        <p:spPr>
          <a:xfrm>
            <a:off x="457200" y="1183005"/>
            <a:ext cx="3977640" cy="339471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2" name="Google Shape;32;p12"/>
          <p:cNvSpPr txBox="1">
            <a:spLocks noGrp="1"/>
          </p:cNvSpPr>
          <p:nvPr>
            <p:ph type="body" idx="2"/>
          </p:nvPr>
        </p:nvSpPr>
        <p:spPr>
          <a:xfrm>
            <a:off x="4709160" y="1183005"/>
            <a:ext cx="3977640" cy="339471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3" name="Google Shape;33;p12"/>
          <p:cNvSpPr txBox="1">
            <a:spLocks noGrp="1"/>
          </p:cNvSpPr>
          <p:nvPr>
            <p:ph type="ftr" idx="11"/>
          </p:nvPr>
        </p:nvSpPr>
        <p:spPr>
          <a:xfrm>
            <a:off x="3108960" y="4783455"/>
            <a:ext cx="2926080" cy="257175"/>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2"/>
          <p:cNvSpPr txBox="1">
            <a:spLocks noGrp="1"/>
          </p:cNvSpPr>
          <p:nvPr>
            <p:ph type="dt" idx="10"/>
          </p:nvPr>
        </p:nvSpPr>
        <p:spPr>
          <a:xfrm>
            <a:off x="457200" y="4783455"/>
            <a:ext cx="2103120" cy="25717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2"/>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6"/>
        <p:cNvGrpSpPr/>
        <p:nvPr/>
      </p:nvGrpSpPr>
      <p:grpSpPr>
        <a:xfrm>
          <a:off x="0" y="0"/>
          <a:ext cx="0" cy="0"/>
          <a:chOff x="0" y="0"/>
          <a:chExt cx="0" cy="0"/>
        </a:xfrm>
      </p:grpSpPr>
      <p:sp>
        <p:nvSpPr>
          <p:cNvPr id="37" name="Google Shape;37;p13"/>
          <p:cNvSpPr txBox="1">
            <a:spLocks noGrp="1"/>
          </p:cNvSpPr>
          <p:nvPr>
            <p:ph type="ftr" idx="11"/>
          </p:nvPr>
        </p:nvSpPr>
        <p:spPr>
          <a:xfrm>
            <a:off x="3108960" y="4783455"/>
            <a:ext cx="2926080" cy="257175"/>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3"/>
          <p:cNvSpPr txBox="1">
            <a:spLocks noGrp="1"/>
          </p:cNvSpPr>
          <p:nvPr>
            <p:ph type="dt" idx="10"/>
          </p:nvPr>
        </p:nvSpPr>
        <p:spPr>
          <a:xfrm>
            <a:off x="457200" y="4783455"/>
            <a:ext cx="2103120" cy="25717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3"/>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870762" y="1630893"/>
            <a:ext cx="7402474" cy="1428114"/>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4000" b="1"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8"/>
          <p:cNvSpPr txBox="1">
            <a:spLocks noGrp="1"/>
          </p:cNvSpPr>
          <p:nvPr>
            <p:ph type="body" idx="1"/>
          </p:nvPr>
        </p:nvSpPr>
        <p:spPr>
          <a:xfrm>
            <a:off x="650240" y="1245869"/>
            <a:ext cx="7843519" cy="2234565"/>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8"/>
          <p:cNvSpPr txBox="1">
            <a:spLocks noGrp="1"/>
          </p:cNvSpPr>
          <p:nvPr>
            <p:ph type="ftr" idx="11"/>
          </p:nvPr>
        </p:nvSpPr>
        <p:spPr>
          <a:xfrm>
            <a:off x="3108960" y="4783455"/>
            <a:ext cx="2926080" cy="257175"/>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8"/>
          <p:cNvSpPr txBox="1">
            <a:spLocks noGrp="1"/>
          </p:cNvSpPr>
          <p:nvPr>
            <p:ph type="dt" idx="10"/>
          </p:nvPr>
        </p:nvSpPr>
        <p:spPr>
          <a:xfrm>
            <a:off x="457200" y="4783455"/>
            <a:ext cx="2103120" cy="257175"/>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8"/>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3"/>
        <p:cNvGrpSpPr/>
        <p:nvPr/>
      </p:nvGrpSpPr>
      <p:grpSpPr>
        <a:xfrm>
          <a:off x="0" y="0"/>
          <a:ext cx="0" cy="0"/>
          <a:chOff x="0" y="0"/>
          <a:chExt cx="0" cy="0"/>
        </a:xfrm>
      </p:grpSpPr>
      <p:pic>
        <p:nvPicPr>
          <p:cNvPr id="44" name="Google Shape;44;p1"/>
          <p:cNvPicPr preferRelativeResize="0"/>
          <p:nvPr/>
        </p:nvPicPr>
        <p:blipFill rotWithShape="1">
          <a:blip r:embed="rId3">
            <a:alphaModFix/>
          </a:blip>
          <a:srcRect/>
          <a:stretch/>
        </p:blipFill>
        <p:spPr>
          <a:xfrm>
            <a:off x="0" y="4054362"/>
            <a:ext cx="9144000" cy="1089135"/>
          </a:xfrm>
          <a:prstGeom prst="rect">
            <a:avLst/>
          </a:prstGeom>
          <a:noFill/>
          <a:ln>
            <a:noFill/>
          </a:ln>
        </p:spPr>
      </p:pic>
      <p:pic>
        <p:nvPicPr>
          <p:cNvPr id="45" name="Google Shape;45;p1"/>
          <p:cNvPicPr preferRelativeResize="0"/>
          <p:nvPr/>
        </p:nvPicPr>
        <p:blipFill rotWithShape="1">
          <a:blip r:embed="rId4">
            <a:alphaModFix/>
          </a:blip>
          <a:srcRect/>
          <a:stretch/>
        </p:blipFill>
        <p:spPr>
          <a:xfrm>
            <a:off x="7309350" y="0"/>
            <a:ext cx="1834650" cy="994125"/>
          </a:xfrm>
          <a:prstGeom prst="rect">
            <a:avLst/>
          </a:prstGeom>
          <a:noFill/>
          <a:ln>
            <a:noFill/>
          </a:ln>
        </p:spPr>
      </p:pic>
      <p:sp>
        <p:nvSpPr>
          <p:cNvPr id="46" name="Google Shape;46;p1"/>
          <p:cNvSpPr txBox="1">
            <a:spLocks noGrp="1"/>
          </p:cNvSpPr>
          <p:nvPr>
            <p:ph type="title"/>
          </p:nvPr>
        </p:nvSpPr>
        <p:spPr>
          <a:xfrm>
            <a:off x="2600705" y="1661286"/>
            <a:ext cx="4006850" cy="48260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sz="3000">
                <a:solidFill>
                  <a:srgbClr val="FF0000"/>
                </a:solidFill>
                <a:latin typeface="Calibri"/>
                <a:ea typeface="Calibri"/>
                <a:cs typeface="Calibri"/>
                <a:sym typeface="Calibri"/>
              </a:rPr>
              <a:t>RURAL LIFE AND SOCIETY</a:t>
            </a:r>
            <a:endParaRPr sz="3000">
              <a:latin typeface="Calibri"/>
              <a:ea typeface="Calibri"/>
              <a:cs typeface="Calibri"/>
              <a:sym typeface="Calibri"/>
            </a:endParaRPr>
          </a:p>
        </p:txBody>
      </p:sp>
      <p:sp>
        <p:nvSpPr>
          <p:cNvPr id="47" name="Google Shape;47;p1"/>
          <p:cNvSpPr txBox="1"/>
          <p:nvPr/>
        </p:nvSpPr>
        <p:spPr>
          <a:xfrm>
            <a:off x="2301367" y="2791459"/>
            <a:ext cx="3612000" cy="756900"/>
          </a:xfrm>
          <a:prstGeom prst="rect">
            <a:avLst/>
          </a:prstGeom>
          <a:noFill/>
          <a:ln>
            <a:noFill/>
          </a:ln>
        </p:spPr>
        <p:txBody>
          <a:bodyPr spcFirstLastPara="1" wrap="square" lIns="0" tIns="12050" rIns="0" bIns="0" anchor="t" anchorCtr="0">
            <a:spAutoFit/>
          </a:bodyPr>
          <a:lstStyle/>
          <a:p>
            <a:pPr marL="12700" marR="1835150" lvl="0" indent="0" algn="l" rtl="0">
              <a:lnSpc>
                <a:spcPct val="100000"/>
              </a:lnSpc>
              <a:spcBef>
                <a:spcPts val="0"/>
              </a:spcBef>
              <a:spcAft>
                <a:spcPts val="0"/>
              </a:spcAft>
              <a:buNone/>
            </a:pPr>
            <a:r>
              <a:rPr lang="en-US" sz="1600" b="1" i="0" u="none" strike="noStrike" cap="none">
                <a:solidFill>
                  <a:schemeClr val="dk1"/>
                </a:solidFill>
                <a:latin typeface="Calibri"/>
                <a:ea typeface="Calibri"/>
                <a:cs typeface="Calibri"/>
                <a:sym typeface="Calibri"/>
              </a:rPr>
              <a:t>SUBJECT : HISTORY  CHAPTER NUMBER:4</a:t>
            </a:r>
            <a:endParaRPr sz="1600" b="0" i="0" u="none" strike="noStrike" cap="none">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None/>
            </a:pPr>
            <a:r>
              <a:rPr lang="en-US" sz="1600" b="1" i="0" u="none" strike="noStrike" cap="none">
                <a:solidFill>
                  <a:schemeClr val="dk1"/>
                </a:solidFill>
                <a:latin typeface="Calibri"/>
                <a:ea typeface="Calibri"/>
                <a:cs typeface="Calibri"/>
                <a:sym typeface="Calibri"/>
              </a:rPr>
              <a:t>CHAPTER NAME :RURAL LIFE AND SOCIETY</a:t>
            </a: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gdeb7326d98_1_0"/>
          <p:cNvSpPr txBox="1">
            <a:spLocks noGrp="1"/>
          </p:cNvSpPr>
          <p:nvPr>
            <p:ph type="title"/>
          </p:nvPr>
        </p:nvSpPr>
        <p:spPr>
          <a:xfrm>
            <a:off x="309850" y="1189825"/>
            <a:ext cx="8524300" cy="3216900"/>
          </a:xfrm>
          <a:prstGeom prst="rect">
            <a:avLst/>
          </a:prstGeom>
        </p:spPr>
        <p:txBody>
          <a:bodyPr spcFirstLastPara="1" wrap="square" lIns="0" tIns="0" rIns="0" bIns="0" anchor="t" anchorCtr="0">
            <a:spAutoFit/>
          </a:bodyPr>
          <a:lstStyle/>
          <a:p>
            <a:pPr marL="0" lvl="0" indent="0" algn="l" rtl="0">
              <a:spcBef>
                <a:spcPts val="0"/>
              </a:spcBef>
              <a:spcAft>
                <a:spcPts val="0"/>
              </a:spcAft>
              <a:buNone/>
            </a:pPr>
            <a:r>
              <a:rPr lang="en-US" sz="1900" dirty="0"/>
              <a:t>1 .Students</a:t>
            </a:r>
            <a:r>
              <a:rPr lang="en-US" sz="1900" b="0" dirty="0"/>
              <a:t> came to understand what is patta system and who introduced it first.</a:t>
            </a:r>
            <a:endParaRPr sz="1900" b="0" dirty="0"/>
          </a:p>
          <a:p>
            <a:pPr marL="0" lvl="0" indent="0" algn="l" rtl="0">
              <a:spcBef>
                <a:spcPts val="0"/>
              </a:spcBef>
              <a:spcAft>
                <a:spcPts val="0"/>
              </a:spcAft>
              <a:buNone/>
            </a:pPr>
            <a:r>
              <a:rPr lang="en-US" sz="1900" b="0" dirty="0"/>
              <a:t>2.They also get an idea about land revenue policies of Britain which they introduced in India.</a:t>
            </a:r>
            <a:endParaRPr sz="1900" b="0" dirty="0"/>
          </a:p>
          <a:p>
            <a:pPr marL="0" lvl="0" indent="0" algn="l" rtl="0">
              <a:spcBef>
                <a:spcPts val="0"/>
              </a:spcBef>
              <a:spcAft>
                <a:spcPts val="0"/>
              </a:spcAft>
              <a:buNone/>
            </a:pPr>
            <a:r>
              <a:rPr lang="en-US" sz="1900" b="0" dirty="0"/>
              <a:t>3.They understand the names of different land revenue policies  and its meanings.</a:t>
            </a:r>
            <a:endParaRPr sz="1900" b="0" dirty="0"/>
          </a:p>
          <a:p>
            <a:pPr marL="0" lvl="0" indent="0" algn="l" rtl="0">
              <a:spcBef>
                <a:spcPts val="0"/>
              </a:spcBef>
              <a:spcAft>
                <a:spcPts val="0"/>
              </a:spcAft>
              <a:buNone/>
            </a:pPr>
            <a:r>
              <a:rPr lang="en-US" sz="1900" b="0" dirty="0"/>
              <a:t>4 They  came to know the impact of revenue policies on the cultivators of India.</a:t>
            </a:r>
            <a:endParaRPr sz="1900" b="0" dirty="0"/>
          </a:p>
          <a:p>
            <a:pPr marL="0" lvl="0" indent="0" algn="l" rtl="0">
              <a:spcBef>
                <a:spcPts val="0"/>
              </a:spcBef>
              <a:spcAft>
                <a:spcPts val="0"/>
              </a:spcAft>
              <a:buNone/>
            </a:pPr>
            <a:r>
              <a:rPr lang="en-US" sz="1900" b="0" dirty="0"/>
              <a:t>5. They also understand the causes for the Peasant revolts of India.</a:t>
            </a:r>
            <a:endParaRPr sz="1900" b="0" dirty="0"/>
          </a:p>
          <a:p>
            <a:pPr marL="0" lvl="0" indent="0" algn="l" rtl="0">
              <a:spcBef>
                <a:spcPts val="0"/>
              </a:spcBef>
              <a:spcAft>
                <a:spcPts val="0"/>
              </a:spcAft>
              <a:buNone/>
            </a:pPr>
            <a:r>
              <a:rPr lang="en-US" sz="1900" b="0" dirty="0"/>
              <a:t>6 They came to know the meaning of commercialization of agriculture and indigo cultivation.</a:t>
            </a:r>
            <a:endParaRPr sz="1900" b="0" dirty="0"/>
          </a:p>
          <a:p>
            <a:pPr marL="0" lvl="0" indent="0" algn="l" rtl="0">
              <a:spcBef>
                <a:spcPts val="0"/>
              </a:spcBef>
              <a:spcAft>
                <a:spcPts val="0"/>
              </a:spcAft>
              <a:buNone/>
            </a:pPr>
            <a:endParaRPr sz="1900" b="0" dirty="0"/>
          </a:p>
        </p:txBody>
      </p:sp>
      <p:sp>
        <p:nvSpPr>
          <p:cNvPr id="53" name="Google Shape;53;gdeb7326d98_1_0"/>
          <p:cNvSpPr txBox="1">
            <a:spLocks noGrp="1"/>
          </p:cNvSpPr>
          <p:nvPr>
            <p:ph type="body" idx="1"/>
          </p:nvPr>
        </p:nvSpPr>
        <p:spPr>
          <a:xfrm>
            <a:off x="238125" y="198300"/>
            <a:ext cx="6619875" cy="923400"/>
          </a:xfrm>
          <a:prstGeom prst="rect">
            <a:avLst/>
          </a:prstGeom>
        </p:spPr>
        <p:txBody>
          <a:bodyPr spcFirstLastPara="1" wrap="square" lIns="0" tIns="0" rIns="0" bIns="0" anchor="t" anchorCtr="0">
            <a:spAutoFit/>
          </a:bodyPr>
          <a:lstStyle/>
          <a:p>
            <a:pPr marL="0" lvl="0" indent="0" algn="l" rtl="0">
              <a:spcBef>
                <a:spcPts val="0"/>
              </a:spcBef>
              <a:spcAft>
                <a:spcPts val="0"/>
              </a:spcAft>
              <a:buNone/>
            </a:pPr>
            <a:r>
              <a:rPr lang="en-US" sz="2000" dirty="0">
                <a:solidFill>
                  <a:srgbClr val="FF0000"/>
                </a:solidFill>
              </a:rPr>
              <a:t>RURAL LIFE AND SOCIETY</a:t>
            </a:r>
            <a:endParaRPr sz="2000" dirty="0"/>
          </a:p>
          <a:p>
            <a:pPr marL="0" lvl="0" indent="0" algn="l" rtl="0">
              <a:spcBef>
                <a:spcPts val="0"/>
              </a:spcBef>
              <a:spcAft>
                <a:spcPts val="0"/>
              </a:spcAft>
              <a:buNone/>
            </a:pPr>
            <a:r>
              <a:rPr lang="en-US" sz="2000" dirty="0"/>
              <a:t>LEARNING OUTCOMES</a:t>
            </a:r>
            <a:endParaRPr sz="2000" dirty="0"/>
          </a:p>
          <a:p>
            <a:pPr marL="0" lvl="0" indent="0" algn="l" rtl="0">
              <a:spcBef>
                <a:spcPts val="0"/>
              </a:spcBef>
              <a:spcAft>
                <a:spcPts val="0"/>
              </a:spcAft>
              <a:buNone/>
            </a:pPr>
            <a:endParaRPr sz="2000" dirty="0"/>
          </a:p>
        </p:txBody>
      </p:sp>
      <p:pic>
        <p:nvPicPr>
          <p:cNvPr id="54" name="Google Shape;54;gdeb7326d98_1_0"/>
          <p:cNvPicPr preferRelativeResize="0"/>
          <p:nvPr/>
        </p:nvPicPr>
        <p:blipFill rotWithShape="1">
          <a:blip r:embed="rId3">
            <a:alphaModFix/>
          </a:blip>
          <a:srcRect/>
          <a:stretch/>
        </p:blipFill>
        <p:spPr>
          <a:xfrm>
            <a:off x="7032925" y="198300"/>
            <a:ext cx="1801225" cy="923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58"/>
        <p:cNvGrpSpPr/>
        <p:nvPr/>
      </p:nvGrpSpPr>
      <p:grpSpPr>
        <a:xfrm>
          <a:off x="0" y="0"/>
          <a:ext cx="0" cy="0"/>
          <a:chOff x="0" y="0"/>
          <a:chExt cx="0" cy="0"/>
        </a:xfrm>
      </p:grpSpPr>
      <p:sp>
        <p:nvSpPr>
          <p:cNvPr id="59" name="Google Shape;59;p2"/>
          <p:cNvSpPr txBox="1">
            <a:spLocks noGrp="1"/>
          </p:cNvSpPr>
          <p:nvPr>
            <p:ph type="title"/>
          </p:nvPr>
        </p:nvSpPr>
        <p:spPr>
          <a:xfrm>
            <a:off x="0" y="347025"/>
            <a:ext cx="3730500" cy="5046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sz="1600" dirty="0">
                <a:solidFill>
                  <a:srgbClr val="FF0000"/>
                </a:solidFill>
                <a:latin typeface="Calibri"/>
                <a:ea typeface="Calibri"/>
                <a:cs typeface="Calibri"/>
                <a:sym typeface="Calibri"/>
              </a:rPr>
              <a:t>RURAL LIFE AND SOCIETY</a:t>
            </a:r>
            <a:endParaRPr sz="1600" dirty="0">
              <a:solidFill>
                <a:srgbClr val="FF0000"/>
              </a:solidFill>
              <a:latin typeface="Calibri"/>
              <a:ea typeface="Calibri"/>
              <a:cs typeface="Calibri"/>
              <a:sym typeface="Calibri"/>
            </a:endParaRPr>
          </a:p>
          <a:p>
            <a:pPr marL="12700" lvl="0" indent="0" algn="l" rtl="0">
              <a:lnSpc>
                <a:spcPct val="100000"/>
              </a:lnSpc>
              <a:spcBef>
                <a:spcPts val="0"/>
              </a:spcBef>
              <a:spcAft>
                <a:spcPts val="0"/>
              </a:spcAft>
              <a:buNone/>
            </a:pPr>
            <a:r>
              <a:rPr lang="en-US" sz="1600" dirty="0">
                <a:solidFill>
                  <a:srgbClr val="FF0000"/>
                </a:solidFill>
                <a:latin typeface="Calibri"/>
                <a:ea typeface="Calibri"/>
                <a:cs typeface="Calibri"/>
                <a:sym typeface="Calibri"/>
              </a:rPr>
              <a:t> In t r o d u c t </a:t>
            </a:r>
            <a:r>
              <a:rPr lang="en-US" sz="1600" dirty="0" err="1">
                <a:solidFill>
                  <a:srgbClr val="FF0000"/>
                </a:solidFill>
                <a:latin typeface="Calibri"/>
                <a:ea typeface="Calibri"/>
                <a:cs typeface="Calibri"/>
                <a:sym typeface="Calibri"/>
              </a:rPr>
              <a:t>i</a:t>
            </a:r>
            <a:r>
              <a:rPr lang="en-US" sz="1600" dirty="0">
                <a:solidFill>
                  <a:srgbClr val="FF0000"/>
                </a:solidFill>
                <a:latin typeface="Calibri"/>
                <a:ea typeface="Calibri"/>
                <a:cs typeface="Calibri"/>
                <a:sym typeface="Calibri"/>
              </a:rPr>
              <a:t> o n- DISCUSSION METHOD</a:t>
            </a:r>
            <a:endParaRPr sz="1600" dirty="0">
              <a:solidFill>
                <a:srgbClr val="FF0000"/>
              </a:solidFill>
              <a:latin typeface="Calibri"/>
              <a:ea typeface="Calibri"/>
              <a:cs typeface="Calibri"/>
              <a:sym typeface="Calibri"/>
            </a:endParaRPr>
          </a:p>
        </p:txBody>
      </p:sp>
      <p:sp>
        <p:nvSpPr>
          <p:cNvPr id="60" name="Google Shape;60;p2"/>
          <p:cNvSpPr txBox="1"/>
          <p:nvPr/>
        </p:nvSpPr>
        <p:spPr>
          <a:xfrm>
            <a:off x="421640" y="963828"/>
            <a:ext cx="5102860" cy="3220500"/>
          </a:xfrm>
          <a:prstGeom prst="rect">
            <a:avLst/>
          </a:prstGeom>
          <a:noFill/>
          <a:ln>
            <a:noFill/>
          </a:ln>
        </p:spPr>
        <p:txBody>
          <a:bodyPr spcFirstLastPara="1" wrap="square" lIns="0" tIns="12050" rIns="0" bIns="0" anchor="t" anchorCtr="0">
            <a:spAutoFit/>
          </a:bodyPr>
          <a:lstStyle/>
          <a:p>
            <a:pPr marL="355600" marR="5080" lvl="0" indent="-355600" algn="l" rtl="0">
              <a:lnSpc>
                <a:spcPct val="115100"/>
              </a:lnSpc>
              <a:spcBef>
                <a:spcPts val="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In the olden days in India, land was held for life. Farmers  cultivated a piece of land for generations. Nobody could evict  them so long as they paid a part of their produce as tax.  Villages were largely self sufficient.</a:t>
            </a: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10"/>
              </a:spcBef>
              <a:spcAft>
                <a:spcPts val="0"/>
              </a:spcAft>
              <a:buClr>
                <a:srgbClr val="585858"/>
              </a:buClr>
              <a:buSzPts val="1800"/>
              <a:buFont typeface="Helvetica Neue"/>
              <a:buNone/>
            </a:pPr>
            <a:endParaRPr sz="2000" b="0" i="0" u="none" strike="noStrike" cap="none" dirty="0">
              <a:solidFill>
                <a:schemeClr val="dk1"/>
              </a:solidFill>
              <a:latin typeface="Calibri"/>
              <a:ea typeface="Calibri"/>
              <a:cs typeface="Calibri"/>
              <a:sym typeface="Calibri"/>
            </a:endParaRPr>
          </a:p>
          <a:p>
            <a:pPr marL="355600" marR="300990" lvl="0" indent="-355600" algn="l" rtl="0">
              <a:lnSpc>
                <a:spcPct val="115100"/>
              </a:lnSpc>
              <a:spcBef>
                <a:spcPts val="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During the rule of Sher Shah Suri land was measured and  pattas were given for the first time. Revenue was charged  depending on the fertility of the soil.</a:t>
            </a:r>
            <a:endParaRPr sz="1800" b="0" i="0" u="none" strike="noStrike" cap="none" dirty="0">
              <a:solidFill>
                <a:schemeClr val="dk1"/>
              </a:solidFill>
              <a:latin typeface="Calibri"/>
              <a:ea typeface="Calibri"/>
              <a:cs typeface="Calibri"/>
              <a:sym typeface="Calibri"/>
            </a:endParaRPr>
          </a:p>
        </p:txBody>
      </p:sp>
      <p:pic>
        <p:nvPicPr>
          <p:cNvPr id="61" name="Google Shape;61;p2"/>
          <p:cNvPicPr preferRelativeResize="0"/>
          <p:nvPr/>
        </p:nvPicPr>
        <p:blipFill rotWithShape="1">
          <a:blip r:embed="rId3">
            <a:alphaModFix/>
          </a:blip>
          <a:srcRect/>
          <a:stretch/>
        </p:blipFill>
        <p:spPr>
          <a:xfrm>
            <a:off x="5647425" y="1113400"/>
            <a:ext cx="3324425" cy="3117150"/>
          </a:xfrm>
          <a:prstGeom prst="rect">
            <a:avLst/>
          </a:prstGeom>
          <a:noFill/>
          <a:ln>
            <a:noFill/>
          </a:ln>
        </p:spPr>
      </p:pic>
      <p:pic>
        <p:nvPicPr>
          <p:cNvPr id="62" name="Google Shape;62;p2"/>
          <p:cNvPicPr preferRelativeResize="0"/>
          <p:nvPr/>
        </p:nvPicPr>
        <p:blipFill rotWithShape="1">
          <a:blip r:embed="rId4">
            <a:alphaModFix/>
          </a:blip>
          <a:srcRect/>
          <a:stretch/>
        </p:blipFill>
        <p:spPr>
          <a:xfrm>
            <a:off x="7361925" y="0"/>
            <a:ext cx="1735075" cy="920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359425" y="148725"/>
            <a:ext cx="5800200" cy="5046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sz="1600">
                <a:solidFill>
                  <a:srgbClr val="FF0000"/>
                </a:solidFill>
                <a:latin typeface="Calibri"/>
                <a:ea typeface="Calibri"/>
                <a:cs typeface="Calibri"/>
                <a:sym typeface="Calibri"/>
              </a:rPr>
              <a:t>RURAL LIFE AND SOCIETY</a:t>
            </a:r>
            <a:endParaRPr sz="1600">
              <a:solidFill>
                <a:srgbClr val="FF0000"/>
              </a:solidFill>
              <a:latin typeface="Calibri"/>
              <a:ea typeface="Calibri"/>
              <a:cs typeface="Calibri"/>
              <a:sym typeface="Calibri"/>
            </a:endParaRPr>
          </a:p>
          <a:p>
            <a:pPr marL="12700" lvl="0" indent="0" algn="l" rtl="0">
              <a:lnSpc>
                <a:spcPct val="100000"/>
              </a:lnSpc>
              <a:spcBef>
                <a:spcPts val="0"/>
              </a:spcBef>
              <a:spcAft>
                <a:spcPts val="0"/>
              </a:spcAft>
              <a:buNone/>
            </a:pPr>
            <a:r>
              <a:rPr lang="en-US" sz="1600">
                <a:latin typeface="Calibri"/>
                <a:ea typeface="Calibri"/>
                <a:cs typeface="Calibri"/>
                <a:sym typeface="Calibri"/>
              </a:rPr>
              <a:t> Th e L a n d R e v e n u e P o l i c y u n d e r t h e B r i t i s h</a:t>
            </a:r>
            <a:endParaRPr sz="1600">
              <a:latin typeface="Calibri"/>
              <a:ea typeface="Calibri"/>
              <a:cs typeface="Calibri"/>
              <a:sym typeface="Calibri"/>
            </a:endParaRPr>
          </a:p>
        </p:txBody>
      </p:sp>
      <p:sp>
        <p:nvSpPr>
          <p:cNvPr id="68" name="Google Shape;68;p3"/>
          <p:cNvSpPr txBox="1"/>
          <p:nvPr/>
        </p:nvSpPr>
        <p:spPr>
          <a:xfrm>
            <a:off x="460300" y="822475"/>
            <a:ext cx="5273750" cy="4097019"/>
          </a:xfrm>
          <a:prstGeom prst="rect">
            <a:avLst/>
          </a:prstGeom>
          <a:noFill/>
          <a:ln>
            <a:noFill/>
          </a:ln>
        </p:spPr>
        <p:txBody>
          <a:bodyPr spcFirstLastPara="1" wrap="square" lIns="0" tIns="12700" rIns="0" bIns="0" anchor="t" anchorCtr="0">
            <a:spAutoFit/>
          </a:bodyPr>
          <a:lstStyle/>
          <a:p>
            <a:pPr marL="355600" marR="5080" lvl="0" indent="-355600" algn="l" rtl="0">
              <a:lnSpc>
                <a:spcPct val="114999"/>
              </a:lnSpc>
              <a:spcBef>
                <a:spcPts val="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The British east India company started to take land revenue and they  demanded a fixed amount in cash. To pay the amount farmers had to  cultivate cash crops like cotton, poppy, Indigo which brought in more  money than food crops like wheat and rice. Now the Indian villages were  no longer self sufficient.</a:t>
            </a:r>
            <a:endParaRPr sz="1800" b="0" i="0" u="none" strike="noStrike" cap="none" dirty="0">
              <a:solidFill>
                <a:schemeClr val="dk1"/>
              </a:solidFill>
              <a:latin typeface="Calibri"/>
              <a:ea typeface="Calibri"/>
              <a:cs typeface="Calibri"/>
              <a:sym typeface="Calibri"/>
            </a:endParaRPr>
          </a:p>
          <a:p>
            <a:pPr marL="355600" marR="0" lvl="0" indent="-355600" algn="l" rtl="0">
              <a:lnSpc>
                <a:spcPct val="100000"/>
              </a:lnSpc>
              <a:spcBef>
                <a:spcPts val="285"/>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In an effort to streamline the process the British started three forms of</a:t>
            </a:r>
            <a:endParaRPr sz="1800" b="0" i="0" u="none" strike="noStrike" cap="none" dirty="0">
              <a:solidFill>
                <a:schemeClr val="dk1"/>
              </a:solidFill>
              <a:latin typeface="Calibri"/>
              <a:ea typeface="Calibri"/>
              <a:cs typeface="Calibri"/>
              <a:sym typeface="Calibri"/>
            </a:endParaRPr>
          </a:p>
          <a:p>
            <a:pPr marL="355600" marR="0" lvl="0" indent="0" algn="l" rtl="0">
              <a:lnSpc>
                <a:spcPct val="100000"/>
              </a:lnSpc>
              <a:spcBef>
                <a:spcPts val="290"/>
              </a:spcBef>
              <a:spcAft>
                <a:spcPts val="0"/>
              </a:spcAft>
              <a:buNone/>
            </a:pPr>
            <a:r>
              <a:rPr lang="en-US" sz="1800" b="0" i="0" u="none" strike="noStrike" cap="none" dirty="0">
                <a:solidFill>
                  <a:schemeClr val="dk1"/>
                </a:solidFill>
                <a:latin typeface="Calibri"/>
                <a:ea typeface="Calibri"/>
                <a:cs typeface="Calibri"/>
                <a:sym typeface="Calibri"/>
              </a:rPr>
              <a:t>revenue collection in India.</a:t>
            </a:r>
            <a:endParaRPr sz="1800" b="0" i="0" u="none" strike="noStrike" cap="none" dirty="0">
              <a:solidFill>
                <a:schemeClr val="dk1"/>
              </a:solidFill>
              <a:latin typeface="Calibri"/>
              <a:ea typeface="Calibri"/>
              <a:cs typeface="Calibri"/>
              <a:sym typeface="Calibri"/>
            </a:endParaRPr>
          </a:p>
          <a:p>
            <a:pPr marL="355600" marR="0" lvl="0" indent="-355600" algn="l" rtl="0">
              <a:lnSpc>
                <a:spcPct val="100000"/>
              </a:lnSpc>
              <a:spcBef>
                <a:spcPts val="29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Permanent Settlement of Bengal</a:t>
            </a:r>
            <a:endParaRPr sz="1800" b="0" i="0" u="none" strike="noStrike" cap="none" dirty="0">
              <a:solidFill>
                <a:schemeClr val="dk1"/>
              </a:solidFill>
              <a:latin typeface="Calibri"/>
              <a:ea typeface="Calibri"/>
              <a:cs typeface="Calibri"/>
              <a:sym typeface="Calibri"/>
            </a:endParaRPr>
          </a:p>
          <a:p>
            <a:pPr marL="355600" marR="0" lvl="0" indent="-355600" algn="l" rtl="0">
              <a:lnSpc>
                <a:spcPct val="100000"/>
              </a:lnSpc>
              <a:spcBef>
                <a:spcPts val="29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Ryotwari System</a:t>
            </a:r>
            <a:endParaRPr sz="1800" b="0" i="0" u="none" strike="noStrike" cap="none" dirty="0">
              <a:solidFill>
                <a:schemeClr val="dk1"/>
              </a:solidFill>
              <a:latin typeface="Calibri"/>
              <a:ea typeface="Calibri"/>
              <a:cs typeface="Calibri"/>
              <a:sym typeface="Calibri"/>
            </a:endParaRPr>
          </a:p>
          <a:p>
            <a:pPr marL="355600" marR="0" lvl="0" indent="-355600" algn="l" rtl="0">
              <a:lnSpc>
                <a:spcPct val="100000"/>
              </a:lnSpc>
              <a:spcBef>
                <a:spcPts val="285"/>
              </a:spcBef>
              <a:spcAft>
                <a:spcPts val="0"/>
              </a:spcAft>
              <a:buClr>
                <a:srgbClr val="585858"/>
              </a:buClr>
              <a:buSzPts val="2000"/>
              <a:buFont typeface="Helvetica Neue"/>
              <a:buChar char="●"/>
            </a:pPr>
            <a:r>
              <a:rPr lang="en-US" sz="1800" b="0" i="0" u="none" strike="noStrike" cap="none" dirty="0" err="1">
                <a:solidFill>
                  <a:schemeClr val="dk1"/>
                </a:solidFill>
                <a:latin typeface="Calibri"/>
                <a:ea typeface="Calibri"/>
                <a:cs typeface="Calibri"/>
                <a:sym typeface="Calibri"/>
              </a:rPr>
              <a:t>Mahalwari</a:t>
            </a:r>
            <a:r>
              <a:rPr lang="en-US" sz="1800" b="0" i="0" u="none" strike="noStrike" cap="none" dirty="0">
                <a:solidFill>
                  <a:schemeClr val="dk1"/>
                </a:solidFill>
                <a:latin typeface="Calibri"/>
                <a:ea typeface="Calibri"/>
                <a:cs typeface="Calibri"/>
                <a:sym typeface="Calibri"/>
              </a:rPr>
              <a:t> System</a:t>
            </a:r>
            <a:endParaRPr sz="1800" b="0" i="0" u="none" strike="noStrike" cap="none" dirty="0">
              <a:solidFill>
                <a:schemeClr val="dk1"/>
              </a:solidFill>
              <a:latin typeface="Calibri"/>
              <a:ea typeface="Calibri"/>
              <a:cs typeface="Calibri"/>
              <a:sym typeface="Calibri"/>
            </a:endParaRPr>
          </a:p>
        </p:txBody>
      </p:sp>
      <p:sp>
        <p:nvSpPr>
          <p:cNvPr id="69" name="Google Shape;69;p3"/>
          <p:cNvSpPr txBox="1"/>
          <p:nvPr/>
        </p:nvSpPr>
        <p:spPr>
          <a:xfrm>
            <a:off x="3264350" y="461725"/>
            <a:ext cx="6185100" cy="721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Calibri"/>
              <a:ea typeface="Calibri"/>
              <a:cs typeface="Calibri"/>
              <a:sym typeface="Calibri"/>
            </a:endParaRPr>
          </a:p>
        </p:txBody>
      </p:sp>
      <p:pic>
        <p:nvPicPr>
          <p:cNvPr id="70" name="Google Shape;70;p3"/>
          <p:cNvPicPr preferRelativeResize="0"/>
          <p:nvPr/>
        </p:nvPicPr>
        <p:blipFill rotWithShape="1">
          <a:blip r:embed="rId3">
            <a:alphaModFix/>
          </a:blip>
          <a:srcRect/>
          <a:stretch/>
        </p:blipFill>
        <p:spPr>
          <a:xfrm>
            <a:off x="7056275" y="190550"/>
            <a:ext cx="1962925" cy="866700"/>
          </a:xfrm>
          <a:prstGeom prst="rect">
            <a:avLst/>
          </a:prstGeom>
          <a:noFill/>
          <a:ln>
            <a:noFill/>
          </a:ln>
        </p:spPr>
      </p:pic>
      <p:pic>
        <p:nvPicPr>
          <p:cNvPr id="71" name="Google Shape;71;p3"/>
          <p:cNvPicPr preferRelativeResize="0"/>
          <p:nvPr/>
        </p:nvPicPr>
        <p:blipFill>
          <a:blip r:embed="rId4">
            <a:alphaModFix/>
          </a:blip>
          <a:stretch>
            <a:fillRect/>
          </a:stretch>
        </p:blipFill>
        <p:spPr>
          <a:xfrm>
            <a:off x="5805200" y="1225550"/>
            <a:ext cx="3171925" cy="34184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75"/>
        <p:cNvGrpSpPr/>
        <p:nvPr/>
      </p:nvGrpSpPr>
      <p:grpSpPr>
        <a:xfrm>
          <a:off x="0" y="0"/>
          <a:ext cx="0" cy="0"/>
          <a:chOff x="0" y="0"/>
          <a:chExt cx="0" cy="0"/>
        </a:xfrm>
      </p:grpSpPr>
      <p:sp>
        <p:nvSpPr>
          <p:cNvPr id="76" name="Google Shape;76;p4"/>
          <p:cNvSpPr txBox="1">
            <a:spLocks noGrp="1"/>
          </p:cNvSpPr>
          <p:nvPr>
            <p:ph type="title"/>
          </p:nvPr>
        </p:nvSpPr>
        <p:spPr>
          <a:xfrm>
            <a:off x="483374" y="272550"/>
            <a:ext cx="4437000" cy="5046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sz="1600">
                <a:latin typeface="Calibri"/>
                <a:ea typeface="Calibri"/>
                <a:cs typeface="Calibri"/>
                <a:sym typeface="Calibri"/>
              </a:rPr>
              <a:t> </a:t>
            </a:r>
            <a:r>
              <a:rPr lang="en-US" sz="1600">
                <a:solidFill>
                  <a:srgbClr val="FF0000"/>
                </a:solidFill>
                <a:latin typeface="Calibri"/>
                <a:ea typeface="Calibri"/>
                <a:cs typeface="Calibri"/>
                <a:sym typeface="Calibri"/>
              </a:rPr>
              <a:t>RURAL LIFE AND SOCIETY</a:t>
            </a:r>
            <a:endParaRPr sz="1600">
              <a:solidFill>
                <a:srgbClr val="FF0000"/>
              </a:solidFill>
              <a:latin typeface="Calibri"/>
              <a:ea typeface="Calibri"/>
              <a:cs typeface="Calibri"/>
              <a:sym typeface="Calibri"/>
            </a:endParaRPr>
          </a:p>
          <a:p>
            <a:pPr marL="12700" lvl="0" indent="0" algn="l" rtl="0">
              <a:lnSpc>
                <a:spcPct val="100000"/>
              </a:lnSpc>
              <a:spcBef>
                <a:spcPts val="0"/>
              </a:spcBef>
              <a:spcAft>
                <a:spcPts val="0"/>
              </a:spcAft>
              <a:buNone/>
            </a:pPr>
            <a:r>
              <a:rPr lang="en-US" sz="1600">
                <a:latin typeface="Calibri"/>
                <a:ea typeface="Calibri"/>
                <a:cs typeface="Calibri"/>
                <a:sym typeface="Calibri"/>
              </a:rPr>
              <a:t>Th e P e r m a n e n t S e t t l e m e n t o f B e n g a l</a:t>
            </a:r>
            <a:endParaRPr sz="1600">
              <a:latin typeface="Calibri"/>
              <a:ea typeface="Calibri"/>
              <a:cs typeface="Calibri"/>
              <a:sym typeface="Calibri"/>
            </a:endParaRPr>
          </a:p>
        </p:txBody>
      </p:sp>
      <p:sp>
        <p:nvSpPr>
          <p:cNvPr id="77" name="Google Shape;77;p4"/>
          <p:cNvSpPr txBox="1"/>
          <p:nvPr/>
        </p:nvSpPr>
        <p:spPr>
          <a:xfrm>
            <a:off x="85724" y="870125"/>
            <a:ext cx="4765575" cy="2885700"/>
          </a:xfrm>
          <a:prstGeom prst="rect">
            <a:avLst/>
          </a:prstGeom>
          <a:noFill/>
          <a:ln>
            <a:noFill/>
          </a:ln>
        </p:spPr>
        <p:txBody>
          <a:bodyPr spcFirstLastPara="1" wrap="square" lIns="0" tIns="49525" rIns="0" bIns="0" anchor="t" anchorCtr="0">
            <a:spAutoFit/>
          </a:bodyPr>
          <a:lstStyle/>
          <a:p>
            <a:pPr marL="355600" marR="0" lvl="0" indent="-355600" algn="l" rtl="0">
              <a:lnSpc>
                <a:spcPct val="100000"/>
              </a:lnSpc>
              <a:spcBef>
                <a:spcPts val="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In 1793 Lord Cornwallis introduced the permanent</a:t>
            </a:r>
            <a:endParaRPr sz="1800" b="0" i="0" u="none" strike="noStrike" cap="none" dirty="0">
              <a:solidFill>
                <a:schemeClr val="dk1"/>
              </a:solidFill>
              <a:latin typeface="Calibri"/>
              <a:ea typeface="Calibri"/>
              <a:cs typeface="Calibri"/>
              <a:sym typeface="Calibri"/>
            </a:endParaRPr>
          </a:p>
          <a:p>
            <a:pPr marL="355600" marR="0" lvl="0" indent="0" algn="l" rtl="0">
              <a:lnSpc>
                <a:spcPct val="100000"/>
              </a:lnSpc>
              <a:spcBef>
                <a:spcPts val="290"/>
              </a:spcBef>
              <a:spcAft>
                <a:spcPts val="0"/>
              </a:spcAft>
              <a:buNone/>
            </a:pPr>
            <a:r>
              <a:rPr lang="en-US" sz="1800" b="0" i="0" u="none" strike="noStrike" cap="none" dirty="0">
                <a:solidFill>
                  <a:schemeClr val="dk1"/>
                </a:solidFill>
                <a:latin typeface="Calibri"/>
                <a:ea typeface="Calibri"/>
                <a:cs typeface="Calibri"/>
                <a:sym typeface="Calibri"/>
              </a:rPr>
              <a:t>settlement of Bengal.</a:t>
            </a:r>
            <a:endParaRPr sz="1800" b="0" i="0" u="none" strike="noStrike" cap="none" dirty="0">
              <a:solidFill>
                <a:schemeClr val="dk1"/>
              </a:solidFill>
              <a:latin typeface="Calibri"/>
              <a:ea typeface="Calibri"/>
              <a:cs typeface="Calibri"/>
              <a:sym typeface="Calibri"/>
            </a:endParaRPr>
          </a:p>
          <a:p>
            <a:pPr marL="355600" marR="5080" lvl="0" indent="-355600" algn="l" rtl="0">
              <a:lnSpc>
                <a:spcPct val="114999"/>
              </a:lnSpc>
              <a:spcBef>
                <a:spcPts val="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The Zamindars were required to pay a fixed amount in  cash on a fixed date as land revenue to the treasury,</a:t>
            </a:r>
            <a:endParaRPr sz="1800" b="0" i="0" u="none" strike="noStrike" cap="none" dirty="0">
              <a:solidFill>
                <a:schemeClr val="dk1"/>
              </a:solidFill>
              <a:latin typeface="Calibri"/>
              <a:ea typeface="Calibri"/>
              <a:cs typeface="Calibri"/>
              <a:sym typeface="Calibri"/>
            </a:endParaRPr>
          </a:p>
          <a:p>
            <a:pPr marL="355600" marR="0" lvl="0" indent="0" algn="l" rtl="0">
              <a:lnSpc>
                <a:spcPct val="100000"/>
              </a:lnSpc>
              <a:spcBef>
                <a:spcPts val="290"/>
              </a:spcBef>
              <a:spcAft>
                <a:spcPts val="0"/>
              </a:spcAft>
              <a:buNone/>
            </a:pPr>
            <a:r>
              <a:rPr lang="en-US" sz="1800" b="0" i="0" u="none" strike="noStrike" cap="none" dirty="0">
                <a:solidFill>
                  <a:schemeClr val="dk1"/>
                </a:solidFill>
                <a:latin typeface="Calibri"/>
                <a:ea typeface="Calibri"/>
                <a:cs typeface="Calibri"/>
                <a:sym typeface="Calibri"/>
              </a:rPr>
              <a:t>irrespective of what they could collect.</a:t>
            </a:r>
            <a:endParaRPr sz="1800" b="0" i="0" u="none" strike="noStrike" cap="none" dirty="0">
              <a:solidFill>
                <a:schemeClr val="dk1"/>
              </a:solidFill>
              <a:latin typeface="Calibri"/>
              <a:ea typeface="Calibri"/>
              <a:cs typeface="Calibri"/>
              <a:sym typeface="Calibri"/>
            </a:endParaRPr>
          </a:p>
          <a:p>
            <a:pPr marL="355600" marR="428625" lvl="0" indent="-355600" algn="l" rtl="0">
              <a:lnSpc>
                <a:spcPct val="114999"/>
              </a:lnSpc>
              <a:spcBef>
                <a:spcPts val="0"/>
              </a:spcBef>
              <a:spcAft>
                <a:spcPts val="0"/>
              </a:spcAft>
              <a:buClr>
                <a:srgbClr val="585858"/>
              </a:buClr>
              <a:buSzPts val="2000"/>
              <a:buFont typeface="Helvetica Neue"/>
              <a:buChar char="●"/>
            </a:pPr>
            <a:r>
              <a:rPr lang="en-US" sz="1800" b="0" i="0" u="none" strike="noStrike" cap="none" dirty="0">
                <a:solidFill>
                  <a:schemeClr val="dk1"/>
                </a:solidFill>
                <a:latin typeface="Calibri"/>
                <a:ea typeface="Calibri"/>
                <a:cs typeface="Calibri"/>
                <a:sym typeface="Calibri"/>
              </a:rPr>
              <a:t>Many Zamindars benefitted more than either the  company or the peasants.</a:t>
            </a:r>
            <a:endParaRPr sz="1800" b="0" i="0" u="none" strike="noStrike" cap="none" dirty="0">
              <a:solidFill>
                <a:schemeClr val="dk1"/>
              </a:solidFill>
              <a:latin typeface="Calibri"/>
              <a:ea typeface="Calibri"/>
              <a:cs typeface="Calibri"/>
              <a:sym typeface="Calibri"/>
            </a:endParaRPr>
          </a:p>
        </p:txBody>
      </p:sp>
      <p:pic>
        <p:nvPicPr>
          <p:cNvPr id="79" name="Google Shape;79;p4"/>
          <p:cNvPicPr preferRelativeResize="0"/>
          <p:nvPr/>
        </p:nvPicPr>
        <p:blipFill rotWithShape="1">
          <a:blip r:embed="rId3">
            <a:alphaModFix/>
          </a:blip>
          <a:srcRect/>
          <a:stretch/>
        </p:blipFill>
        <p:spPr>
          <a:xfrm>
            <a:off x="5382625" y="1020100"/>
            <a:ext cx="3566700" cy="1935400"/>
          </a:xfrm>
          <a:prstGeom prst="rect">
            <a:avLst/>
          </a:prstGeom>
          <a:noFill/>
          <a:ln>
            <a:noFill/>
          </a:ln>
        </p:spPr>
      </p:pic>
      <p:pic>
        <p:nvPicPr>
          <p:cNvPr id="80" name="Google Shape;80;p4"/>
          <p:cNvPicPr preferRelativeResize="0"/>
          <p:nvPr/>
        </p:nvPicPr>
        <p:blipFill rotWithShape="1">
          <a:blip r:embed="rId4">
            <a:alphaModFix/>
          </a:blip>
          <a:srcRect/>
          <a:stretch/>
        </p:blipFill>
        <p:spPr>
          <a:xfrm>
            <a:off x="6925200" y="0"/>
            <a:ext cx="2024125" cy="898825"/>
          </a:xfrm>
          <a:prstGeom prst="rect">
            <a:avLst/>
          </a:prstGeom>
          <a:noFill/>
          <a:ln>
            <a:noFill/>
          </a:ln>
        </p:spPr>
      </p:pic>
      <p:pic>
        <p:nvPicPr>
          <p:cNvPr id="81" name="Google Shape;81;p4"/>
          <p:cNvPicPr preferRelativeResize="0"/>
          <p:nvPr/>
        </p:nvPicPr>
        <p:blipFill>
          <a:blip r:embed="rId5">
            <a:alphaModFix/>
          </a:blip>
          <a:stretch>
            <a:fillRect/>
          </a:stretch>
        </p:blipFill>
        <p:spPr>
          <a:xfrm>
            <a:off x="5382625" y="3076775"/>
            <a:ext cx="3761375" cy="1935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85"/>
        <p:cNvGrpSpPr/>
        <p:nvPr/>
      </p:nvGrpSpPr>
      <p:grpSpPr>
        <a:xfrm>
          <a:off x="0" y="0"/>
          <a:ext cx="0" cy="0"/>
          <a:chOff x="0" y="0"/>
          <a:chExt cx="0" cy="0"/>
        </a:xfrm>
      </p:grpSpPr>
      <p:sp>
        <p:nvSpPr>
          <p:cNvPr id="86" name="Google Shape;86;p5"/>
          <p:cNvSpPr txBox="1"/>
          <p:nvPr/>
        </p:nvSpPr>
        <p:spPr>
          <a:xfrm>
            <a:off x="650250" y="508750"/>
            <a:ext cx="4505700" cy="56700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endParaRPr sz="1800" b="1">
              <a:solidFill>
                <a:srgbClr val="FF0000"/>
              </a:solidFill>
              <a:latin typeface="Calibri"/>
              <a:ea typeface="Calibri"/>
              <a:cs typeface="Calibri"/>
              <a:sym typeface="Calibri"/>
            </a:endParaRPr>
          </a:p>
          <a:p>
            <a:pPr marL="12700" marR="0" lvl="0" indent="0" algn="l" rtl="0">
              <a:lnSpc>
                <a:spcPct val="100000"/>
              </a:lnSpc>
              <a:spcBef>
                <a:spcPts val="0"/>
              </a:spcBef>
              <a:spcAft>
                <a:spcPts val="0"/>
              </a:spcAft>
              <a:buNone/>
            </a:pPr>
            <a:endParaRPr sz="1800" b="1">
              <a:solidFill>
                <a:srgbClr val="FF0000"/>
              </a:solidFill>
              <a:latin typeface="Calibri"/>
              <a:ea typeface="Calibri"/>
              <a:cs typeface="Calibri"/>
              <a:sym typeface="Calibri"/>
            </a:endParaRPr>
          </a:p>
        </p:txBody>
      </p:sp>
      <p:sp>
        <p:nvSpPr>
          <p:cNvPr id="87" name="Google Shape;87;p5"/>
          <p:cNvSpPr txBox="1">
            <a:spLocks noGrp="1"/>
          </p:cNvSpPr>
          <p:nvPr>
            <p:ph type="title"/>
          </p:nvPr>
        </p:nvSpPr>
        <p:spPr>
          <a:xfrm flipH="1">
            <a:off x="557725" y="139875"/>
            <a:ext cx="3891900" cy="56700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sz="1800">
                <a:solidFill>
                  <a:srgbClr val="FF0000"/>
                </a:solidFill>
                <a:latin typeface="Calibri"/>
                <a:ea typeface="Calibri"/>
                <a:cs typeface="Calibri"/>
                <a:sym typeface="Calibri"/>
              </a:rPr>
              <a:t>RURAL LIFE AND SOCIETY</a:t>
            </a:r>
            <a:endParaRPr sz="1800">
              <a:solidFill>
                <a:srgbClr val="FF0000"/>
              </a:solidFill>
              <a:latin typeface="Calibri"/>
              <a:ea typeface="Calibri"/>
              <a:cs typeface="Calibri"/>
              <a:sym typeface="Calibri"/>
            </a:endParaRPr>
          </a:p>
          <a:p>
            <a:pPr marL="12700" lvl="0" indent="0" algn="l" rtl="0">
              <a:lnSpc>
                <a:spcPct val="100000"/>
              </a:lnSpc>
              <a:spcBef>
                <a:spcPts val="0"/>
              </a:spcBef>
              <a:spcAft>
                <a:spcPts val="0"/>
              </a:spcAft>
              <a:buNone/>
            </a:pPr>
            <a:r>
              <a:rPr lang="en-US" sz="1800">
                <a:latin typeface="Calibri"/>
                <a:ea typeface="Calibri"/>
                <a:cs typeface="Calibri"/>
                <a:sym typeface="Calibri"/>
              </a:rPr>
              <a:t>Advantages For The British</a:t>
            </a:r>
            <a:endParaRPr sz="1800">
              <a:latin typeface="Calibri"/>
              <a:ea typeface="Calibri"/>
              <a:cs typeface="Calibri"/>
              <a:sym typeface="Calibri"/>
            </a:endParaRPr>
          </a:p>
        </p:txBody>
      </p:sp>
      <p:sp>
        <p:nvSpPr>
          <p:cNvPr id="88" name="Google Shape;88;p5"/>
          <p:cNvSpPr txBox="1"/>
          <p:nvPr/>
        </p:nvSpPr>
        <p:spPr>
          <a:xfrm>
            <a:off x="650250" y="855173"/>
            <a:ext cx="7010400" cy="2313900"/>
          </a:xfrm>
          <a:prstGeom prst="rect">
            <a:avLst/>
          </a:prstGeom>
          <a:noFill/>
          <a:ln>
            <a:noFill/>
          </a:ln>
        </p:spPr>
        <p:txBody>
          <a:bodyPr spcFirstLastPara="1" wrap="square" lIns="0" tIns="76200" rIns="0" bIns="0" anchor="t" anchorCtr="0">
            <a:spAutoFit/>
          </a:bodyPr>
          <a:lstStyle/>
          <a:p>
            <a:pPr marL="355600" marR="0" lvl="0" indent="-349250" algn="l" rtl="0">
              <a:lnSpc>
                <a:spcPct val="100000"/>
              </a:lnSpc>
              <a:spcBef>
                <a:spcPts val="0"/>
              </a:spcBef>
              <a:spcAft>
                <a:spcPts val="0"/>
              </a:spcAft>
              <a:buClr>
                <a:srgbClr val="585858"/>
              </a:buClr>
              <a:buSzPts val="1900"/>
              <a:buFont typeface="Helvetica Neue"/>
              <a:buChar char="●"/>
            </a:pPr>
            <a:r>
              <a:rPr lang="en-US" sz="1900" b="0" i="0" u="none" strike="noStrike" cap="none">
                <a:solidFill>
                  <a:schemeClr val="dk1"/>
                </a:solidFill>
                <a:latin typeface="Calibri"/>
                <a:ea typeface="Calibri"/>
                <a:cs typeface="Calibri"/>
                <a:sym typeface="Calibri"/>
              </a:rPr>
              <a:t>Zamindars turned out to be firm supporters of the British</a:t>
            </a:r>
            <a:endParaRPr sz="1900" b="0" i="0" u="none" strike="noStrike" cap="none">
              <a:solidFill>
                <a:schemeClr val="dk1"/>
              </a:solidFill>
              <a:latin typeface="Calibri"/>
              <a:ea typeface="Calibri"/>
              <a:cs typeface="Calibri"/>
              <a:sym typeface="Calibri"/>
            </a:endParaRPr>
          </a:p>
          <a:p>
            <a:pPr marL="355600" marR="0" lvl="0" indent="-349250" algn="l" rtl="0">
              <a:lnSpc>
                <a:spcPct val="100000"/>
              </a:lnSpc>
              <a:spcBef>
                <a:spcPts val="0"/>
              </a:spcBef>
              <a:spcAft>
                <a:spcPts val="0"/>
              </a:spcAft>
              <a:buClr>
                <a:schemeClr val="dk1"/>
              </a:buClr>
              <a:buSzPts val="1900"/>
              <a:buFont typeface="Calibri"/>
              <a:buChar char="●"/>
            </a:pPr>
            <a:endParaRPr sz="1900">
              <a:solidFill>
                <a:schemeClr val="dk1"/>
              </a:solidFill>
              <a:latin typeface="Calibri"/>
              <a:ea typeface="Calibri"/>
              <a:cs typeface="Calibri"/>
              <a:sym typeface="Calibri"/>
            </a:endParaRPr>
          </a:p>
          <a:p>
            <a:pPr marL="355600" marR="0" lvl="0" indent="-349250" algn="l" rtl="0">
              <a:lnSpc>
                <a:spcPct val="100000"/>
              </a:lnSpc>
              <a:spcBef>
                <a:spcPts val="505"/>
              </a:spcBef>
              <a:spcAft>
                <a:spcPts val="0"/>
              </a:spcAft>
              <a:buClr>
                <a:srgbClr val="585858"/>
              </a:buClr>
              <a:buSzPts val="1900"/>
              <a:buFont typeface="Helvetica Neue"/>
              <a:buChar char="●"/>
            </a:pPr>
            <a:r>
              <a:rPr lang="en-US" sz="1900" b="0" i="0" u="none" strike="noStrike" cap="none">
                <a:solidFill>
                  <a:schemeClr val="dk1"/>
                </a:solidFill>
                <a:latin typeface="Calibri"/>
                <a:ea typeface="Calibri"/>
                <a:cs typeface="Calibri"/>
                <a:sym typeface="Calibri"/>
              </a:rPr>
              <a:t>By fixing the land revenue the British government ensured that it</a:t>
            </a:r>
            <a:endParaRPr sz="1900" b="0" i="0" u="none" strike="noStrike" cap="none">
              <a:solidFill>
                <a:schemeClr val="dk1"/>
              </a:solidFill>
              <a:latin typeface="Calibri"/>
              <a:ea typeface="Calibri"/>
              <a:cs typeface="Calibri"/>
              <a:sym typeface="Calibri"/>
            </a:endParaRPr>
          </a:p>
          <a:p>
            <a:pPr marL="355600" marR="0" lvl="0" indent="0" algn="l" rtl="0">
              <a:lnSpc>
                <a:spcPct val="100000"/>
              </a:lnSpc>
              <a:spcBef>
                <a:spcPts val="325"/>
              </a:spcBef>
              <a:spcAft>
                <a:spcPts val="0"/>
              </a:spcAft>
              <a:buNone/>
            </a:pPr>
            <a:r>
              <a:rPr lang="en-US" sz="1900" b="0" i="0" u="none" strike="noStrike" cap="none">
                <a:solidFill>
                  <a:schemeClr val="dk1"/>
                </a:solidFill>
                <a:latin typeface="Calibri"/>
                <a:ea typeface="Calibri"/>
                <a:cs typeface="Calibri"/>
                <a:sym typeface="Calibri"/>
              </a:rPr>
              <a:t>received the same fixed amount on a fixed date.</a:t>
            </a:r>
            <a:endParaRPr sz="1900" b="0" i="0" u="none" strike="noStrike" cap="none">
              <a:solidFill>
                <a:schemeClr val="dk1"/>
              </a:solidFill>
              <a:latin typeface="Calibri"/>
              <a:ea typeface="Calibri"/>
              <a:cs typeface="Calibri"/>
              <a:sym typeface="Calibri"/>
            </a:endParaRPr>
          </a:p>
          <a:p>
            <a:pPr marL="355600" marR="0" lvl="0" indent="0" algn="l" rtl="0">
              <a:lnSpc>
                <a:spcPct val="100000"/>
              </a:lnSpc>
              <a:spcBef>
                <a:spcPts val="325"/>
              </a:spcBef>
              <a:spcAft>
                <a:spcPts val="0"/>
              </a:spcAft>
              <a:buNone/>
            </a:pPr>
            <a:endParaRPr sz="1900">
              <a:solidFill>
                <a:schemeClr val="dk1"/>
              </a:solidFill>
              <a:latin typeface="Calibri"/>
              <a:ea typeface="Calibri"/>
              <a:cs typeface="Calibri"/>
              <a:sym typeface="Calibri"/>
            </a:endParaRPr>
          </a:p>
          <a:p>
            <a:pPr marL="355600" marR="0" lvl="0" indent="-349250" algn="l" rtl="0">
              <a:lnSpc>
                <a:spcPct val="100000"/>
              </a:lnSpc>
              <a:spcBef>
                <a:spcPts val="325"/>
              </a:spcBef>
              <a:spcAft>
                <a:spcPts val="0"/>
              </a:spcAft>
              <a:buClr>
                <a:srgbClr val="585858"/>
              </a:buClr>
              <a:buSzPts val="1900"/>
              <a:buFont typeface="Helvetica Neue"/>
              <a:buChar char="●"/>
            </a:pPr>
            <a:r>
              <a:rPr lang="en-US" sz="1900" b="0" i="0" u="none" strike="noStrike" cap="none">
                <a:solidFill>
                  <a:schemeClr val="dk1"/>
                </a:solidFill>
                <a:latin typeface="Calibri"/>
                <a:ea typeface="Calibri"/>
                <a:cs typeface="Calibri"/>
                <a:sym typeface="Calibri"/>
              </a:rPr>
              <a:t>It was easier to deal with few Zamindars than with hundreds of farmers</a:t>
            </a:r>
            <a:endParaRPr sz="1900" b="0" i="0" u="none" strike="noStrike" cap="none">
              <a:solidFill>
                <a:schemeClr val="dk1"/>
              </a:solidFill>
              <a:latin typeface="Calibri"/>
              <a:ea typeface="Calibri"/>
              <a:cs typeface="Calibri"/>
              <a:sym typeface="Calibri"/>
            </a:endParaRPr>
          </a:p>
        </p:txBody>
      </p:sp>
      <p:pic>
        <p:nvPicPr>
          <p:cNvPr id="89" name="Google Shape;89;p5"/>
          <p:cNvPicPr preferRelativeResize="0"/>
          <p:nvPr/>
        </p:nvPicPr>
        <p:blipFill rotWithShape="1">
          <a:blip r:embed="rId3">
            <a:alphaModFix/>
          </a:blip>
          <a:srcRect/>
          <a:stretch/>
        </p:blipFill>
        <p:spPr>
          <a:xfrm>
            <a:off x="6920150" y="56575"/>
            <a:ext cx="2069375" cy="935875"/>
          </a:xfrm>
          <a:prstGeom prst="rect">
            <a:avLst/>
          </a:prstGeom>
          <a:noFill/>
          <a:ln>
            <a:noFill/>
          </a:ln>
        </p:spPr>
      </p:pic>
      <p:pic>
        <p:nvPicPr>
          <p:cNvPr id="90" name="Google Shape;90;p5"/>
          <p:cNvPicPr preferRelativeResize="0"/>
          <p:nvPr/>
        </p:nvPicPr>
        <p:blipFill>
          <a:blip r:embed="rId4">
            <a:alphaModFix/>
          </a:blip>
          <a:stretch>
            <a:fillRect/>
          </a:stretch>
        </p:blipFill>
        <p:spPr>
          <a:xfrm>
            <a:off x="0" y="3222425"/>
            <a:ext cx="3617375" cy="1921075"/>
          </a:xfrm>
          <a:prstGeom prst="rect">
            <a:avLst/>
          </a:prstGeom>
          <a:noFill/>
          <a:ln>
            <a:noFill/>
          </a:ln>
        </p:spPr>
      </p:pic>
      <p:pic>
        <p:nvPicPr>
          <p:cNvPr id="91" name="Google Shape;91;p5"/>
          <p:cNvPicPr preferRelativeResize="0"/>
          <p:nvPr/>
        </p:nvPicPr>
        <p:blipFill>
          <a:blip r:embed="rId5">
            <a:alphaModFix/>
          </a:blip>
          <a:stretch>
            <a:fillRect/>
          </a:stretch>
        </p:blipFill>
        <p:spPr>
          <a:xfrm>
            <a:off x="5155950" y="3222425"/>
            <a:ext cx="3478700" cy="18423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95"/>
        <p:cNvGrpSpPr/>
        <p:nvPr/>
      </p:nvGrpSpPr>
      <p:grpSpPr>
        <a:xfrm>
          <a:off x="0" y="0"/>
          <a:ext cx="0" cy="0"/>
          <a:chOff x="0" y="0"/>
          <a:chExt cx="0" cy="0"/>
        </a:xfrm>
      </p:grpSpPr>
      <p:sp>
        <p:nvSpPr>
          <p:cNvPr id="96" name="Google Shape;96;p6"/>
          <p:cNvSpPr txBox="1">
            <a:spLocks noGrp="1"/>
          </p:cNvSpPr>
          <p:nvPr>
            <p:ph type="title"/>
          </p:nvPr>
        </p:nvSpPr>
        <p:spPr>
          <a:xfrm>
            <a:off x="334625" y="136325"/>
            <a:ext cx="5143500" cy="567000"/>
          </a:xfrm>
          <a:prstGeom prst="rect">
            <a:avLst/>
          </a:prstGeom>
          <a:noFill/>
          <a:ln>
            <a:noFill/>
          </a:ln>
        </p:spPr>
        <p:txBody>
          <a:bodyPr spcFirstLastPara="1" wrap="square" lIns="0" tIns="12700" rIns="0" bIns="0" anchor="t" anchorCtr="0">
            <a:spAutoFit/>
          </a:bodyPr>
          <a:lstStyle/>
          <a:p>
            <a:pPr marL="0" lvl="0" indent="0" algn="l" rtl="0">
              <a:lnSpc>
                <a:spcPct val="100000"/>
              </a:lnSpc>
              <a:spcBef>
                <a:spcPts val="0"/>
              </a:spcBef>
              <a:spcAft>
                <a:spcPts val="0"/>
              </a:spcAft>
              <a:buNone/>
            </a:pPr>
            <a:r>
              <a:rPr lang="en-US" sz="1800" dirty="0">
                <a:solidFill>
                  <a:srgbClr val="FF0000"/>
                </a:solidFill>
                <a:latin typeface="Calibri"/>
                <a:ea typeface="Calibri"/>
                <a:cs typeface="Calibri"/>
                <a:sym typeface="Calibri"/>
              </a:rPr>
              <a:t>RURAL LIFE AND SOCIETY</a:t>
            </a:r>
            <a:endParaRPr sz="1800" dirty="0">
              <a:solidFill>
                <a:srgbClr val="FF0000"/>
              </a:solidFill>
              <a:latin typeface="Calibri"/>
              <a:ea typeface="Calibri"/>
              <a:cs typeface="Calibri"/>
              <a:sym typeface="Calibri"/>
            </a:endParaRPr>
          </a:p>
          <a:p>
            <a:pPr marL="0" lvl="0" indent="0" algn="l" rtl="0">
              <a:lnSpc>
                <a:spcPct val="100000"/>
              </a:lnSpc>
              <a:spcBef>
                <a:spcPts val="0"/>
              </a:spcBef>
              <a:spcAft>
                <a:spcPts val="0"/>
              </a:spcAft>
              <a:buNone/>
            </a:pPr>
            <a:r>
              <a:rPr lang="en-US" sz="1800" dirty="0">
                <a:latin typeface="Calibri"/>
                <a:ea typeface="Calibri"/>
                <a:cs typeface="Calibri"/>
                <a:sym typeface="Calibri"/>
              </a:rPr>
              <a:t>Disadvantages For The Farmers</a:t>
            </a:r>
            <a:endParaRPr sz="1800" dirty="0">
              <a:latin typeface="Calibri"/>
              <a:ea typeface="Calibri"/>
              <a:cs typeface="Calibri"/>
              <a:sym typeface="Calibri"/>
            </a:endParaRPr>
          </a:p>
        </p:txBody>
      </p:sp>
      <p:sp>
        <p:nvSpPr>
          <p:cNvPr id="97" name="Google Shape;97;p6"/>
          <p:cNvSpPr txBox="1"/>
          <p:nvPr/>
        </p:nvSpPr>
        <p:spPr>
          <a:xfrm>
            <a:off x="123824" y="904750"/>
            <a:ext cx="5610225" cy="2739196"/>
          </a:xfrm>
          <a:prstGeom prst="rect">
            <a:avLst/>
          </a:prstGeom>
          <a:noFill/>
          <a:ln>
            <a:noFill/>
          </a:ln>
        </p:spPr>
        <p:txBody>
          <a:bodyPr spcFirstLastPara="1" wrap="square" lIns="0" tIns="53325" rIns="0" bIns="0" anchor="t" anchorCtr="0">
            <a:spAutoFit/>
          </a:bodyPr>
          <a:lstStyle/>
          <a:p>
            <a:pPr marL="355600" marR="0" lvl="0" indent="-349250" algn="l" rtl="0">
              <a:lnSpc>
                <a:spcPct val="100000"/>
              </a:lnSpc>
              <a:spcBef>
                <a:spcPts val="0"/>
              </a:spcBef>
              <a:spcAft>
                <a:spcPts val="0"/>
              </a:spcAft>
              <a:buClr>
                <a:srgbClr val="585858"/>
              </a:buClr>
              <a:buSzPts val="1900"/>
              <a:buFont typeface="Helvetica Neue"/>
              <a:buChar char="●"/>
            </a:pPr>
            <a:r>
              <a:rPr lang="en-US" sz="1600" b="0" i="0" u="none" strike="noStrike" cap="none" dirty="0">
                <a:solidFill>
                  <a:srgbClr val="FF0000"/>
                </a:solidFill>
                <a:latin typeface="Calibri"/>
                <a:ea typeface="Calibri"/>
                <a:cs typeface="Calibri"/>
                <a:sym typeface="Calibri"/>
              </a:rPr>
              <a:t>DRAMATIZATION METHOD WILL USE.</a:t>
            </a:r>
          </a:p>
          <a:p>
            <a:pPr marL="355600" marR="0" lvl="0" indent="-349250" algn="l" rtl="0">
              <a:lnSpc>
                <a:spcPct val="100000"/>
              </a:lnSpc>
              <a:spcBef>
                <a:spcPts val="0"/>
              </a:spcBef>
              <a:spcAft>
                <a:spcPts val="0"/>
              </a:spcAft>
              <a:buClr>
                <a:srgbClr val="585858"/>
              </a:buClr>
              <a:buSzPts val="1900"/>
              <a:buFont typeface="Helvetica Neue"/>
              <a:buChar char="●"/>
            </a:pPr>
            <a:endParaRPr lang="en-US" sz="1600" b="0" i="0" u="none" strike="noStrike" cap="none" dirty="0">
              <a:solidFill>
                <a:srgbClr val="FF0000"/>
              </a:solidFill>
              <a:latin typeface="Calibri"/>
              <a:ea typeface="Calibri"/>
              <a:cs typeface="Calibri"/>
              <a:sym typeface="Calibri"/>
            </a:endParaRPr>
          </a:p>
          <a:p>
            <a:pPr marL="355600" marR="0" lvl="0" indent="-349250" algn="l" rtl="0">
              <a:lnSpc>
                <a:spcPct val="100000"/>
              </a:lnSpc>
              <a:spcBef>
                <a:spcPts val="0"/>
              </a:spcBef>
              <a:spcAft>
                <a:spcPts val="0"/>
              </a:spcAft>
              <a:buClr>
                <a:srgbClr val="585858"/>
              </a:buClr>
              <a:buSzPts val="1900"/>
              <a:buFont typeface="Helvetica Neue"/>
              <a:buChar char="●"/>
            </a:pPr>
            <a:r>
              <a:rPr lang="en-US" sz="1600" b="0" i="0" u="none" strike="noStrike" cap="none" dirty="0">
                <a:solidFill>
                  <a:srgbClr val="FF0000"/>
                </a:solidFill>
                <a:latin typeface="Calibri"/>
                <a:ea typeface="Calibri"/>
                <a:cs typeface="Calibri"/>
                <a:sym typeface="Calibri"/>
              </a:rPr>
              <a:t> </a:t>
            </a:r>
            <a:r>
              <a:rPr lang="en-US" sz="1600" b="0" i="0" u="none" strike="noStrike" cap="none" dirty="0">
                <a:solidFill>
                  <a:schemeClr val="tx1"/>
                </a:solidFill>
                <a:latin typeface="Calibri"/>
                <a:ea typeface="Calibri"/>
                <a:cs typeface="Calibri"/>
                <a:sym typeface="Calibri"/>
              </a:rPr>
              <a:t>The</a:t>
            </a:r>
            <a:r>
              <a:rPr lang="en-US" sz="1600" b="0" i="0" u="none" strike="noStrike" cap="none" dirty="0">
                <a:solidFill>
                  <a:schemeClr val="dk1"/>
                </a:solidFill>
                <a:latin typeface="Calibri"/>
                <a:ea typeface="Calibri"/>
                <a:cs typeface="Calibri"/>
                <a:sym typeface="Calibri"/>
              </a:rPr>
              <a:t> Zamindars ill treated the farmers to extract the revenue.</a:t>
            </a:r>
            <a:endParaRPr sz="1600" dirty="0">
              <a:solidFill>
                <a:schemeClr val="dk1"/>
              </a:solidFill>
              <a:latin typeface="Calibri"/>
              <a:ea typeface="Calibri"/>
              <a:cs typeface="Calibri"/>
              <a:sym typeface="Calibri"/>
            </a:endParaRPr>
          </a:p>
          <a:p>
            <a:pPr marL="355600" marR="625475" lvl="0" indent="-349250" algn="l" rtl="0">
              <a:lnSpc>
                <a:spcPct val="114999"/>
              </a:lnSpc>
              <a:spcBef>
                <a:spcPts val="0"/>
              </a:spcBef>
              <a:spcAft>
                <a:spcPts val="0"/>
              </a:spcAft>
              <a:buClr>
                <a:srgbClr val="585858"/>
              </a:buClr>
              <a:buSzPts val="1900"/>
              <a:buFont typeface="Helvetica Neue"/>
              <a:buChar char="●"/>
            </a:pPr>
            <a:r>
              <a:rPr lang="en-US" sz="1600" b="0" i="0" u="none" strike="noStrike" cap="none" dirty="0">
                <a:solidFill>
                  <a:schemeClr val="dk1"/>
                </a:solidFill>
                <a:latin typeface="Calibri"/>
                <a:ea typeface="Calibri"/>
                <a:cs typeface="Calibri"/>
                <a:sym typeface="Calibri"/>
              </a:rPr>
              <a:t>Small farmers who to either sell or mortgage their lands to pay the  revenue became landless laborer</a:t>
            </a:r>
            <a:r>
              <a:rPr lang="en-US" sz="1600" dirty="0">
                <a:solidFill>
                  <a:schemeClr val="dk1"/>
                </a:solidFill>
                <a:latin typeface="Calibri"/>
                <a:ea typeface="Calibri"/>
                <a:cs typeface="Calibri"/>
                <a:sym typeface="Calibri"/>
              </a:rPr>
              <a:t>.</a:t>
            </a:r>
            <a:endParaRPr sz="1600" dirty="0">
              <a:solidFill>
                <a:schemeClr val="dk1"/>
              </a:solidFill>
              <a:latin typeface="Calibri"/>
              <a:ea typeface="Calibri"/>
              <a:cs typeface="Calibri"/>
              <a:sym typeface="Calibri"/>
            </a:endParaRPr>
          </a:p>
          <a:p>
            <a:pPr marL="355600" marR="241300" lvl="0" indent="-349250" algn="l" rtl="0">
              <a:lnSpc>
                <a:spcPct val="114999"/>
              </a:lnSpc>
              <a:spcBef>
                <a:spcPts val="5"/>
              </a:spcBef>
              <a:spcAft>
                <a:spcPts val="0"/>
              </a:spcAft>
              <a:buClr>
                <a:srgbClr val="585858"/>
              </a:buClr>
              <a:buSzPts val="1900"/>
              <a:buFont typeface="Helvetica Neue"/>
              <a:buChar char="●"/>
            </a:pPr>
            <a:r>
              <a:rPr lang="en-US" sz="1600" b="0" i="0" u="none" strike="noStrike" cap="none" dirty="0">
                <a:solidFill>
                  <a:schemeClr val="dk1"/>
                </a:solidFill>
                <a:latin typeface="Calibri"/>
                <a:ea typeface="Calibri"/>
                <a:cs typeface="Calibri"/>
                <a:sym typeface="Calibri"/>
              </a:rPr>
              <a:t>Many Land owners were evicted from their land by the British because  they did not have pattas to prove their ownership.</a:t>
            </a:r>
            <a:endParaRPr sz="1600" dirty="0">
              <a:solidFill>
                <a:schemeClr val="dk1"/>
              </a:solidFill>
              <a:latin typeface="Calibri"/>
              <a:ea typeface="Calibri"/>
              <a:cs typeface="Calibri"/>
              <a:sym typeface="Calibri"/>
            </a:endParaRPr>
          </a:p>
          <a:p>
            <a:pPr marL="355600" marR="0" lvl="0" indent="-349250" algn="l" rtl="0">
              <a:lnSpc>
                <a:spcPct val="100000"/>
              </a:lnSpc>
              <a:spcBef>
                <a:spcPts val="325"/>
              </a:spcBef>
              <a:spcAft>
                <a:spcPts val="0"/>
              </a:spcAft>
              <a:buClr>
                <a:srgbClr val="585858"/>
              </a:buClr>
              <a:buSzPts val="1900"/>
              <a:buFont typeface="Helvetica Neue"/>
              <a:buChar char="●"/>
            </a:pPr>
            <a:r>
              <a:rPr lang="en-US" sz="1600" b="0" i="0" u="none" strike="noStrike" cap="none" dirty="0">
                <a:solidFill>
                  <a:schemeClr val="dk1"/>
                </a:solidFill>
                <a:latin typeface="Calibri"/>
                <a:ea typeface="Calibri"/>
                <a:cs typeface="Calibri"/>
                <a:sym typeface="Calibri"/>
              </a:rPr>
              <a:t>To meet the increasing expenses the Government had to increase the tax in other provinces.</a:t>
            </a:r>
            <a:endParaRPr sz="1600" b="0" i="0" u="none" strike="noStrike" cap="none" dirty="0">
              <a:solidFill>
                <a:schemeClr val="dk1"/>
              </a:solidFill>
              <a:latin typeface="Calibri"/>
              <a:ea typeface="Calibri"/>
              <a:cs typeface="Calibri"/>
              <a:sym typeface="Calibri"/>
            </a:endParaRPr>
          </a:p>
        </p:txBody>
      </p:sp>
      <p:pic>
        <p:nvPicPr>
          <p:cNvPr id="98" name="Google Shape;98;p6"/>
          <p:cNvPicPr preferRelativeResize="0"/>
          <p:nvPr/>
        </p:nvPicPr>
        <p:blipFill rotWithShape="1">
          <a:blip r:embed="rId3">
            <a:alphaModFix/>
          </a:blip>
          <a:srcRect/>
          <a:stretch/>
        </p:blipFill>
        <p:spPr>
          <a:xfrm>
            <a:off x="7082675" y="0"/>
            <a:ext cx="2061325" cy="1157325"/>
          </a:xfrm>
          <a:prstGeom prst="rect">
            <a:avLst/>
          </a:prstGeom>
          <a:noFill/>
          <a:ln>
            <a:noFill/>
          </a:ln>
        </p:spPr>
      </p:pic>
      <p:pic>
        <p:nvPicPr>
          <p:cNvPr id="99" name="Google Shape;99;p6"/>
          <p:cNvPicPr preferRelativeResize="0"/>
          <p:nvPr/>
        </p:nvPicPr>
        <p:blipFill>
          <a:blip r:embed="rId4">
            <a:alphaModFix/>
          </a:blip>
          <a:stretch>
            <a:fillRect/>
          </a:stretch>
        </p:blipFill>
        <p:spPr>
          <a:xfrm>
            <a:off x="5931425" y="1210252"/>
            <a:ext cx="3157275" cy="30924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e02ce2b94d_0_10"/>
          <p:cNvSpPr txBox="1">
            <a:spLocks noGrp="1"/>
          </p:cNvSpPr>
          <p:nvPr>
            <p:ph type="title"/>
          </p:nvPr>
        </p:nvSpPr>
        <p:spPr>
          <a:xfrm>
            <a:off x="161975" y="1047900"/>
            <a:ext cx="8934600" cy="3601800"/>
          </a:xfrm>
          <a:prstGeom prst="rect">
            <a:avLst/>
          </a:prstGeom>
        </p:spPr>
        <p:txBody>
          <a:bodyPr spcFirstLastPara="1" wrap="square" lIns="0" tIns="0" rIns="0" bIns="0" anchor="t" anchorCtr="0">
            <a:spAutoFit/>
          </a:bodyPr>
          <a:lstStyle/>
          <a:p>
            <a:pPr marL="0" lvl="0" indent="0" algn="l" rtl="0">
              <a:spcBef>
                <a:spcPts val="0"/>
              </a:spcBef>
              <a:spcAft>
                <a:spcPts val="0"/>
              </a:spcAft>
              <a:buNone/>
            </a:pPr>
            <a:r>
              <a:rPr lang="en-US" sz="1800" b="0" dirty="0"/>
              <a:t>1.Who introduced Patta system in India?</a:t>
            </a:r>
            <a:endParaRPr sz="1800" b="0" dirty="0"/>
          </a:p>
          <a:p>
            <a:pPr marL="0" lvl="0" indent="0" algn="l" rtl="0">
              <a:spcBef>
                <a:spcPts val="0"/>
              </a:spcBef>
              <a:spcAft>
                <a:spcPts val="0"/>
              </a:spcAft>
              <a:buNone/>
            </a:pPr>
            <a:endParaRPr sz="1800" b="0" dirty="0"/>
          </a:p>
          <a:p>
            <a:pPr marL="0" lvl="0" indent="0" algn="l" rtl="0">
              <a:spcBef>
                <a:spcPts val="0"/>
              </a:spcBef>
              <a:spcAft>
                <a:spcPts val="0"/>
              </a:spcAft>
              <a:buNone/>
            </a:pPr>
            <a:r>
              <a:rPr lang="en-US" sz="1800" b="0" dirty="0"/>
              <a:t>2.Name three land revenue policies  which was introduced by  British?</a:t>
            </a:r>
            <a:endParaRPr sz="1800" b="0" dirty="0"/>
          </a:p>
          <a:p>
            <a:pPr marL="0" lvl="0" indent="0" algn="l" rtl="0">
              <a:spcBef>
                <a:spcPts val="0"/>
              </a:spcBef>
              <a:spcAft>
                <a:spcPts val="0"/>
              </a:spcAft>
              <a:buNone/>
            </a:pPr>
            <a:endParaRPr sz="1800" b="0" dirty="0"/>
          </a:p>
          <a:p>
            <a:pPr marL="0" lvl="0" indent="0" algn="l" rtl="0">
              <a:spcBef>
                <a:spcPts val="0"/>
              </a:spcBef>
              <a:spcAft>
                <a:spcPts val="0"/>
              </a:spcAft>
              <a:buNone/>
            </a:pPr>
            <a:r>
              <a:rPr lang="en-US" sz="1800" b="0" dirty="0"/>
              <a:t>3.Who introduced Permanent Settlement System of Bengal?</a:t>
            </a:r>
            <a:endParaRPr sz="1800" b="0" dirty="0"/>
          </a:p>
          <a:p>
            <a:pPr marL="0" lvl="0" indent="0" algn="l" rtl="0">
              <a:spcBef>
                <a:spcPts val="0"/>
              </a:spcBef>
              <a:spcAft>
                <a:spcPts val="0"/>
              </a:spcAft>
              <a:buNone/>
            </a:pPr>
            <a:endParaRPr sz="1800" b="0" dirty="0"/>
          </a:p>
          <a:p>
            <a:pPr marL="0" lvl="0" indent="0" algn="l" rtl="0">
              <a:spcBef>
                <a:spcPts val="0"/>
              </a:spcBef>
              <a:spcAft>
                <a:spcPts val="0"/>
              </a:spcAft>
              <a:buNone/>
            </a:pPr>
            <a:r>
              <a:rPr lang="en-US" sz="1800" b="0" dirty="0"/>
              <a:t>4. Mention the advantages of British  from the Permanent Settlement of Bengal?</a:t>
            </a:r>
            <a:endParaRPr sz="1800" b="0" dirty="0"/>
          </a:p>
          <a:p>
            <a:pPr marL="0" lvl="0" indent="0" algn="l" rtl="0">
              <a:spcBef>
                <a:spcPts val="0"/>
              </a:spcBef>
              <a:spcAft>
                <a:spcPts val="0"/>
              </a:spcAft>
              <a:buNone/>
            </a:pPr>
            <a:endParaRPr sz="1800" b="0" dirty="0"/>
          </a:p>
          <a:p>
            <a:pPr marL="0" lvl="0" indent="0" algn="l" rtl="0">
              <a:spcBef>
                <a:spcPts val="0"/>
              </a:spcBef>
              <a:spcAft>
                <a:spcPts val="0"/>
              </a:spcAft>
              <a:buNone/>
            </a:pPr>
            <a:r>
              <a:rPr lang="en-US" sz="1800" b="0" dirty="0"/>
              <a:t>5. Mention the disadvantages of  permanent settlement for the Farmers?</a:t>
            </a:r>
            <a:endParaRPr sz="1800" b="0" dirty="0"/>
          </a:p>
          <a:p>
            <a:pPr marL="0" lvl="0" indent="0" algn="l" rtl="0">
              <a:spcBef>
                <a:spcPts val="0"/>
              </a:spcBef>
              <a:spcAft>
                <a:spcPts val="0"/>
              </a:spcAft>
              <a:buNone/>
            </a:pPr>
            <a:endParaRPr sz="1800" b="0" dirty="0"/>
          </a:p>
          <a:p>
            <a:pPr marL="0" lvl="0" indent="0" algn="l" rtl="0">
              <a:spcBef>
                <a:spcPts val="0"/>
              </a:spcBef>
              <a:spcAft>
                <a:spcPts val="0"/>
              </a:spcAft>
              <a:buNone/>
            </a:pPr>
            <a:r>
              <a:rPr lang="en-US" sz="1800" b="0" dirty="0"/>
              <a:t>6 Name the provinces where the Permanent Settlement policy was introduced?</a:t>
            </a:r>
            <a:endParaRPr sz="1800" b="0" dirty="0"/>
          </a:p>
          <a:p>
            <a:pPr marL="0" lvl="0" indent="0" algn="l" rtl="0">
              <a:spcBef>
                <a:spcPts val="0"/>
              </a:spcBef>
              <a:spcAft>
                <a:spcPts val="0"/>
              </a:spcAft>
              <a:buNone/>
            </a:pPr>
            <a:endParaRPr sz="1800" b="0" dirty="0"/>
          </a:p>
          <a:p>
            <a:pPr marL="0" lvl="0" indent="0" algn="l" rtl="0">
              <a:spcBef>
                <a:spcPts val="0"/>
              </a:spcBef>
              <a:spcAft>
                <a:spcPts val="0"/>
              </a:spcAft>
              <a:buNone/>
            </a:pPr>
            <a:r>
              <a:rPr lang="en-US" sz="1800" b="0" dirty="0"/>
              <a:t>7. Name the revenue policy which introduced by Lord Cornwallis and Explain it ?</a:t>
            </a:r>
            <a:endParaRPr sz="1800" b="0" dirty="0"/>
          </a:p>
        </p:txBody>
      </p:sp>
      <p:sp>
        <p:nvSpPr>
          <p:cNvPr id="105" name="Google Shape;105;ge02ce2b94d_0_10"/>
          <p:cNvSpPr txBox="1">
            <a:spLocks noGrp="1"/>
          </p:cNvSpPr>
          <p:nvPr>
            <p:ph type="body" idx="1"/>
          </p:nvPr>
        </p:nvSpPr>
        <p:spPr>
          <a:xfrm>
            <a:off x="125275" y="161125"/>
            <a:ext cx="3692100" cy="846600"/>
          </a:xfrm>
          <a:prstGeom prst="rect">
            <a:avLst/>
          </a:prstGeom>
        </p:spPr>
        <p:txBody>
          <a:bodyPr spcFirstLastPara="1" wrap="square" lIns="0" tIns="0" rIns="0" bIns="0" anchor="t" anchorCtr="0">
            <a:spAutoFit/>
          </a:bodyPr>
          <a:lstStyle/>
          <a:p>
            <a:pPr marL="0" lvl="0" indent="0" algn="l" rtl="0">
              <a:spcBef>
                <a:spcPts val="0"/>
              </a:spcBef>
              <a:spcAft>
                <a:spcPts val="0"/>
              </a:spcAft>
              <a:buNone/>
            </a:pPr>
            <a:r>
              <a:rPr lang="en-US" sz="1900">
                <a:solidFill>
                  <a:srgbClr val="FF0000"/>
                </a:solidFill>
              </a:rPr>
              <a:t>RURAL LIFE AND SOCIETY</a:t>
            </a:r>
            <a:endParaRPr sz="1900">
              <a:solidFill>
                <a:srgbClr val="FF0000"/>
              </a:solidFill>
            </a:endParaRPr>
          </a:p>
          <a:p>
            <a:pPr marL="0" lvl="0" indent="0" algn="l" rtl="0">
              <a:spcBef>
                <a:spcPts val="0"/>
              </a:spcBef>
              <a:spcAft>
                <a:spcPts val="0"/>
              </a:spcAft>
              <a:buNone/>
            </a:pPr>
            <a:r>
              <a:rPr lang="en-US"/>
              <a:t>HOME ASSIGNMENT</a:t>
            </a:r>
            <a:endParaRPr/>
          </a:p>
          <a:p>
            <a:pPr marL="0" lvl="0" indent="0" algn="l" rtl="0">
              <a:spcBef>
                <a:spcPts val="0"/>
              </a:spcBef>
              <a:spcAft>
                <a:spcPts val="0"/>
              </a:spcAft>
              <a:buNone/>
            </a:pPr>
            <a:endParaRPr/>
          </a:p>
        </p:txBody>
      </p:sp>
      <p:sp>
        <p:nvSpPr>
          <p:cNvPr id="106" name="Google Shape;106;ge02ce2b94d_0_10"/>
          <p:cNvSpPr txBox="1"/>
          <p:nvPr/>
        </p:nvSpPr>
        <p:spPr>
          <a:xfrm>
            <a:off x="0" y="0"/>
            <a:ext cx="40899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pic>
        <p:nvPicPr>
          <p:cNvPr id="107" name="Google Shape;107;ge02ce2b94d_0_10"/>
          <p:cNvPicPr preferRelativeResize="0"/>
          <p:nvPr/>
        </p:nvPicPr>
        <p:blipFill rotWithShape="1">
          <a:blip r:embed="rId3">
            <a:alphaModFix/>
          </a:blip>
          <a:srcRect/>
          <a:stretch/>
        </p:blipFill>
        <p:spPr>
          <a:xfrm>
            <a:off x="6964275" y="81775"/>
            <a:ext cx="2132300" cy="11278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7"/>
          <p:cNvSpPr txBox="1">
            <a:spLocks noGrp="1"/>
          </p:cNvSpPr>
          <p:nvPr>
            <p:ph type="title"/>
          </p:nvPr>
        </p:nvSpPr>
        <p:spPr>
          <a:xfrm>
            <a:off x="870762" y="1630893"/>
            <a:ext cx="7402474" cy="1428114"/>
          </a:xfrm>
          <a:prstGeom prst="rect">
            <a:avLst/>
          </a:prstGeom>
          <a:noFill/>
          <a:ln>
            <a:noFill/>
          </a:ln>
        </p:spPr>
        <p:txBody>
          <a:bodyPr spcFirstLastPara="1" wrap="square" lIns="0" tIns="104125" rIns="0" bIns="0" anchor="t" anchorCtr="0">
            <a:spAutoFit/>
          </a:bodyPr>
          <a:lstStyle/>
          <a:p>
            <a:pPr marL="355600" lvl="0" indent="0" algn="ctr" rtl="0">
              <a:lnSpc>
                <a:spcPct val="100000"/>
              </a:lnSpc>
              <a:spcBef>
                <a:spcPts val="0"/>
              </a:spcBef>
              <a:spcAft>
                <a:spcPts val="0"/>
              </a:spcAft>
              <a:buNone/>
            </a:pPr>
            <a:r>
              <a:rPr lang="en-US"/>
              <a:t>THANKING YOU</a:t>
            </a:r>
            <a:endParaRPr/>
          </a:p>
          <a:p>
            <a:pPr marL="354965" lvl="0" indent="0" algn="ctr" rtl="0">
              <a:lnSpc>
                <a:spcPct val="100000"/>
              </a:lnSpc>
              <a:spcBef>
                <a:spcPts val="725"/>
              </a:spcBef>
              <a:spcAft>
                <a:spcPts val="0"/>
              </a:spcAft>
              <a:buNone/>
            </a:pPr>
            <a:r>
              <a:rPr lang="en-US">
                <a:solidFill>
                  <a:srgbClr val="FF0000"/>
                </a:solidFill>
              </a:rPr>
              <a:t>ODM EDUCATIONAL GROUP</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650</Words>
  <Application>Microsoft Office PowerPoint</Application>
  <PresentationFormat>On-screen Show (16:9)</PresentationFormat>
  <Paragraphs>64</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Helvetica Neue</vt:lpstr>
      <vt:lpstr>Office Theme</vt:lpstr>
      <vt:lpstr>RURAL LIFE AND SOCIETY</vt:lpstr>
      <vt:lpstr>1 .Students came to understand what is patta system and who introduced it first. 2.They also get an idea about land revenue policies of Britain which they introduced in India. 3.They understand the names of different land revenue policies  and its meanings. 4 They  came to know the impact of revenue policies on the cultivators of India. 5. They also understand the causes for the Peasant revolts of India. 6 They came to know the meaning of commercialization of agriculture and indigo cultivation. </vt:lpstr>
      <vt:lpstr>RURAL LIFE AND SOCIETY  In t r o d u c t i o n- DISCUSSION METHOD</vt:lpstr>
      <vt:lpstr>RURAL LIFE AND SOCIETY  Th e L a n d R e v e n u e P o l i c y u n d e r t h e B r i t i s h</vt:lpstr>
      <vt:lpstr> RURAL LIFE AND SOCIETY Th e P e r m a n e n t S e t t l e m e n t o f B e n g a l</vt:lpstr>
      <vt:lpstr>RURAL LIFE AND SOCIETY Advantages For The British</vt:lpstr>
      <vt:lpstr>RURAL LIFE AND SOCIETY Disadvantages For The Farmers</vt:lpstr>
      <vt:lpstr>1.Who introduced Patta system in India?  2.Name three land revenue policies  which was introduced by  British?  3.Who introduced Permanent Settlement System of Bengal?  4. Mention the advantages of British  from the Permanent Settlement of Bengal?  5. Mention the disadvantages of  permanent settlement for the Farmers?  6 Name the provinces where the Permanent Settlement policy was introduced?  7. Name the revenue policy which introduced by Lord Cornwallis and Explain it ?</vt:lpstr>
      <vt:lpstr>THANKING YOU ODM EDUCATIONAL GROUP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RURAL LIFE AND SOCIETY</dc:title>
  <dc:creator>Jancy Tom</dc:creator>
  <cp:lastModifiedBy>Jancy Tom</cp:lastModifiedBy>
  <cp:revision>2</cp:revision>
  <dcterms:created xsi:type="dcterms:W3CDTF">2021-03-27T07:25:42Z</dcterms:created>
  <dcterms:modified xsi:type="dcterms:W3CDTF">2021-12-16T12:42:47Z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2020-09-27T00:00:00Z</vt:filetime>
  </property>
  <property fmtid="{D5CDD505-2E9C-101B-9397-08002B2CF9AE}" pid="3" name="Creator">
    <vt:lpwstr>Microsoft® Office PowerPoint® 2007</vt:lpwstr>
  </property>
  <property fmtid="{D5CDD505-2E9C-101B-9397-08002B2CF9AE}" pid="4" name="LastSaved">
    <vt:filetime>2021-03-27T00:00:00Z</vt:filetime>
  </property>
</Properties>
</file>