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6.jpg" ContentType="image/jpeg"/>
  <Override PartName="/ppt/media/image8.jpg" ContentType="image/jpeg"/>
  <Override PartName="/ppt/media/image9.jpg" ContentType="image/jpeg"/>
  <Override PartName="/ppt/media/image10.jpg" ContentType="image/jpeg"/>
  <Override PartName="/ppt/media/image11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6" r:id="rId3"/>
    <p:sldId id="257" r:id="rId4"/>
    <p:sldId id="258" r:id="rId5"/>
    <p:sldId id="265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20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787513" y="5838494"/>
            <a:ext cx="1232522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94638" y="2472289"/>
            <a:ext cx="7354722" cy="142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45744" y="1182369"/>
            <a:ext cx="8252510" cy="307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405816"/>
            <a:ext cx="9144000" cy="14521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239000" y="152400"/>
            <a:ext cx="1752600" cy="91038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181350" y="2196541"/>
            <a:ext cx="2844165" cy="8680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0000"/>
                </a:solidFill>
                <a:latin typeface="Carlito"/>
                <a:cs typeface="Carlito"/>
              </a:rPr>
              <a:t>THE</a:t>
            </a:r>
            <a:r>
              <a:rPr sz="3000" spc="-5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3000" spc="-10" dirty="0">
                <a:solidFill>
                  <a:srgbClr val="FF0000"/>
                </a:solidFill>
                <a:latin typeface="Carlito"/>
                <a:cs typeface="Carlito"/>
              </a:rPr>
              <a:t>JUDICIARY</a:t>
            </a:r>
            <a:endParaRPr sz="3000">
              <a:latin typeface="Carlito"/>
              <a:cs typeface="Carlito"/>
            </a:endParaRPr>
          </a:p>
          <a:p>
            <a:pPr algn="ctr">
              <a:lnSpc>
                <a:spcPct val="100000"/>
              </a:lnSpc>
              <a:spcBef>
                <a:spcPts val="35"/>
              </a:spcBef>
            </a:pPr>
            <a:r>
              <a:rPr sz="2500" b="0" spc="-10" dirty="0">
                <a:latin typeface="Carlito"/>
                <a:cs typeface="Carlito"/>
              </a:rPr>
              <a:t>THE SUPREME</a:t>
            </a:r>
            <a:r>
              <a:rPr sz="2500" b="0" spc="-15" dirty="0">
                <a:latin typeface="Carlito"/>
                <a:cs typeface="Carlito"/>
              </a:rPr>
              <a:t> </a:t>
            </a:r>
            <a:r>
              <a:rPr sz="2500" b="0" spc="-20" dirty="0">
                <a:latin typeface="Carlito"/>
                <a:cs typeface="Carlito"/>
              </a:rPr>
              <a:t>COURT</a:t>
            </a:r>
            <a:endParaRPr sz="25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01367" y="3493134"/>
            <a:ext cx="308419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03505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arlito"/>
                <a:cs typeface="Carlito"/>
              </a:rPr>
              <a:t>SUBJECT </a:t>
            </a:r>
            <a:r>
              <a:rPr sz="1800" b="1" dirty="0">
                <a:latin typeface="Carlito"/>
                <a:cs typeface="Carlito"/>
              </a:rPr>
              <a:t>: </a:t>
            </a:r>
            <a:r>
              <a:rPr sz="1800" b="1" spc="-5" dirty="0">
                <a:latin typeface="Carlito"/>
                <a:cs typeface="Carlito"/>
              </a:rPr>
              <a:t>CIVICS  CHAPTER NUMBER:</a:t>
            </a:r>
            <a:r>
              <a:rPr sz="1800" b="1" spc="-70" dirty="0">
                <a:latin typeface="Carlito"/>
                <a:cs typeface="Carlito"/>
              </a:rPr>
              <a:t> </a:t>
            </a:r>
            <a:r>
              <a:rPr sz="1800" b="1" dirty="0">
                <a:latin typeface="Carlito"/>
                <a:cs typeface="Carlito"/>
              </a:rPr>
              <a:t>5</a:t>
            </a:r>
            <a:endParaRPr sz="1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>
                <a:latin typeface="Carlito"/>
                <a:cs typeface="Carlito"/>
              </a:rPr>
              <a:t>CHAPTER </a:t>
            </a:r>
            <a:r>
              <a:rPr sz="1800" b="1" dirty="0">
                <a:latin typeface="Carlito"/>
                <a:cs typeface="Carlito"/>
              </a:rPr>
              <a:t>NAME </a:t>
            </a:r>
            <a:r>
              <a:rPr sz="1800" b="1" spc="-5" dirty="0">
                <a:latin typeface="Carlito"/>
                <a:cs typeface="Carlito"/>
              </a:rPr>
              <a:t>:THE</a:t>
            </a:r>
            <a:r>
              <a:rPr sz="1800" b="1" spc="-45" dirty="0">
                <a:latin typeface="Carlito"/>
                <a:cs typeface="Carlito"/>
              </a:rPr>
              <a:t> </a:t>
            </a:r>
            <a:r>
              <a:rPr sz="1800" b="1" spc="-10" dirty="0">
                <a:latin typeface="Carlito"/>
                <a:cs typeface="Carlito"/>
              </a:rPr>
              <a:t>JUDICIARY</a:t>
            </a:r>
            <a:endParaRPr sz="1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262585"/>
            <a:ext cx="3148965" cy="6064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solidFill>
                  <a:srgbClr val="FF0000"/>
                </a:solidFill>
                <a:latin typeface="Carlito"/>
                <a:cs typeface="Carlito"/>
              </a:rPr>
              <a:t>The</a:t>
            </a:r>
            <a:r>
              <a:rPr sz="2000" spc="-2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Carlito"/>
                <a:cs typeface="Carlito"/>
              </a:rPr>
              <a:t>Judiciary</a:t>
            </a:r>
            <a:endParaRPr sz="20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800" spc="-5" dirty="0">
                <a:latin typeface="Carlito"/>
                <a:cs typeface="Carlito"/>
              </a:rPr>
              <a:t>High Court </a:t>
            </a:r>
            <a:r>
              <a:rPr sz="1800" dirty="0">
                <a:latin typeface="Carlito"/>
                <a:cs typeface="Carlito"/>
              </a:rPr>
              <a:t>( Home </a:t>
            </a:r>
            <a:r>
              <a:rPr sz="1800" spc="-5" dirty="0">
                <a:latin typeface="Carlito"/>
                <a:cs typeface="Carlito"/>
              </a:rPr>
              <a:t>Assignments</a:t>
            </a:r>
            <a:r>
              <a:rPr sz="1800" spc="-105" dirty="0">
                <a:latin typeface="Carlito"/>
                <a:cs typeface="Carlito"/>
              </a:rPr>
              <a:t> </a:t>
            </a:r>
            <a:r>
              <a:rPr sz="1800" dirty="0">
                <a:latin typeface="Carlito"/>
                <a:cs typeface="Carlito"/>
              </a:rPr>
              <a:t>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04851" y="1676400"/>
            <a:ext cx="7115150" cy="4228978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66370" indent="-154305">
              <a:lnSpc>
                <a:spcPct val="100000"/>
              </a:lnSpc>
              <a:spcBef>
                <a:spcPts val="385"/>
              </a:spcBef>
              <a:buSzPct val="93750"/>
              <a:buAutoNum type="arabicPeriod"/>
              <a:tabLst>
                <a:tab pos="167005" algn="l"/>
              </a:tabLst>
            </a:pPr>
            <a:r>
              <a:rPr sz="1600" spc="-5" dirty="0">
                <a:latin typeface="Carlito"/>
                <a:cs typeface="Carlito"/>
              </a:rPr>
              <a:t>Which is the </a:t>
            </a:r>
            <a:r>
              <a:rPr sz="1600" spc="-10" dirty="0">
                <a:latin typeface="Carlito"/>
                <a:cs typeface="Carlito"/>
              </a:rPr>
              <a:t>apex court </a:t>
            </a:r>
            <a:r>
              <a:rPr sz="1600" spc="-5" dirty="0">
                <a:latin typeface="Carlito"/>
                <a:cs typeface="Carlito"/>
              </a:rPr>
              <a:t>in the </a:t>
            </a:r>
            <a:r>
              <a:rPr sz="1600" spc="-15" dirty="0">
                <a:latin typeface="Carlito"/>
                <a:cs typeface="Carlito"/>
              </a:rPr>
              <a:t>state?</a:t>
            </a:r>
            <a:endParaRPr sz="1600" dirty="0">
              <a:latin typeface="Carlito"/>
              <a:cs typeface="Carlito"/>
            </a:endParaRPr>
          </a:p>
          <a:p>
            <a:pPr marL="210185" indent="-198120">
              <a:lnSpc>
                <a:spcPct val="100000"/>
              </a:lnSpc>
              <a:spcBef>
                <a:spcPts val="290"/>
              </a:spcBef>
              <a:buSzPct val="93750"/>
              <a:buAutoNum type="arabicPeriod"/>
              <a:tabLst>
                <a:tab pos="210820" algn="l"/>
              </a:tabLst>
            </a:pPr>
            <a:r>
              <a:rPr sz="1600" spc="-5" dirty="0">
                <a:latin typeface="Carlito"/>
                <a:cs typeface="Carlito"/>
              </a:rPr>
              <a:t>Who appoints the chief justice of high</a:t>
            </a:r>
            <a:r>
              <a:rPr sz="1600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court?</a:t>
            </a:r>
            <a:endParaRPr sz="1600" dirty="0">
              <a:latin typeface="Carlito"/>
              <a:cs typeface="Carlito"/>
            </a:endParaRPr>
          </a:p>
          <a:p>
            <a:pPr marL="166370" indent="-154305">
              <a:lnSpc>
                <a:spcPct val="100000"/>
              </a:lnSpc>
              <a:spcBef>
                <a:spcPts val="290"/>
              </a:spcBef>
              <a:buSzPct val="93750"/>
              <a:buAutoNum type="arabicPeriod"/>
              <a:tabLst>
                <a:tab pos="167005" algn="l"/>
              </a:tabLst>
            </a:pPr>
            <a:r>
              <a:rPr sz="1600" spc="-10" dirty="0">
                <a:latin typeface="Carlito"/>
                <a:cs typeface="Carlito"/>
              </a:rPr>
              <a:t>What </a:t>
            </a:r>
            <a:r>
              <a:rPr sz="1600" spc="-15" dirty="0">
                <a:latin typeface="Carlito"/>
                <a:cs typeface="Carlito"/>
              </a:rPr>
              <a:t>are </a:t>
            </a: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qualifications needed to become </a:t>
            </a:r>
            <a:r>
              <a:rPr sz="1600" spc="-5" dirty="0">
                <a:latin typeface="Carlito"/>
                <a:cs typeface="Carlito"/>
              </a:rPr>
              <a:t>the chief justice of high</a:t>
            </a:r>
            <a:r>
              <a:rPr sz="1600" spc="60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court?</a:t>
            </a:r>
            <a:endParaRPr sz="1600" dirty="0">
              <a:latin typeface="Carlito"/>
              <a:cs typeface="Carlito"/>
            </a:endParaRPr>
          </a:p>
          <a:p>
            <a:pPr marL="12700" marR="2306320">
              <a:lnSpc>
                <a:spcPct val="114999"/>
              </a:lnSpc>
              <a:buSzPct val="93750"/>
              <a:buAutoNum type="arabicPeriod"/>
              <a:tabLst>
                <a:tab pos="167005" algn="l"/>
              </a:tabLst>
            </a:pPr>
            <a:r>
              <a:rPr sz="1600" spc="-10" dirty="0">
                <a:latin typeface="Carlito"/>
                <a:cs typeface="Carlito"/>
              </a:rPr>
              <a:t>What </a:t>
            </a:r>
            <a:r>
              <a:rPr sz="1600" spc="-5" dirty="0">
                <a:latin typeface="Carlito"/>
                <a:cs typeface="Carlito"/>
              </a:rPr>
              <a:t>is the </a:t>
            </a:r>
            <a:r>
              <a:rPr sz="1600" spc="-10" dirty="0">
                <a:latin typeface="Carlito"/>
                <a:cs typeface="Carlito"/>
              </a:rPr>
              <a:t>age at </a:t>
            </a:r>
            <a:r>
              <a:rPr sz="1600" dirty="0">
                <a:latin typeface="Carlito"/>
                <a:cs typeface="Carlito"/>
              </a:rPr>
              <a:t>which </a:t>
            </a:r>
            <a:r>
              <a:rPr sz="1600" spc="-5" dirty="0">
                <a:latin typeface="Carlito"/>
                <a:cs typeface="Carlito"/>
              </a:rPr>
              <a:t>the high </a:t>
            </a:r>
            <a:r>
              <a:rPr sz="1600" spc="-10" dirty="0">
                <a:latin typeface="Carlito"/>
                <a:cs typeface="Carlito"/>
              </a:rPr>
              <a:t>court judge </a:t>
            </a:r>
            <a:r>
              <a:rPr sz="1600" spc="-15" dirty="0">
                <a:latin typeface="Carlito"/>
                <a:cs typeface="Carlito"/>
              </a:rPr>
              <a:t>retires?  </a:t>
            </a:r>
            <a:r>
              <a:rPr sz="1600" spc="-5" dirty="0">
                <a:latin typeface="Carlito"/>
                <a:cs typeface="Carlito"/>
              </a:rPr>
              <a:t>5.Briefly </a:t>
            </a:r>
            <a:r>
              <a:rPr sz="1600" spc="-10" dirty="0">
                <a:latin typeface="Carlito"/>
                <a:cs typeface="Carlito"/>
              </a:rPr>
              <a:t>mention </a:t>
            </a: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5" dirty="0">
                <a:latin typeface="Carlito"/>
                <a:cs typeface="Carlito"/>
              </a:rPr>
              <a:t>powers </a:t>
            </a:r>
            <a:r>
              <a:rPr sz="1600" spc="-5" dirty="0">
                <a:latin typeface="Carlito"/>
                <a:cs typeface="Carlito"/>
              </a:rPr>
              <a:t>and functions of the High </a:t>
            </a:r>
            <a:r>
              <a:rPr sz="1600" spc="-10" dirty="0">
                <a:latin typeface="Carlito"/>
                <a:cs typeface="Carlito"/>
              </a:rPr>
              <a:t>Court?  </a:t>
            </a:r>
            <a:r>
              <a:rPr sz="1600" spc="-25" dirty="0">
                <a:latin typeface="Carlito"/>
                <a:cs typeface="Carlito"/>
              </a:rPr>
              <a:t>6.What </a:t>
            </a:r>
            <a:r>
              <a:rPr sz="1600" spc="-5" dirty="0">
                <a:latin typeface="Carlito"/>
                <a:cs typeface="Carlito"/>
              </a:rPr>
              <a:t>do </a:t>
            </a:r>
            <a:r>
              <a:rPr sz="1600" spc="-15" dirty="0">
                <a:latin typeface="Carlito"/>
                <a:cs typeface="Carlito"/>
              </a:rPr>
              <a:t>you </a:t>
            </a:r>
            <a:r>
              <a:rPr sz="1600" spc="-5" dirty="0">
                <a:latin typeface="Carlito"/>
                <a:cs typeface="Carlito"/>
              </a:rPr>
              <a:t>mean </a:t>
            </a:r>
            <a:r>
              <a:rPr sz="1600" spc="-10" dirty="0">
                <a:latin typeface="Carlito"/>
                <a:cs typeface="Carlito"/>
              </a:rPr>
              <a:t>by </a:t>
            </a: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term </a:t>
            </a:r>
            <a:r>
              <a:rPr sz="1600" spc="-5" dirty="0">
                <a:latin typeface="Carlito"/>
                <a:cs typeface="Carlito"/>
              </a:rPr>
              <a:t>a petitioner or the</a:t>
            </a:r>
            <a:r>
              <a:rPr sz="1600" spc="70" dirty="0">
                <a:latin typeface="Carlito"/>
                <a:cs typeface="Carlito"/>
              </a:rPr>
              <a:t> </a:t>
            </a:r>
            <a:r>
              <a:rPr sz="1600" spc="-5" dirty="0">
                <a:latin typeface="Carlito"/>
                <a:cs typeface="Carlito"/>
              </a:rPr>
              <a:t>appellate?</a:t>
            </a:r>
            <a:endParaRPr sz="1600" dirty="0">
              <a:latin typeface="Carlito"/>
              <a:cs typeface="Carlito"/>
            </a:endParaRPr>
          </a:p>
          <a:p>
            <a:pPr marL="210185" indent="-198120">
              <a:lnSpc>
                <a:spcPct val="100000"/>
              </a:lnSpc>
              <a:spcBef>
                <a:spcPts val="290"/>
              </a:spcBef>
              <a:buAutoNum type="arabicPeriod" startAt="7"/>
              <a:tabLst>
                <a:tab pos="210820" algn="l"/>
              </a:tabLst>
            </a:pPr>
            <a:r>
              <a:rPr sz="1600" spc="-5" dirty="0">
                <a:latin typeface="Carlito"/>
                <a:cs typeface="Carlito"/>
              </a:rPr>
              <a:t>Who is a</a:t>
            </a:r>
            <a:r>
              <a:rPr sz="1600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respondent?</a:t>
            </a:r>
            <a:endParaRPr sz="1600" dirty="0">
              <a:latin typeface="Carlito"/>
              <a:cs typeface="Carlito"/>
            </a:endParaRPr>
          </a:p>
          <a:p>
            <a:pPr marL="166370" indent="-154305">
              <a:lnSpc>
                <a:spcPct val="100000"/>
              </a:lnSpc>
              <a:spcBef>
                <a:spcPts val="285"/>
              </a:spcBef>
              <a:buAutoNum type="arabicPeriod" startAt="7"/>
              <a:tabLst>
                <a:tab pos="167005" algn="l"/>
              </a:tabLst>
            </a:pPr>
            <a:r>
              <a:rPr sz="1600" spc="-10" dirty="0">
                <a:latin typeface="Carlito"/>
                <a:cs typeface="Carlito"/>
              </a:rPr>
              <a:t>What </a:t>
            </a:r>
            <a:r>
              <a:rPr sz="1600" spc="-5" dirty="0">
                <a:latin typeface="Carlito"/>
                <a:cs typeface="Carlito"/>
              </a:rPr>
              <a:t>do </a:t>
            </a:r>
            <a:r>
              <a:rPr sz="1600" spc="-15" dirty="0">
                <a:latin typeface="Carlito"/>
                <a:cs typeface="Carlito"/>
              </a:rPr>
              <a:t>you </a:t>
            </a:r>
            <a:r>
              <a:rPr sz="1600" spc="-5" dirty="0">
                <a:latin typeface="Carlito"/>
                <a:cs typeface="Carlito"/>
              </a:rPr>
              <a:t>mean </a:t>
            </a:r>
            <a:r>
              <a:rPr sz="1600" spc="-10" dirty="0">
                <a:latin typeface="Carlito"/>
                <a:cs typeface="Carlito"/>
              </a:rPr>
              <a:t>by Subordinate</a:t>
            </a:r>
            <a:r>
              <a:rPr sz="1600" spc="45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Courts?</a:t>
            </a:r>
            <a:endParaRPr sz="1600" dirty="0">
              <a:latin typeface="Carlito"/>
              <a:cs typeface="Carlito"/>
            </a:endParaRPr>
          </a:p>
          <a:p>
            <a:pPr marL="12700" marR="1583055">
              <a:lnSpc>
                <a:spcPts val="2210"/>
              </a:lnSpc>
              <a:spcBef>
                <a:spcPts val="120"/>
              </a:spcBef>
            </a:pPr>
            <a:r>
              <a:rPr sz="1600" spc="-5" dirty="0">
                <a:latin typeface="Carlito"/>
                <a:cs typeface="Carlito"/>
              </a:rPr>
              <a:t>9 </a:t>
            </a:r>
            <a:r>
              <a:rPr sz="1600" spc="-20" dirty="0">
                <a:latin typeface="Carlito"/>
                <a:cs typeface="Carlito"/>
              </a:rPr>
              <a:t>.Which </a:t>
            </a:r>
            <a:r>
              <a:rPr sz="1600" spc="-5" dirty="0">
                <a:latin typeface="Carlito"/>
                <a:cs typeface="Carlito"/>
              </a:rPr>
              <a:t>is the highest </a:t>
            </a:r>
            <a:r>
              <a:rPr sz="1600" spc="-10" dirty="0">
                <a:latin typeface="Carlito"/>
                <a:cs typeface="Carlito"/>
              </a:rPr>
              <a:t>court </a:t>
            </a:r>
            <a:r>
              <a:rPr sz="1600" spc="-5" dirty="0">
                <a:latin typeface="Carlito"/>
                <a:cs typeface="Carlito"/>
              </a:rPr>
              <a:t>in the district dealing with civil cases?  </a:t>
            </a:r>
            <a:r>
              <a:rPr sz="1600" spc="-20" dirty="0">
                <a:latin typeface="Carlito"/>
                <a:cs typeface="Carlito"/>
              </a:rPr>
              <a:t>10.Which </a:t>
            </a:r>
            <a:r>
              <a:rPr sz="1600" spc="-5" dirty="0">
                <a:latin typeface="Carlito"/>
                <a:cs typeface="Carlito"/>
              </a:rPr>
              <a:t>is the </a:t>
            </a:r>
            <a:r>
              <a:rPr sz="1600" spc="-10" dirty="0">
                <a:latin typeface="Carlito"/>
                <a:cs typeface="Carlito"/>
              </a:rPr>
              <a:t>highest court </a:t>
            </a:r>
            <a:r>
              <a:rPr sz="1600" spc="-5" dirty="0">
                <a:latin typeface="Carlito"/>
                <a:cs typeface="Carlito"/>
              </a:rPr>
              <a:t>in the district dealing with criminal</a:t>
            </a:r>
            <a:r>
              <a:rPr sz="1600" spc="25" dirty="0">
                <a:latin typeface="Carlito"/>
                <a:cs typeface="Carlito"/>
              </a:rPr>
              <a:t> </a:t>
            </a:r>
            <a:r>
              <a:rPr sz="1600" spc="-5" dirty="0">
                <a:latin typeface="Carlito"/>
                <a:cs typeface="Carlito"/>
              </a:rPr>
              <a:t>cases?</a:t>
            </a:r>
            <a:endParaRPr sz="1600" dirty="0">
              <a:latin typeface="Carlito"/>
              <a:cs typeface="Carlito"/>
            </a:endParaRPr>
          </a:p>
          <a:p>
            <a:pPr marL="268605" indent="-256540">
              <a:lnSpc>
                <a:spcPct val="100000"/>
              </a:lnSpc>
              <a:spcBef>
                <a:spcPts val="165"/>
              </a:spcBef>
              <a:buSzPct val="93750"/>
              <a:buAutoNum type="arabicPeriod" startAt="11"/>
              <a:tabLst>
                <a:tab pos="269240" algn="l"/>
              </a:tabLst>
            </a:pPr>
            <a:r>
              <a:rPr sz="1600" spc="-20" dirty="0">
                <a:latin typeface="Carlito"/>
                <a:cs typeface="Carlito"/>
              </a:rPr>
              <a:t>Draw </a:t>
            </a:r>
            <a:r>
              <a:rPr sz="1600" spc="-5" dirty="0">
                <a:latin typeface="Carlito"/>
                <a:cs typeface="Carlito"/>
              </a:rPr>
              <a:t>and </a:t>
            </a:r>
            <a:r>
              <a:rPr sz="1600" spc="-10" dirty="0">
                <a:latin typeface="Carlito"/>
                <a:cs typeface="Carlito"/>
              </a:rPr>
              <a:t>explain </a:t>
            </a: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hierarchical structure </a:t>
            </a:r>
            <a:r>
              <a:rPr sz="1600" spc="-5" dirty="0">
                <a:latin typeface="Carlito"/>
                <a:cs typeface="Carlito"/>
              </a:rPr>
              <a:t>of the </a:t>
            </a:r>
            <a:r>
              <a:rPr sz="1600" spc="-10" dirty="0">
                <a:latin typeface="Carlito"/>
                <a:cs typeface="Carlito"/>
              </a:rPr>
              <a:t>various courts </a:t>
            </a:r>
            <a:r>
              <a:rPr sz="1600" spc="-5" dirty="0">
                <a:latin typeface="Carlito"/>
                <a:cs typeface="Carlito"/>
              </a:rPr>
              <a:t>of the Indian</a:t>
            </a:r>
            <a:r>
              <a:rPr sz="1600" spc="170" dirty="0">
                <a:latin typeface="Carlito"/>
                <a:cs typeface="Carlito"/>
              </a:rPr>
              <a:t> </a:t>
            </a:r>
            <a:r>
              <a:rPr sz="1600" spc="-5" dirty="0">
                <a:latin typeface="Carlito"/>
                <a:cs typeface="Carlito"/>
              </a:rPr>
              <a:t>Judiciary?</a:t>
            </a:r>
            <a:endParaRPr sz="1600" dirty="0">
              <a:latin typeface="Carlito"/>
              <a:cs typeface="Carlito"/>
            </a:endParaRPr>
          </a:p>
          <a:p>
            <a:pPr marL="314325" indent="-302260">
              <a:lnSpc>
                <a:spcPct val="100000"/>
              </a:lnSpc>
              <a:spcBef>
                <a:spcPts val="290"/>
              </a:spcBef>
              <a:buSzPct val="93750"/>
              <a:buAutoNum type="arabicPeriod" startAt="11"/>
              <a:tabLst>
                <a:tab pos="314960" algn="l"/>
              </a:tabLst>
            </a:pPr>
            <a:r>
              <a:rPr sz="1600" spc="-15" dirty="0">
                <a:latin typeface="Carlito"/>
                <a:cs typeface="Carlito"/>
              </a:rPr>
              <a:t>Differentiate </a:t>
            </a:r>
            <a:r>
              <a:rPr sz="1600" spc="-10" dirty="0">
                <a:latin typeface="Carlito"/>
                <a:cs typeface="Carlito"/>
              </a:rPr>
              <a:t>between </a:t>
            </a:r>
            <a:r>
              <a:rPr sz="1600" spc="-5" dirty="0">
                <a:latin typeface="Carlito"/>
                <a:cs typeface="Carlito"/>
              </a:rPr>
              <a:t>civil and criminal</a:t>
            </a:r>
            <a:r>
              <a:rPr sz="1600" dirty="0">
                <a:latin typeface="Carlito"/>
                <a:cs typeface="Carlito"/>
              </a:rPr>
              <a:t> </a:t>
            </a:r>
            <a:r>
              <a:rPr sz="1600" spc="-5" dirty="0">
                <a:latin typeface="Carlito"/>
                <a:cs typeface="Carlito"/>
              </a:rPr>
              <a:t>cases?</a:t>
            </a:r>
            <a:endParaRPr sz="1600" dirty="0">
              <a:latin typeface="Carlito"/>
              <a:cs typeface="Carlito"/>
            </a:endParaRP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B2D2C19F-4D32-4C21-9848-0802494C351A}"/>
              </a:ext>
            </a:extLst>
          </p:cNvPr>
          <p:cNvSpPr/>
          <p:nvPr/>
        </p:nvSpPr>
        <p:spPr>
          <a:xfrm>
            <a:off x="7239000" y="152400"/>
            <a:ext cx="1752600" cy="9103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56235" algn="ctr">
              <a:lnSpc>
                <a:spcPct val="100000"/>
              </a:lnSpc>
              <a:spcBef>
                <a:spcPts val="819"/>
              </a:spcBef>
            </a:pPr>
            <a:r>
              <a:rPr spc="-10" dirty="0"/>
              <a:t>THANKING</a:t>
            </a:r>
            <a:r>
              <a:rPr spc="-65" dirty="0"/>
              <a:t> </a:t>
            </a:r>
            <a:r>
              <a:rPr spc="-5" dirty="0"/>
              <a:t>YOU</a:t>
            </a:r>
          </a:p>
          <a:p>
            <a:pPr marL="355600" algn="ctr">
              <a:lnSpc>
                <a:spcPct val="100000"/>
              </a:lnSpc>
              <a:spcBef>
                <a:spcPts val="720"/>
              </a:spcBef>
            </a:pPr>
            <a:r>
              <a:rPr spc="-5" dirty="0">
                <a:solidFill>
                  <a:srgbClr val="FF0000"/>
                </a:solidFill>
              </a:rPr>
              <a:t>ODM </a:t>
            </a:r>
            <a:r>
              <a:rPr spc="-35" dirty="0">
                <a:solidFill>
                  <a:srgbClr val="FF0000"/>
                </a:solidFill>
              </a:rPr>
              <a:t>EDUCATIONAL</a:t>
            </a:r>
            <a:r>
              <a:rPr spc="-85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GROUP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25180B1-043B-4138-9DCC-9EB0EF3722CA}"/>
              </a:ext>
            </a:extLst>
          </p:cNvPr>
          <p:cNvSpPr/>
          <p:nvPr/>
        </p:nvSpPr>
        <p:spPr>
          <a:xfrm>
            <a:off x="7411160" y="5257800"/>
            <a:ext cx="1676400" cy="16002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id="{08BCFC1B-76C7-4362-B6D5-22169528C97B}"/>
              </a:ext>
            </a:extLst>
          </p:cNvPr>
          <p:cNvSpPr/>
          <p:nvPr/>
        </p:nvSpPr>
        <p:spPr>
          <a:xfrm>
            <a:off x="7239000" y="152400"/>
            <a:ext cx="1752600" cy="9103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12B9E-A1E6-4363-8F12-4A161BC55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457201"/>
            <a:ext cx="7239000" cy="4062651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The Judiciary</a:t>
            </a:r>
            <a:br>
              <a:rPr lang="en-IN" dirty="0">
                <a:solidFill>
                  <a:srgbClr val="FF0000"/>
                </a:solidFill>
              </a:rPr>
            </a:br>
            <a:r>
              <a:rPr lang="en-IN" sz="2400" dirty="0"/>
              <a:t> learning outcome of the lesson</a:t>
            </a:r>
            <a:br>
              <a:rPr lang="en-IN" sz="2000" dirty="0"/>
            </a:br>
            <a:br>
              <a:rPr lang="en-IN" dirty="0">
                <a:solidFill>
                  <a:srgbClr val="FF0000"/>
                </a:solidFill>
              </a:rPr>
            </a:br>
            <a:br>
              <a:rPr lang="en-IN" dirty="0">
                <a:solidFill>
                  <a:srgbClr val="FF0000"/>
                </a:solidFill>
              </a:rPr>
            </a:br>
            <a:br>
              <a:rPr lang="en-IN" dirty="0">
                <a:solidFill>
                  <a:srgbClr val="FF0000"/>
                </a:solidFill>
              </a:rPr>
            </a:br>
            <a:br>
              <a:rPr lang="en-IN" dirty="0">
                <a:solidFill>
                  <a:srgbClr val="FF0000"/>
                </a:solidFill>
              </a:rPr>
            </a:b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5EF2DD-9ADC-43DA-AA90-2FCEA3259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600" y="1828800"/>
            <a:ext cx="7543800" cy="3724096"/>
          </a:xfrm>
        </p:spPr>
        <p:txBody>
          <a:bodyPr/>
          <a:lstStyle/>
          <a:p>
            <a:r>
              <a:rPr lang="en-IN" sz="1800" dirty="0"/>
              <a:t>After studying the lesson the children could understand</a:t>
            </a:r>
          </a:p>
          <a:p>
            <a:endParaRPr lang="en-IN" dirty="0"/>
          </a:p>
          <a:p>
            <a:r>
              <a:rPr lang="en-IN" dirty="0"/>
              <a:t>1.What is the importance of the Judiciary.</a:t>
            </a:r>
          </a:p>
          <a:p>
            <a:endParaRPr lang="en-IN" dirty="0"/>
          </a:p>
          <a:p>
            <a:r>
              <a:rPr lang="en-IN" dirty="0"/>
              <a:t>2. What is the structure and hierarchy of the Judiciary.</a:t>
            </a:r>
          </a:p>
          <a:p>
            <a:endParaRPr lang="en-IN" dirty="0"/>
          </a:p>
          <a:p>
            <a:r>
              <a:rPr lang="en-IN" dirty="0"/>
              <a:t>3.Who appoints the chief justice of  Supreme court</a:t>
            </a:r>
          </a:p>
          <a:p>
            <a:endParaRPr lang="en-IN" dirty="0"/>
          </a:p>
          <a:p>
            <a:r>
              <a:rPr lang="en-IN" dirty="0"/>
              <a:t>4. What are the important functions of Supreme court.</a:t>
            </a:r>
          </a:p>
          <a:p>
            <a:endParaRPr lang="en-IN" dirty="0"/>
          </a:p>
          <a:p>
            <a:r>
              <a:rPr lang="en-IN" dirty="0"/>
              <a:t>5. What is meant by Lok Adalat.</a:t>
            </a:r>
          </a:p>
          <a:p>
            <a:endParaRPr lang="en-IN" dirty="0"/>
          </a:p>
          <a:p>
            <a:r>
              <a:rPr lang="en-IN" dirty="0"/>
              <a:t>5. What are  Subordinate courts.</a:t>
            </a:r>
          </a:p>
          <a:p>
            <a:endParaRPr lang="en-IN" dirty="0"/>
          </a:p>
          <a:p>
            <a:r>
              <a:rPr lang="en-IN" dirty="0"/>
              <a:t>6. Why the chief justice of Supreme court is also known as chief justice of India.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D30BC97C-1F60-4775-91BE-569445992DCA}"/>
              </a:ext>
            </a:extLst>
          </p:cNvPr>
          <p:cNvSpPr/>
          <p:nvPr/>
        </p:nvSpPr>
        <p:spPr>
          <a:xfrm>
            <a:off x="7239000" y="152400"/>
            <a:ext cx="1752600" cy="9103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70293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5205" y="284033"/>
            <a:ext cx="8760055" cy="606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0000"/>
                </a:solidFill>
                <a:latin typeface="Carlito"/>
                <a:cs typeface="Carlito"/>
              </a:rPr>
              <a:t>The</a:t>
            </a:r>
            <a:r>
              <a:rPr sz="2000" spc="-30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Carlito"/>
                <a:cs typeface="Carlito"/>
              </a:rPr>
              <a:t>Judiciary</a:t>
            </a:r>
            <a:endParaRPr sz="20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  <a:tabLst>
                <a:tab pos="7329805" algn="l"/>
              </a:tabLst>
            </a:pPr>
            <a:r>
              <a:rPr sz="1800" spc="-5" dirty="0">
                <a:latin typeface="Carlito"/>
                <a:cs typeface="Carlito"/>
              </a:rPr>
              <a:t>The </a:t>
            </a:r>
            <a:r>
              <a:rPr sz="1800" spc="-10" dirty="0">
                <a:latin typeface="Carlito"/>
                <a:cs typeface="Carlito"/>
              </a:rPr>
              <a:t>structure </a:t>
            </a:r>
            <a:r>
              <a:rPr sz="1800" dirty="0">
                <a:latin typeface="Carlito"/>
                <a:cs typeface="Carlito"/>
              </a:rPr>
              <a:t>of</a:t>
            </a:r>
            <a:r>
              <a:rPr sz="1800" spc="-5" dirty="0">
                <a:latin typeface="Carlito"/>
                <a:cs typeface="Carlito"/>
              </a:rPr>
              <a:t> </a:t>
            </a:r>
            <a:r>
              <a:rPr sz="1800" dirty="0">
                <a:latin typeface="Carlito"/>
                <a:cs typeface="Carlito"/>
              </a:rPr>
              <a:t>the</a:t>
            </a:r>
            <a:r>
              <a:rPr sz="1800" spc="-10" dirty="0">
                <a:latin typeface="Carlito"/>
                <a:cs typeface="Carlito"/>
              </a:rPr>
              <a:t> </a:t>
            </a:r>
            <a:r>
              <a:rPr sz="1800" dirty="0">
                <a:latin typeface="Carlito"/>
                <a:cs typeface="Carlito"/>
              </a:rPr>
              <a:t>Judiciary</a:t>
            </a:r>
            <a:r>
              <a:rPr lang="en-IN" sz="1800" dirty="0">
                <a:latin typeface="Carlito"/>
                <a:cs typeface="Carlito"/>
              </a:rPr>
              <a:t>                     </a:t>
            </a:r>
            <a:r>
              <a:rPr sz="1800" dirty="0">
                <a:solidFill>
                  <a:srgbClr val="FF0000"/>
                </a:solidFill>
                <a:latin typeface="Carlito"/>
                <a:cs typeface="Carlito"/>
              </a:rPr>
              <a:t>Session</a:t>
            </a:r>
            <a:r>
              <a:rPr sz="1800" spc="-114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1800" dirty="0">
                <a:solidFill>
                  <a:srgbClr val="FF0000"/>
                </a:solidFill>
                <a:latin typeface="Carlito"/>
                <a:cs typeface="Carlito"/>
              </a:rPr>
              <a:t>-1</a:t>
            </a:r>
            <a:endParaRPr sz="1800" dirty="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0893" y="1332641"/>
            <a:ext cx="836739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sz="1600" spc="-5" dirty="0">
                <a:latin typeface="Carlito"/>
                <a:cs typeface="Carlito"/>
              </a:rPr>
              <a:t>The Judiciary is </a:t>
            </a:r>
            <a:r>
              <a:rPr sz="1600" spc="-15" dirty="0">
                <a:latin typeface="Carlito"/>
                <a:cs typeface="Carlito"/>
              </a:rPr>
              <a:t>organized </a:t>
            </a:r>
            <a:r>
              <a:rPr sz="1600" spc="-20" dirty="0">
                <a:latin typeface="Carlito"/>
                <a:cs typeface="Carlito"/>
              </a:rPr>
              <a:t>hierarchically. </a:t>
            </a: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apex court </a:t>
            </a:r>
            <a:r>
              <a:rPr sz="1600" spc="-5" dirty="0">
                <a:latin typeface="Carlito"/>
                <a:cs typeface="Carlito"/>
              </a:rPr>
              <a:t>in this </a:t>
            </a:r>
            <a:r>
              <a:rPr sz="1600" spc="-10" dirty="0">
                <a:latin typeface="Carlito"/>
                <a:cs typeface="Carlito"/>
              </a:rPr>
              <a:t>structure </a:t>
            </a:r>
            <a:r>
              <a:rPr sz="1600" spc="-5" dirty="0">
                <a:latin typeface="Carlito"/>
                <a:cs typeface="Carlito"/>
              </a:rPr>
              <a:t>is </a:t>
            </a:r>
            <a:r>
              <a:rPr sz="1600" spc="-10" dirty="0">
                <a:latin typeface="Carlito"/>
                <a:cs typeface="Carlito"/>
              </a:rPr>
              <a:t>Supreme Court situated </a:t>
            </a:r>
            <a:r>
              <a:rPr sz="1600" spc="-5" dirty="0">
                <a:latin typeface="Carlito"/>
                <a:cs typeface="Carlito"/>
              </a:rPr>
              <a:t>in  </a:t>
            </a:r>
            <a:r>
              <a:rPr sz="1600" spc="-10" dirty="0">
                <a:latin typeface="Carlito"/>
                <a:cs typeface="Carlito"/>
              </a:rPr>
              <a:t>New </a:t>
            </a:r>
            <a:r>
              <a:rPr sz="1600" spc="-5" dirty="0">
                <a:latin typeface="Carlito"/>
                <a:cs typeface="Carlito"/>
              </a:rPr>
              <a:t>Delhi. </a:t>
            </a:r>
            <a:r>
              <a:rPr sz="1600" spc="-10" dirty="0">
                <a:latin typeface="Carlito"/>
                <a:cs typeface="Carlito"/>
              </a:rPr>
              <a:t>Next come </a:t>
            </a:r>
            <a:r>
              <a:rPr sz="1600" spc="-5" dirty="0">
                <a:latin typeface="Carlito"/>
                <a:cs typeface="Carlito"/>
              </a:rPr>
              <a:t>High </a:t>
            </a:r>
            <a:r>
              <a:rPr sz="1600" spc="-10" dirty="0">
                <a:latin typeface="Carlito"/>
                <a:cs typeface="Carlito"/>
              </a:rPr>
              <a:t>Court </a:t>
            </a:r>
            <a:r>
              <a:rPr sz="1600" spc="-5" dirty="0">
                <a:latin typeface="Carlito"/>
                <a:cs typeface="Carlito"/>
              </a:rPr>
              <a:t>, each </a:t>
            </a:r>
            <a:r>
              <a:rPr sz="1600" spc="-15" dirty="0">
                <a:latin typeface="Carlito"/>
                <a:cs typeface="Carlito"/>
              </a:rPr>
              <a:t>state </a:t>
            </a:r>
            <a:r>
              <a:rPr sz="1600" spc="-5" dirty="0">
                <a:latin typeface="Carlito"/>
                <a:cs typeface="Carlito"/>
              </a:rPr>
              <a:t>has </a:t>
            </a:r>
            <a:r>
              <a:rPr sz="1600" dirty="0">
                <a:latin typeface="Carlito"/>
                <a:cs typeface="Carlito"/>
              </a:rPr>
              <a:t>its </a:t>
            </a:r>
            <a:r>
              <a:rPr sz="1600" spc="-10" dirty="0">
                <a:latin typeface="Carlito"/>
                <a:cs typeface="Carlito"/>
              </a:rPr>
              <a:t>own </a:t>
            </a:r>
            <a:r>
              <a:rPr sz="1600" spc="-5" dirty="0">
                <a:latin typeface="Carlito"/>
                <a:cs typeface="Carlito"/>
              </a:rPr>
              <a:t>High </a:t>
            </a:r>
            <a:r>
              <a:rPr sz="1600" spc="-10" dirty="0">
                <a:latin typeface="Carlito"/>
                <a:cs typeface="Carlito"/>
              </a:rPr>
              <a:t>Court </a:t>
            </a:r>
            <a:r>
              <a:rPr sz="1600" spc="-20" dirty="0">
                <a:latin typeface="Carlito"/>
                <a:cs typeface="Carlito"/>
              </a:rPr>
              <a:t>except </a:t>
            </a:r>
            <a:r>
              <a:rPr sz="1600" spc="-5" dirty="0">
                <a:latin typeface="Carlito"/>
                <a:cs typeface="Carlito"/>
              </a:rPr>
              <a:t>Punjab and</a:t>
            </a:r>
            <a:r>
              <a:rPr sz="1600" spc="190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Haryana.</a:t>
            </a:r>
            <a:endParaRPr sz="16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sz="1600" spc="-10" dirty="0">
                <a:latin typeface="Carlito"/>
                <a:cs typeface="Carlito"/>
              </a:rPr>
              <a:t>Next </a:t>
            </a:r>
            <a:r>
              <a:rPr sz="1600" spc="-5" dirty="0">
                <a:latin typeface="Carlito"/>
                <a:cs typeface="Carlito"/>
              </a:rPr>
              <a:t>in the </a:t>
            </a:r>
            <a:r>
              <a:rPr sz="1600" spc="-15" dirty="0">
                <a:latin typeface="Carlito"/>
                <a:cs typeface="Carlito"/>
              </a:rPr>
              <a:t>hierarchy are </a:t>
            </a:r>
            <a:r>
              <a:rPr sz="1600" spc="-5" dirty="0">
                <a:latin typeface="Carlito"/>
                <a:cs typeface="Carlito"/>
              </a:rPr>
              <a:t>District </a:t>
            </a:r>
            <a:r>
              <a:rPr sz="1600" spc="-10" dirty="0">
                <a:latin typeface="Carlito"/>
                <a:cs typeface="Carlito"/>
              </a:rPr>
              <a:t>Court </a:t>
            </a:r>
            <a:r>
              <a:rPr sz="1600" spc="-5" dirty="0">
                <a:latin typeface="Carlito"/>
                <a:cs typeface="Carlito"/>
              </a:rPr>
              <a:t>and other </a:t>
            </a:r>
            <a:r>
              <a:rPr sz="1600" spc="-10" dirty="0">
                <a:latin typeface="Carlito"/>
                <a:cs typeface="Carlito"/>
              </a:rPr>
              <a:t>Subordinate</a:t>
            </a:r>
            <a:r>
              <a:rPr sz="1600" spc="95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Courts</a:t>
            </a:r>
            <a:endParaRPr sz="1600" dirty="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739" y="199135"/>
            <a:ext cx="958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35" dirty="0">
                <a:latin typeface="Arial"/>
                <a:cs typeface="Arial"/>
              </a:rPr>
              <a:t>..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94715" y="2731617"/>
            <a:ext cx="6732016" cy="39411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3104D9E4-17B2-4EAC-9C05-846E77661C20}"/>
              </a:ext>
            </a:extLst>
          </p:cNvPr>
          <p:cNvSpPr/>
          <p:nvPr/>
        </p:nvSpPr>
        <p:spPr>
          <a:xfrm>
            <a:off x="7239000" y="152400"/>
            <a:ext cx="1752600" cy="91038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536" y="443611"/>
            <a:ext cx="2010664" cy="6388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rlito"/>
                <a:cs typeface="Carlito"/>
              </a:rPr>
              <a:t>The</a:t>
            </a:r>
            <a:r>
              <a:rPr sz="2200" spc="-30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rlito"/>
                <a:cs typeface="Carlito"/>
              </a:rPr>
              <a:t>Judiciary</a:t>
            </a:r>
            <a:endParaRPr sz="22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1800" spc="-5" dirty="0">
                <a:latin typeface="Carlito"/>
                <a:cs typeface="Carlito"/>
              </a:rPr>
              <a:t>The supreme</a:t>
            </a:r>
            <a:r>
              <a:rPr sz="1800" spc="-110" dirty="0">
                <a:latin typeface="Carlito"/>
                <a:cs typeface="Carlito"/>
              </a:rPr>
              <a:t> </a:t>
            </a:r>
            <a:r>
              <a:rPr sz="1800" spc="-5" dirty="0">
                <a:latin typeface="Carlito"/>
                <a:cs typeface="Carlito"/>
              </a:rPr>
              <a:t>court</a:t>
            </a:r>
            <a:endParaRPr sz="1800" dirty="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447800" y="1523999"/>
            <a:ext cx="5828919" cy="48428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349434" y="6387741"/>
            <a:ext cx="20256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rlito"/>
                <a:cs typeface="Carlito"/>
              </a:rPr>
              <a:t>Sharad </a:t>
            </a:r>
            <a:r>
              <a:rPr sz="1800" b="1" dirty="0">
                <a:latin typeface="Carlito"/>
                <a:cs typeface="Carlito"/>
              </a:rPr>
              <a:t>Arvind</a:t>
            </a:r>
            <a:r>
              <a:rPr sz="1800" b="1" spc="-90" dirty="0">
                <a:latin typeface="Carlito"/>
                <a:cs typeface="Carlito"/>
              </a:rPr>
              <a:t> </a:t>
            </a:r>
            <a:r>
              <a:rPr sz="1800" b="1" dirty="0">
                <a:latin typeface="Carlito"/>
                <a:cs typeface="Carlito"/>
              </a:rPr>
              <a:t>Bobde</a:t>
            </a:r>
            <a:endParaRPr sz="1800" dirty="0">
              <a:latin typeface="Carlito"/>
              <a:cs typeface="Carlito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6532EBC-15BF-46C5-93A7-C7E9946408E4}"/>
              </a:ext>
            </a:extLst>
          </p:cNvPr>
          <p:cNvSpPr/>
          <p:nvPr/>
        </p:nvSpPr>
        <p:spPr>
          <a:xfrm>
            <a:off x="7411160" y="5257800"/>
            <a:ext cx="1676400" cy="16002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A197D4CC-3FB1-4DE0-AEA8-C4B7CC4A73DF}"/>
              </a:ext>
            </a:extLst>
          </p:cNvPr>
          <p:cNvSpPr/>
          <p:nvPr/>
        </p:nvSpPr>
        <p:spPr>
          <a:xfrm>
            <a:off x="7239000" y="152400"/>
            <a:ext cx="1752600" cy="91038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396ED-BC79-4E95-98A1-ABF8372D6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533401"/>
            <a:ext cx="7239000" cy="1066800"/>
          </a:xfrm>
        </p:spPr>
        <p:txBody>
          <a:bodyPr/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spc="-5" dirty="0">
                <a:solidFill>
                  <a:srgbClr val="FF0000"/>
                </a:solidFill>
                <a:latin typeface="Carlito"/>
                <a:cs typeface="Carlito"/>
              </a:rPr>
              <a:t>The</a:t>
            </a:r>
            <a:r>
              <a:rPr lang="en-IN" sz="4000" spc="-30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lang="en-IN" sz="4000" spc="-5" dirty="0">
                <a:solidFill>
                  <a:srgbClr val="FF0000"/>
                </a:solidFill>
                <a:latin typeface="Carlito"/>
                <a:cs typeface="Carlito"/>
              </a:rPr>
              <a:t>Judiciary</a:t>
            </a:r>
            <a:br>
              <a:rPr lang="en-IN" sz="4000" spc="-5" dirty="0">
                <a:solidFill>
                  <a:srgbClr val="FF0000"/>
                </a:solidFill>
                <a:latin typeface="Carlito"/>
                <a:cs typeface="Carlito"/>
              </a:rPr>
            </a:br>
            <a:r>
              <a:rPr lang="en-IN" sz="4000" spc="-5" dirty="0">
                <a:latin typeface="Carlito"/>
                <a:cs typeface="Carlito"/>
              </a:rPr>
              <a:t>The supreme</a:t>
            </a:r>
            <a:r>
              <a:rPr lang="en-IN" sz="4000" spc="-110" dirty="0">
                <a:latin typeface="Carlito"/>
                <a:cs typeface="Carlito"/>
              </a:rPr>
              <a:t> </a:t>
            </a:r>
            <a:r>
              <a:rPr lang="en-IN" sz="4000" spc="-5" dirty="0">
                <a:latin typeface="Carlito"/>
                <a:cs typeface="Carlito"/>
              </a:rPr>
              <a:t>court</a:t>
            </a:r>
            <a:br>
              <a:rPr lang="en-IN" sz="4000" dirty="0">
                <a:latin typeface="Carlito"/>
                <a:cs typeface="Carlito"/>
              </a:rPr>
            </a:b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D16652-E036-45AE-96D6-6246F3E844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" y="1909011"/>
            <a:ext cx="6819900" cy="403458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9271549-343C-473C-8B82-F94F559A52DD}"/>
              </a:ext>
            </a:extLst>
          </p:cNvPr>
          <p:cNvSpPr txBox="1"/>
          <p:nvPr/>
        </p:nvSpPr>
        <p:spPr>
          <a:xfrm>
            <a:off x="567325" y="5950907"/>
            <a:ext cx="2514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Justice N V Ramana </a:t>
            </a:r>
            <a:endParaRPr lang="en-IN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C915C98-0C64-413F-BFD3-DD01257ADE86}"/>
              </a:ext>
            </a:extLst>
          </p:cNvPr>
          <p:cNvSpPr/>
          <p:nvPr/>
        </p:nvSpPr>
        <p:spPr>
          <a:xfrm>
            <a:off x="7411160" y="5257800"/>
            <a:ext cx="1676400" cy="16002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7DAB573B-3689-4F34-AE39-C1F00A959347}"/>
              </a:ext>
            </a:extLst>
          </p:cNvPr>
          <p:cNvSpPr/>
          <p:nvPr/>
        </p:nvSpPr>
        <p:spPr>
          <a:xfrm>
            <a:off x="7239000" y="152400"/>
            <a:ext cx="1752600" cy="91038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67120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396" y="285114"/>
            <a:ext cx="2362404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0000"/>
                </a:solidFill>
                <a:latin typeface="Carlito"/>
                <a:cs typeface="Carlito"/>
              </a:rPr>
              <a:t>The </a:t>
            </a:r>
            <a:r>
              <a:rPr sz="2000" spc="-5" dirty="0">
                <a:solidFill>
                  <a:srgbClr val="FF0000"/>
                </a:solidFill>
                <a:latin typeface="Carlito"/>
                <a:cs typeface="Carlito"/>
              </a:rPr>
              <a:t>Supreme</a:t>
            </a:r>
            <a:r>
              <a:rPr sz="2000" spc="-9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Carlito"/>
                <a:cs typeface="Carlito"/>
              </a:rPr>
              <a:t>Court</a:t>
            </a:r>
            <a:endParaRPr sz="20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4800" y="1219201"/>
            <a:ext cx="8839200" cy="4921912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70"/>
              </a:spcBef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Supreme Court </a:t>
            </a:r>
            <a:r>
              <a:rPr sz="1600" spc="-5" dirty="0">
                <a:latin typeface="Carlito"/>
                <a:cs typeface="Carlito"/>
              </a:rPr>
              <a:t>is the highest </a:t>
            </a:r>
            <a:r>
              <a:rPr sz="1600" spc="-10" dirty="0">
                <a:latin typeface="Carlito"/>
                <a:cs typeface="Carlito"/>
              </a:rPr>
              <a:t>Court </a:t>
            </a:r>
            <a:r>
              <a:rPr sz="1600" spc="-5" dirty="0">
                <a:latin typeface="Carlito"/>
                <a:cs typeface="Carlito"/>
              </a:rPr>
              <a:t>in India. It is </a:t>
            </a:r>
            <a:r>
              <a:rPr sz="1600" spc="-10" dirty="0">
                <a:latin typeface="Carlito"/>
                <a:cs typeface="Carlito"/>
              </a:rPr>
              <a:t>located </a:t>
            </a:r>
            <a:r>
              <a:rPr sz="1600" spc="-5" dirty="0">
                <a:latin typeface="Carlito"/>
                <a:cs typeface="Carlito"/>
              </a:rPr>
              <a:t>in </a:t>
            </a:r>
            <a:r>
              <a:rPr sz="1600" spc="-10" dirty="0">
                <a:latin typeface="Carlito"/>
                <a:cs typeface="Carlito"/>
              </a:rPr>
              <a:t>New</a:t>
            </a:r>
            <a:r>
              <a:rPr sz="1600" spc="90" dirty="0">
                <a:latin typeface="Carlito"/>
                <a:cs typeface="Carlito"/>
              </a:rPr>
              <a:t> </a:t>
            </a:r>
            <a:r>
              <a:rPr sz="1600" spc="-20" dirty="0">
                <a:latin typeface="Arial"/>
                <a:cs typeface="Arial"/>
              </a:rPr>
              <a:t>–</a:t>
            </a:r>
            <a:r>
              <a:rPr sz="1600" spc="-20" dirty="0">
                <a:latin typeface="Carlito"/>
                <a:cs typeface="Carlito"/>
              </a:rPr>
              <a:t>Delhi.</a:t>
            </a:r>
            <a:endParaRPr sz="1600" dirty="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960"/>
              </a:spcBef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Chief Justice </a:t>
            </a:r>
            <a:r>
              <a:rPr sz="1600" spc="-5" dirty="0">
                <a:latin typeface="Carlito"/>
                <a:cs typeface="Carlito"/>
              </a:rPr>
              <a:t>is </a:t>
            </a:r>
            <a:r>
              <a:rPr sz="1600" spc="-10" dirty="0">
                <a:latin typeface="Carlito"/>
                <a:cs typeface="Carlito"/>
              </a:rPr>
              <a:t>appointed by </a:t>
            </a: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President </a:t>
            </a:r>
            <a:r>
              <a:rPr sz="1600" spc="-5" dirty="0">
                <a:latin typeface="Carlito"/>
                <a:cs typeface="Carlito"/>
              </a:rPr>
              <a:t>of</a:t>
            </a:r>
            <a:r>
              <a:rPr sz="1600" spc="25" dirty="0">
                <a:latin typeface="Carlito"/>
                <a:cs typeface="Carlito"/>
              </a:rPr>
              <a:t> </a:t>
            </a:r>
            <a:r>
              <a:rPr sz="1600" spc="-5" dirty="0">
                <a:latin typeface="Carlito"/>
                <a:cs typeface="Carlito"/>
              </a:rPr>
              <a:t>India.</a:t>
            </a:r>
            <a:endParaRPr sz="1600" dirty="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960"/>
              </a:spcBef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Required</a:t>
            </a:r>
            <a:r>
              <a:rPr sz="1600" u="heavy" spc="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600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Qualifications</a:t>
            </a:r>
            <a:endParaRPr sz="1600" dirty="0">
              <a:latin typeface="Carlito"/>
              <a:cs typeface="Carlito"/>
            </a:endParaRPr>
          </a:p>
          <a:p>
            <a:pPr marL="210185" indent="-198120">
              <a:lnSpc>
                <a:spcPct val="100000"/>
              </a:lnSpc>
              <a:spcBef>
                <a:spcPts val="960"/>
              </a:spcBef>
              <a:buAutoNum type="arabicPeriod"/>
              <a:tabLst>
                <a:tab pos="210820" algn="l"/>
              </a:tabLst>
            </a:pPr>
            <a:r>
              <a:rPr sz="1600" spc="-5" dirty="0">
                <a:latin typeface="Carlito"/>
                <a:cs typeface="Carlito"/>
              </a:rPr>
              <a:t>He </a:t>
            </a:r>
            <a:r>
              <a:rPr sz="1600" spc="-10" dirty="0">
                <a:latin typeface="Carlito"/>
                <a:cs typeface="Carlito"/>
              </a:rPr>
              <a:t>must </a:t>
            </a:r>
            <a:r>
              <a:rPr sz="1600" spc="-5" dirty="0">
                <a:latin typeface="Carlito"/>
                <a:cs typeface="Carlito"/>
              </a:rPr>
              <a:t>be a </a:t>
            </a:r>
            <a:r>
              <a:rPr sz="1600" spc="-10" dirty="0">
                <a:latin typeface="Carlito"/>
                <a:cs typeface="Carlito"/>
              </a:rPr>
              <a:t>citizen </a:t>
            </a:r>
            <a:r>
              <a:rPr sz="1600" spc="-5" dirty="0">
                <a:latin typeface="Carlito"/>
                <a:cs typeface="Carlito"/>
              </a:rPr>
              <a:t>of</a:t>
            </a:r>
            <a:r>
              <a:rPr sz="1600" spc="20" dirty="0">
                <a:latin typeface="Carlito"/>
                <a:cs typeface="Carlito"/>
              </a:rPr>
              <a:t> </a:t>
            </a:r>
            <a:r>
              <a:rPr sz="1600" spc="-5" dirty="0">
                <a:latin typeface="Carlito"/>
                <a:cs typeface="Carlito"/>
              </a:rPr>
              <a:t>India.</a:t>
            </a:r>
            <a:endParaRPr sz="1600" dirty="0">
              <a:latin typeface="Carlito"/>
              <a:cs typeface="Carlito"/>
            </a:endParaRPr>
          </a:p>
          <a:p>
            <a:pPr marL="167005" marR="5080" indent="-167005">
              <a:lnSpc>
                <a:spcPct val="150000"/>
              </a:lnSpc>
              <a:buAutoNum type="arabicPeriod"/>
              <a:tabLst>
                <a:tab pos="167005" algn="l"/>
              </a:tabLst>
            </a:pPr>
            <a:r>
              <a:rPr sz="1600" spc="-5" dirty="0">
                <a:latin typeface="Carlito"/>
                <a:cs typeface="Carlito"/>
              </a:rPr>
              <a:t>He will be either an </a:t>
            </a:r>
            <a:r>
              <a:rPr sz="1600" spc="-10" dirty="0">
                <a:latin typeface="Carlito"/>
                <a:cs typeface="Carlito"/>
              </a:rPr>
              <a:t>Advocate </a:t>
            </a:r>
            <a:r>
              <a:rPr sz="1600" spc="-5" dirty="0">
                <a:latin typeface="Carlito"/>
                <a:cs typeface="Carlito"/>
              </a:rPr>
              <a:t>of High </a:t>
            </a:r>
            <a:r>
              <a:rPr sz="1600" spc="-10" dirty="0">
                <a:latin typeface="Carlito"/>
                <a:cs typeface="Carlito"/>
              </a:rPr>
              <a:t>Court </a:t>
            </a:r>
            <a:r>
              <a:rPr sz="1600" spc="-5" dirty="0">
                <a:latin typeface="Carlito"/>
                <a:cs typeface="Carlito"/>
              </a:rPr>
              <a:t>with 10 </a:t>
            </a:r>
            <a:r>
              <a:rPr sz="1600" spc="-15" dirty="0">
                <a:latin typeface="Carlito"/>
                <a:cs typeface="Carlito"/>
              </a:rPr>
              <a:t>years</a:t>
            </a:r>
            <a:endParaRPr lang="en-IN" sz="1600" spc="-15" dirty="0">
              <a:latin typeface="Carlito"/>
              <a:cs typeface="Carlito"/>
            </a:endParaRPr>
          </a:p>
          <a:p>
            <a:pPr marL="167005" marR="5080" indent="-167005">
              <a:lnSpc>
                <a:spcPct val="150000"/>
              </a:lnSpc>
              <a:buAutoNum type="arabicPeriod"/>
              <a:tabLst>
                <a:tab pos="167005" algn="l"/>
              </a:tabLst>
            </a:pPr>
            <a:r>
              <a:rPr sz="1600" spc="-15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experience </a:t>
            </a:r>
            <a:r>
              <a:rPr sz="1600" spc="-5" dirty="0">
                <a:latin typeface="Carlito"/>
                <a:cs typeface="Carlito"/>
              </a:rPr>
              <a:t>/High </a:t>
            </a:r>
            <a:r>
              <a:rPr sz="1600" spc="-10" dirty="0">
                <a:latin typeface="Carlito"/>
                <a:cs typeface="Carlito"/>
              </a:rPr>
              <a:t>Court Judge </a:t>
            </a:r>
            <a:r>
              <a:rPr sz="1600" spc="-5" dirty="0">
                <a:latin typeface="Carlito"/>
                <a:cs typeface="Carlito"/>
              </a:rPr>
              <a:t>with 5 </a:t>
            </a:r>
            <a:r>
              <a:rPr sz="1600" spc="-15" dirty="0">
                <a:latin typeface="Carlito"/>
                <a:cs typeface="Carlito"/>
              </a:rPr>
              <a:t>years  </a:t>
            </a:r>
            <a:r>
              <a:rPr sz="1600" spc="-10" dirty="0">
                <a:latin typeface="Carlito"/>
                <a:cs typeface="Carlito"/>
              </a:rPr>
              <a:t>experience</a:t>
            </a:r>
            <a:endParaRPr sz="1600" dirty="0">
              <a:latin typeface="Carlito"/>
              <a:cs typeface="Carlito"/>
            </a:endParaRPr>
          </a:p>
          <a:p>
            <a:pPr marL="166370" indent="-154305">
              <a:lnSpc>
                <a:spcPct val="100000"/>
              </a:lnSpc>
              <a:spcBef>
                <a:spcPts val="960"/>
              </a:spcBef>
              <a:buAutoNum type="arabicPeriod"/>
              <a:tabLst>
                <a:tab pos="167005" algn="l"/>
              </a:tabLst>
            </a:pPr>
            <a:r>
              <a:rPr sz="1600" spc="-10" dirty="0">
                <a:latin typeface="Carlito"/>
                <a:cs typeface="Carlito"/>
              </a:rPr>
              <a:t>must </a:t>
            </a:r>
            <a:r>
              <a:rPr sz="1600" spc="-5" dirty="0">
                <a:latin typeface="Carlito"/>
                <a:cs typeface="Carlito"/>
              </a:rPr>
              <a:t>be a distinguished </a:t>
            </a:r>
            <a:r>
              <a:rPr sz="1600" spc="-10" dirty="0">
                <a:latin typeface="Carlito"/>
                <a:cs typeface="Carlito"/>
              </a:rPr>
              <a:t>jurist </a:t>
            </a:r>
            <a:r>
              <a:rPr sz="1600" spc="-5" dirty="0">
                <a:latin typeface="Carlito"/>
                <a:cs typeface="Carlito"/>
              </a:rPr>
              <a:t>( </a:t>
            </a:r>
            <a:r>
              <a:rPr sz="1600" spc="-15" dirty="0">
                <a:latin typeface="Carlito"/>
                <a:cs typeface="Carlito"/>
              </a:rPr>
              <a:t>expert </a:t>
            </a:r>
            <a:r>
              <a:rPr sz="1600" spc="-5" dirty="0">
                <a:latin typeface="Carlito"/>
                <a:cs typeface="Carlito"/>
              </a:rPr>
              <a:t>in</a:t>
            </a:r>
            <a:r>
              <a:rPr sz="1600" spc="-25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Law</a:t>
            </a:r>
            <a:endParaRPr sz="1600" dirty="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960"/>
              </a:spcBef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u="heavy" spc="-4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Term </a:t>
            </a:r>
            <a:r>
              <a:rPr sz="16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of</a:t>
            </a:r>
            <a:r>
              <a:rPr sz="1600" u="heavy" spc="4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6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office</a:t>
            </a:r>
            <a:endParaRPr sz="16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965"/>
              </a:spcBef>
            </a:pP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5" dirty="0">
                <a:latin typeface="Carlito"/>
                <a:cs typeface="Carlito"/>
              </a:rPr>
              <a:t>Retirement </a:t>
            </a:r>
            <a:r>
              <a:rPr sz="1600" spc="-5" dirty="0">
                <a:latin typeface="Carlito"/>
                <a:cs typeface="Carlito"/>
              </a:rPr>
              <a:t>Age of </a:t>
            </a:r>
            <a:r>
              <a:rPr sz="1600" spc="-10" dirty="0">
                <a:latin typeface="Carlito"/>
                <a:cs typeface="Carlito"/>
              </a:rPr>
              <a:t>Supreme Court Judge </a:t>
            </a:r>
            <a:r>
              <a:rPr sz="1600" spc="-5" dirty="0">
                <a:latin typeface="Carlito"/>
                <a:cs typeface="Carlito"/>
              </a:rPr>
              <a:t>is </a:t>
            </a:r>
            <a:r>
              <a:rPr sz="1600" spc="-10" dirty="0">
                <a:latin typeface="Carlito"/>
                <a:cs typeface="Carlito"/>
              </a:rPr>
              <a:t>65</a:t>
            </a:r>
            <a:r>
              <a:rPr sz="1600" spc="120" dirty="0">
                <a:latin typeface="Carlito"/>
                <a:cs typeface="Carlito"/>
              </a:rPr>
              <a:t> </a:t>
            </a:r>
            <a:r>
              <a:rPr sz="1600" spc="-15" dirty="0">
                <a:latin typeface="Carlito"/>
                <a:cs typeface="Carlito"/>
              </a:rPr>
              <a:t>years.</a:t>
            </a:r>
            <a:endParaRPr sz="1600" dirty="0">
              <a:latin typeface="Carlito"/>
              <a:cs typeface="Carlito"/>
            </a:endParaRPr>
          </a:p>
          <a:p>
            <a:pPr marL="355600" marR="96520" indent="-342900">
              <a:lnSpc>
                <a:spcPct val="150000"/>
              </a:lnSpc>
            </a:pPr>
            <a:r>
              <a:rPr sz="1600" spc="-5" dirty="0">
                <a:latin typeface="Carlito"/>
                <a:cs typeface="Carlito"/>
              </a:rPr>
              <a:t>But </a:t>
            </a:r>
            <a:r>
              <a:rPr sz="1600" dirty="0">
                <a:latin typeface="Carlito"/>
                <a:cs typeface="Carlito"/>
              </a:rPr>
              <a:t>if </a:t>
            </a:r>
            <a:r>
              <a:rPr sz="1600" spc="-15" dirty="0">
                <a:latin typeface="Carlito"/>
                <a:cs typeface="Carlito"/>
              </a:rPr>
              <a:t>found </a:t>
            </a:r>
            <a:r>
              <a:rPr sz="1600" spc="-5" dirty="0">
                <a:latin typeface="Carlito"/>
                <a:cs typeface="Carlito"/>
              </a:rPr>
              <a:t>guilty of misuse of Authority the parliament </a:t>
            </a:r>
            <a:r>
              <a:rPr sz="1600" spc="-10" dirty="0">
                <a:latin typeface="Carlito"/>
                <a:cs typeface="Carlito"/>
              </a:rPr>
              <a:t>can </a:t>
            </a:r>
            <a:r>
              <a:rPr sz="1600" spc="-15" dirty="0">
                <a:latin typeface="Carlito"/>
                <a:cs typeface="Carlito"/>
              </a:rPr>
              <a:t>remove </a:t>
            </a:r>
            <a:r>
              <a:rPr sz="1600" spc="-5" dirty="0">
                <a:latin typeface="Carlito"/>
                <a:cs typeface="Carlito"/>
              </a:rPr>
              <a:t>him </a:t>
            </a:r>
            <a:r>
              <a:rPr sz="1600" spc="-15" dirty="0">
                <a:latin typeface="Carlito"/>
                <a:cs typeface="Carlito"/>
              </a:rPr>
              <a:t>from </a:t>
            </a:r>
            <a:r>
              <a:rPr sz="1600" spc="-5" dirty="0">
                <a:latin typeface="Carlito"/>
                <a:cs typeface="Carlito"/>
              </a:rPr>
              <a:t>the office </a:t>
            </a:r>
            <a:r>
              <a:rPr sz="1600" spc="-10" dirty="0">
                <a:latin typeface="Carlito"/>
                <a:cs typeface="Carlito"/>
              </a:rPr>
              <a:t>through the  </a:t>
            </a:r>
            <a:r>
              <a:rPr sz="1600" spc="-15" dirty="0">
                <a:latin typeface="Carlito"/>
                <a:cs typeface="Carlito"/>
              </a:rPr>
              <a:t>process </a:t>
            </a:r>
            <a:r>
              <a:rPr sz="1600" spc="-5" dirty="0">
                <a:latin typeface="Carlito"/>
                <a:cs typeface="Carlito"/>
              </a:rPr>
              <a:t>of</a:t>
            </a:r>
            <a:r>
              <a:rPr sz="1600" spc="25" dirty="0">
                <a:latin typeface="Carlito"/>
                <a:cs typeface="Carlito"/>
              </a:rPr>
              <a:t> </a:t>
            </a:r>
            <a:r>
              <a:rPr sz="1600" spc="-5" dirty="0">
                <a:latin typeface="Carlito"/>
                <a:cs typeface="Carlito"/>
              </a:rPr>
              <a:t>Impeachment</a:t>
            </a:r>
            <a:endParaRPr lang="en-IN" sz="1600" spc="-5" dirty="0">
              <a:latin typeface="Carlito"/>
              <a:cs typeface="Carlito"/>
            </a:endParaRPr>
          </a:p>
          <a:p>
            <a:pPr marL="355600" marR="96520" indent="-342900">
              <a:lnSpc>
                <a:spcPct val="150000"/>
              </a:lnSpc>
            </a:pPr>
            <a:endParaRPr lang="en-IN" sz="1600" spc="-5" dirty="0">
              <a:latin typeface="Carlito"/>
              <a:cs typeface="Carlito"/>
            </a:endParaRPr>
          </a:p>
          <a:p>
            <a:pPr marL="355600" marR="96520" indent="-342900">
              <a:lnSpc>
                <a:spcPct val="150000"/>
              </a:lnSpc>
            </a:pPr>
            <a:endParaRPr sz="1600" dirty="0">
              <a:latin typeface="Carlito"/>
              <a:cs typeface="Carlito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4EE723C-068C-4214-A958-88AB1359C8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1828800"/>
            <a:ext cx="3657600" cy="2725353"/>
          </a:xfrm>
          <a:prstGeom prst="rect">
            <a:avLst/>
          </a:prstGeom>
        </p:spPr>
      </p:pic>
      <p:sp>
        <p:nvSpPr>
          <p:cNvPr id="7" name="object 3">
            <a:extLst>
              <a:ext uri="{FF2B5EF4-FFF2-40B4-BE49-F238E27FC236}">
                <a16:creationId xmlns:a16="http://schemas.microsoft.com/office/drawing/2014/main" id="{5CBD1BFF-7948-4CDE-8451-86373D15EDC4}"/>
              </a:ext>
            </a:extLst>
          </p:cNvPr>
          <p:cNvSpPr/>
          <p:nvPr/>
        </p:nvSpPr>
        <p:spPr>
          <a:xfrm>
            <a:off x="7239000" y="152400"/>
            <a:ext cx="1752600" cy="91038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5640" y="247269"/>
            <a:ext cx="205867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0000"/>
                </a:solidFill>
                <a:latin typeface="Carlito"/>
                <a:cs typeface="Carlito"/>
              </a:rPr>
              <a:t>The </a:t>
            </a:r>
            <a:r>
              <a:rPr sz="2000" spc="-5" dirty="0">
                <a:solidFill>
                  <a:srgbClr val="FF0000"/>
                </a:solidFill>
                <a:latin typeface="Carlito"/>
                <a:cs typeface="Carlito"/>
              </a:rPr>
              <a:t>Supreme</a:t>
            </a:r>
            <a:r>
              <a:rPr sz="2000" spc="-9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Carlito"/>
                <a:cs typeface="Carlito"/>
              </a:rPr>
              <a:t>Court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3039" y="1600200"/>
            <a:ext cx="8798561" cy="3928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u="heavy" spc="-2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Powers </a:t>
            </a:r>
            <a:r>
              <a:rPr sz="16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and functions of the </a:t>
            </a:r>
            <a:r>
              <a:rPr sz="1600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Supreme</a:t>
            </a:r>
            <a:r>
              <a:rPr sz="1600" u="heavy" spc="7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600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Court</a:t>
            </a:r>
            <a:endParaRPr sz="1600" dirty="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10" dirty="0">
                <a:latin typeface="Carlito"/>
                <a:cs typeface="Carlito"/>
              </a:rPr>
              <a:t>Supreme Court </a:t>
            </a:r>
            <a:r>
              <a:rPr sz="1600" spc="-5" dirty="0">
                <a:latin typeface="Carlito"/>
                <a:cs typeface="Carlito"/>
              </a:rPr>
              <a:t>and High </a:t>
            </a:r>
            <a:r>
              <a:rPr sz="1600" spc="-10" dirty="0">
                <a:latin typeface="Carlito"/>
                <a:cs typeface="Carlito"/>
              </a:rPr>
              <a:t>Court </a:t>
            </a:r>
            <a:r>
              <a:rPr sz="1600" spc="-15" dirty="0">
                <a:latin typeface="Carlito"/>
                <a:cs typeface="Carlito"/>
              </a:rPr>
              <a:t>have </a:t>
            </a:r>
            <a:r>
              <a:rPr sz="1600" spc="-10" dirty="0">
                <a:latin typeface="Carlito"/>
                <a:cs typeface="Carlito"/>
              </a:rPr>
              <a:t>three </a:t>
            </a:r>
            <a:r>
              <a:rPr sz="1600" spc="-5" dirty="0">
                <a:latin typeface="Carlito"/>
                <a:cs typeface="Carlito"/>
              </a:rPr>
              <a:t>types of</a:t>
            </a:r>
            <a:r>
              <a:rPr sz="1600" spc="120" dirty="0">
                <a:latin typeface="Carlito"/>
                <a:cs typeface="Carlito"/>
              </a:rPr>
              <a:t> </a:t>
            </a:r>
            <a:r>
              <a:rPr sz="1600" spc="-5" dirty="0">
                <a:latin typeface="Carlito"/>
                <a:cs typeface="Carlito"/>
              </a:rPr>
              <a:t>Jurisdictions</a:t>
            </a:r>
            <a:endParaRPr sz="1600" dirty="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5" dirty="0">
                <a:latin typeface="Carlito"/>
                <a:cs typeface="Carlito"/>
              </a:rPr>
              <a:t>Original</a:t>
            </a:r>
            <a:r>
              <a:rPr sz="1600" spc="-40" dirty="0">
                <a:latin typeface="Carlito"/>
                <a:cs typeface="Carlito"/>
              </a:rPr>
              <a:t> </a:t>
            </a:r>
            <a:r>
              <a:rPr sz="1600" spc="-5" dirty="0">
                <a:latin typeface="Carlito"/>
                <a:cs typeface="Carlito"/>
              </a:rPr>
              <a:t>Jurisdiction</a:t>
            </a:r>
            <a:endParaRPr sz="16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Char char="●"/>
            </a:pPr>
            <a:endParaRPr sz="1550" dirty="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5" dirty="0">
                <a:latin typeface="Carlito"/>
                <a:cs typeface="Carlito"/>
              </a:rPr>
              <a:t>Appellate</a:t>
            </a:r>
            <a:r>
              <a:rPr sz="1600" spc="-45" dirty="0">
                <a:latin typeface="Carlito"/>
                <a:cs typeface="Carlito"/>
              </a:rPr>
              <a:t> </a:t>
            </a:r>
            <a:r>
              <a:rPr sz="1600" spc="-5" dirty="0">
                <a:latin typeface="Carlito"/>
                <a:cs typeface="Carlito"/>
              </a:rPr>
              <a:t>Jurisdiction</a:t>
            </a:r>
            <a:endParaRPr sz="16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Char char="●"/>
            </a:pPr>
            <a:endParaRPr sz="1550" dirty="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5" dirty="0">
                <a:latin typeface="Carlito"/>
                <a:cs typeface="Carlito"/>
              </a:rPr>
              <a:t>Advisory</a:t>
            </a:r>
            <a:r>
              <a:rPr sz="1600" dirty="0">
                <a:latin typeface="Carlito"/>
                <a:cs typeface="Carlito"/>
              </a:rPr>
              <a:t> </a:t>
            </a:r>
            <a:r>
              <a:rPr sz="1600" spc="-5" dirty="0">
                <a:latin typeface="Carlito"/>
                <a:cs typeface="Carlito"/>
              </a:rPr>
              <a:t>Jurisdiction</a:t>
            </a:r>
            <a:endParaRPr sz="16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Char char="●"/>
            </a:pPr>
            <a:endParaRPr sz="1550" dirty="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Original</a:t>
            </a:r>
            <a:r>
              <a:rPr sz="1600" u="heavy" spc="-4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6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Jurisdiction</a:t>
            </a:r>
            <a:endParaRPr sz="1600" dirty="0">
              <a:latin typeface="Carlito"/>
              <a:cs typeface="Carlito"/>
            </a:endParaRPr>
          </a:p>
          <a:p>
            <a:pPr marL="355600" marR="438150" indent="-342900">
              <a:lnSpc>
                <a:spcPct val="100000"/>
              </a:lnSpc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Supreme Court </a:t>
            </a:r>
            <a:r>
              <a:rPr sz="1600" spc="-5" dirty="0">
                <a:latin typeface="Carlito"/>
                <a:cs typeface="Carlito"/>
              </a:rPr>
              <a:t>has the authority </a:t>
            </a:r>
            <a:r>
              <a:rPr sz="1600" spc="-10" dirty="0">
                <a:latin typeface="Carlito"/>
                <a:cs typeface="Carlito"/>
              </a:rPr>
              <a:t>to hear certain </a:t>
            </a:r>
            <a:r>
              <a:rPr sz="1600" spc="-5" dirty="0">
                <a:latin typeface="Carlito"/>
                <a:cs typeface="Carlito"/>
              </a:rPr>
              <a:t>types of cases </a:t>
            </a:r>
            <a:r>
              <a:rPr sz="1600" spc="-15" dirty="0">
                <a:latin typeface="Carlito"/>
                <a:cs typeface="Carlito"/>
              </a:rPr>
              <a:t>for </a:t>
            </a: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5" dirty="0">
                <a:latin typeface="Carlito"/>
                <a:cs typeface="Carlito"/>
              </a:rPr>
              <a:t>first </a:t>
            </a:r>
            <a:r>
              <a:rPr sz="1600" spc="-5" dirty="0">
                <a:latin typeface="Carlito"/>
                <a:cs typeface="Carlito"/>
              </a:rPr>
              <a:t>time </a:t>
            </a:r>
            <a:r>
              <a:rPr sz="1600" spc="-10" dirty="0">
                <a:latin typeface="Carlito"/>
                <a:cs typeface="Carlito"/>
              </a:rPr>
              <a:t>came to  known </a:t>
            </a:r>
            <a:r>
              <a:rPr sz="1600" spc="-5" dirty="0">
                <a:latin typeface="Carlito"/>
                <a:cs typeface="Carlito"/>
              </a:rPr>
              <a:t>as Original</a:t>
            </a:r>
            <a:r>
              <a:rPr sz="1600" spc="-10" dirty="0">
                <a:latin typeface="Carlito"/>
                <a:cs typeface="Carlito"/>
              </a:rPr>
              <a:t> </a:t>
            </a:r>
            <a:r>
              <a:rPr sz="1600" spc="-5" dirty="0">
                <a:latin typeface="Carlito"/>
                <a:cs typeface="Carlito"/>
              </a:rPr>
              <a:t>Jurisdiction.</a:t>
            </a:r>
            <a:endParaRPr sz="1600" dirty="0">
              <a:latin typeface="Carlito"/>
              <a:cs typeface="Carlito"/>
            </a:endParaRPr>
          </a:p>
          <a:p>
            <a:pPr marL="210820" marR="5080" indent="-210820">
              <a:lnSpc>
                <a:spcPct val="100000"/>
              </a:lnSpc>
              <a:buAutoNum type="arabicPeriod"/>
              <a:tabLst>
                <a:tab pos="210820" algn="l"/>
              </a:tabLst>
            </a:pPr>
            <a:r>
              <a:rPr sz="1600" spc="-5" dirty="0">
                <a:latin typeface="Carlito"/>
                <a:cs typeface="Carlito"/>
              </a:rPr>
              <a:t>Cases </a:t>
            </a:r>
            <a:r>
              <a:rPr sz="1600" spc="-10" dirty="0">
                <a:latin typeface="Carlito"/>
                <a:cs typeface="Carlito"/>
              </a:rPr>
              <a:t>that </a:t>
            </a:r>
            <a:r>
              <a:rPr sz="1600" spc="-15" dirty="0">
                <a:latin typeface="Carlito"/>
                <a:cs typeface="Carlito"/>
              </a:rPr>
              <a:t>involve </a:t>
            </a:r>
            <a:r>
              <a:rPr sz="1600" spc="-10" dirty="0">
                <a:latin typeface="Carlito"/>
                <a:cs typeface="Carlito"/>
              </a:rPr>
              <a:t>disputes over </a:t>
            </a: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interpretation </a:t>
            </a:r>
            <a:r>
              <a:rPr sz="1600" spc="-5" dirty="0">
                <a:latin typeface="Carlito"/>
                <a:cs typeface="Carlito"/>
              </a:rPr>
              <a:t>of the Constitution </a:t>
            </a:r>
            <a:r>
              <a:rPr sz="1600" spc="-10" dirty="0">
                <a:latin typeface="Carlito"/>
                <a:cs typeface="Carlito"/>
              </a:rPr>
              <a:t>can </a:t>
            </a:r>
            <a:r>
              <a:rPr sz="1600" spc="-5" dirty="0">
                <a:latin typeface="Carlito"/>
                <a:cs typeface="Carlito"/>
              </a:rPr>
              <a:t>be </a:t>
            </a:r>
            <a:r>
              <a:rPr sz="1600" spc="-15" dirty="0">
                <a:latin typeface="Carlito"/>
                <a:cs typeface="Carlito"/>
              </a:rPr>
              <a:t>brought </a:t>
            </a:r>
            <a:r>
              <a:rPr sz="1600" spc="-10" dirty="0">
                <a:latin typeface="Carlito"/>
                <a:cs typeface="Carlito"/>
              </a:rPr>
              <a:t>directly to </a:t>
            </a:r>
            <a:r>
              <a:rPr sz="1600" spc="-5" dirty="0">
                <a:latin typeface="Carlito"/>
                <a:cs typeface="Carlito"/>
              </a:rPr>
              <a:t>the  </a:t>
            </a:r>
            <a:r>
              <a:rPr sz="1600" spc="-10" dirty="0">
                <a:latin typeface="Carlito"/>
                <a:cs typeface="Carlito"/>
              </a:rPr>
              <a:t>Supreme</a:t>
            </a:r>
            <a:r>
              <a:rPr sz="1600" spc="10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Court</a:t>
            </a:r>
            <a:endParaRPr sz="1600" dirty="0">
              <a:latin typeface="Carlito"/>
              <a:cs typeface="Carlito"/>
            </a:endParaRPr>
          </a:p>
          <a:p>
            <a:pPr marL="12700" marR="3985260">
              <a:lnSpc>
                <a:spcPct val="100000"/>
              </a:lnSpc>
              <a:buAutoNum type="arabicPeriod"/>
              <a:tabLst>
                <a:tab pos="167005" algn="l"/>
              </a:tabLst>
            </a:pPr>
            <a:r>
              <a:rPr sz="1600" spc="-5" dirty="0">
                <a:latin typeface="Carlito"/>
                <a:cs typeface="Carlito"/>
              </a:rPr>
              <a:t>Cases dealing with violation of </a:t>
            </a:r>
            <a:r>
              <a:rPr sz="1600" spc="-10" dirty="0">
                <a:latin typeface="Carlito"/>
                <a:cs typeface="Carlito"/>
              </a:rPr>
              <a:t>Fundamental </a:t>
            </a:r>
            <a:r>
              <a:rPr sz="1600" spc="-5" dirty="0">
                <a:latin typeface="Carlito"/>
                <a:cs typeface="Carlito"/>
              </a:rPr>
              <a:t>Rights  </a:t>
            </a:r>
            <a:r>
              <a:rPr sz="1600" spc="-10" dirty="0">
                <a:latin typeface="Carlito"/>
                <a:cs typeface="Carlito"/>
              </a:rPr>
              <a:t>3.disputes that </a:t>
            </a:r>
            <a:r>
              <a:rPr sz="1600" spc="-5" dirty="0">
                <a:latin typeface="Carlito"/>
                <a:cs typeface="Carlito"/>
              </a:rPr>
              <a:t>arise </a:t>
            </a:r>
            <a:r>
              <a:rPr sz="1600" spc="-10" dirty="0">
                <a:latin typeface="Carlito"/>
                <a:cs typeface="Carlito"/>
              </a:rPr>
              <a:t>between </a:t>
            </a: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5" dirty="0">
                <a:latin typeface="Carlito"/>
                <a:cs typeface="Carlito"/>
              </a:rPr>
              <a:t>central </a:t>
            </a:r>
            <a:r>
              <a:rPr sz="1600" spc="-10" dirty="0">
                <a:latin typeface="Carlito"/>
                <a:cs typeface="Carlito"/>
              </a:rPr>
              <a:t>Government  </a:t>
            </a:r>
            <a:r>
              <a:rPr sz="1600" spc="-5" dirty="0">
                <a:latin typeface="Carlito"/>
                <a:cs typeface="Carlito"/>
              </a:rPr>
              <a:t>4.disputes </a:t>
            </a:r>
            <a:r>
              <a:rPr sz="1600" spc="-10" dirty="0">
                <a:latin typeface="Carlito"/>
                <a:cs typeface="Carlito"/>
              </a:rPr>
              <a:t>between </a:t>
            </a:r>
            <a:r>
              <a:rPr sz="1600" spc="-5" dirty="0">
                <a:latin typeface="Carlito"/>
                <a:cs typeface="Carlito"/>
              </a:rPr>
              <a:t>two </a:t>
            </a:r>
            <a:r>
              <a:rPr sz="1600" spc="-15" dirty="0">
                <a:latin typeface="Carlito"/>
                <a:cs typeface="Carlito"/>
              </a:rPr>
              <a:t>state </a:t>
            </a:r>
            <a:r>
              <a:rPr sz="1600" spc="-10" dirty="0">
                <a:latin typeface="Carlito"/>
                <a:cs typeface="Carlito"/>
              </a:rPr>
              <a:t>governments </a:t>
            </a:r>
            <a:r>
              <a:rPr sz="1600" spc="-5" dirty="0">
                <a:latin typeface="Carlito"/>
                <a:cs typeface="Carlito"/>
              </a:rPr>
              <a:t>or</a:t>
            </a:r>
            <a:r>
              <a:rPr sz="1600" spc="50" dirty="0">
                <a:latin typeface="Carlito"/>
                <a:cs typeface="Carlito"/>
              </a:rPr>
              <a:t> </a:t>
            </a:r>
            <a:r>
              <a:rPr sz="1600" spc="-15" dirty="0">
                <a:latin typeface="Carlito"/>
                <a:cs typeface="Carlito"/>
              </a:rPr>
              <a:t>more</a:t>
            </a:r>
            <a:endParaRPr sz="1600" dirty="0">
              <a:latin typeface="Carlito"/>
              <a:cs typeface="Carlito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4B5B58C-4796-4603-87C1-FA5A272224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4648200"/>
            <a:ext cx="4267200" cy="1998626"/>
          </a:xfrm>
          <a:prstGeom prst="rect">
            <a:avLst/>
          </a:prstGeom>
        </p:spPr>
      </p:pic>
      <p:sp>
        <p:nvSpPr>
          <p:cNvPr id="7" name="object 3">
            <a:extLst>
              <a:ext uri="{FF2B5EF4-FFF2-40B4-BE49-F238E27FC236}">
                <a16:creationId xmlns:a16="http://schemas.microsoft.com/office/drawing/2014/main" id="{8599DE57-D266-43DB-A775-485868C6CC22}"/>
              </a:ext>
            </a:extLst>
          </p:cNvPr>
          <p:cNvSpPr/>
          <p:nvPr/>
        </p:nvSpPr>
        <p:spPr>
          <a:xfrm>
            <a:off x="7239000" y="152400"/>
            <a:ext cx="1752600" cy="91038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355219"/>
            <a:ext cx="205867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0000"/>
                </a:solidFill>
                <a:latin typeface="Carlito"/>
                <a:cs typeface="Carlito"/>
              </a:rPr>
              <a:t>The </a:t>
            </a:r>
            <a:r>
              <a:rPr sz="2000" spc="-5" dirty="0">
                <a:solidFill>
                  <a:srgbClr val="FF0000"/>
                </a:solidFill>
                <a:latin typeface="Carlito"/>
                <a:cs typeface="Carlito"/>
              </a:rPr>
              <a:t>Supreme</a:t>
            </a:r>
            <a:r>
              <a:rPr sz="2000" spc="-9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Carlito"/>
                <a:cs typeface="Carlito"/>
              </a:rPr>
              <a:t>Court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0551" y="1600200"/>
            <a:ext cx="8372449" cy="3116622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385"/>
              </a:spcBef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5" dirty="0">
                <a:latin typeface="Carlito"/>
                <a:cs typeface="Carlito"/>
              </a:rPr>
              <a:t>Appellate</a:t>
            </a:r>
            <a:r>
              <a:rPr sz="1600" spc="-45" dirty="0">
                <a:latin typeface="Carlito"/>
                <a:cs typeface="Carlito"/>
              </a:rPr>
              <a:t> </a:t>
            </a:r>
            <a:r>
              <a:rPr sz="1600" spc="-5" dirty="0">
                <a:latin typeface="Carlito"/>
                <a:cs typeface="Carlito"/>
              </a:rPr>
              <a:t>Jurisdiction</a:t>
            </a:r>
            <a:endParaRPr sz="16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600" spc="-5" dirty="0">
                <a:latin typeface="Carlito"/>
                <a:cs typeface="Carlito"/>
              </a:rPr>
              <a:t>If a </a:t>
            </a:r>
            <a:r>
              <a:rPr sz="1600" spc="-10" dirty="0">
                <a:latin typeface="Carlito"/>
                <a:cs typeface="Carlito"/>
              </a:rPr>
              <a:t>person </a:t>
            </a:r>
            <a:r>
              <a:rPr sz="1600" spc="-5" dirty="0">
                <a:latin typeface="Carlito"/>
                <a:cs typeface="Carlito"/>
              </a:rPr>
              <a:t>is </a:t>
            </a:r>
            <a:r>
              <a:rPr sz="1600" spc="-10" dirty="0">
                <a:latin typeface="Carlito"/>
                <a:cs typeface="Carlito"/>
              </a:rPr>
              <a:t>not </a:t>
            </a:r>
            <a:r>
              <a:rPr sz="1600" spc="-5" dirty="0">
                <a:latin typeface="Carlito"/>
                <a:cs typeface="Carlito"/>
              </a:rPr>
              <a:t>satisfied with a </a:t>
            </a:r>
            <a:r>
              <a:rPr sz="1600" spc="-10" dirty="0">
                <a:latin typeface="Carlito"/>
                <a:cs typeface="Carlito"/>
              </a:rPr>
              <a:t>judgment </a:t>
            </a:r>
            <a:r>
              <a:rPr sz="1600" spc="-5" dirty="0">
                <a:latin typeface="Carlito"/>
                <a:cs typeface="Carlito"/>
              </a:rPr>
              <a:t>given </a:t>
            </a:r>
            <a:r>
              <a:rPr sz="1600" spc="-10" dirty="0">
                <a:latin typeface="Carlito"/>
                <a:cs typeface="Carlito"/>
              </a:rPr>
              <a:t>by </a:t>
            </a:r>
            <a:r>
              <a:rPr sz="1600" spc="-5" dirty="0">
                <a:latin typeface="Carlito"/>
                <a:cs typeface="Carlito"/>
              </a:rPr>
              <a:t>the High </a:t>
            </a:r>
            <a:r>
              <a:rPr sz="1600" spc="-10" dirty="0">
                <a:latin typeface="Carlito"/>
                <a:cs typeface="Carlito"/>
              </a:rPr>
              <a:t>Court </a:t>
            </a:r>
            <a:r>
              <a:rPr sz="1600" spc="-5" dirty="0">
                <a:latin typeface="Carlito"/>
                <a:cs typeface="Carlito"/>
              </a:rPr>
              <a:t>, he / </a:t>
            </a:r>
            <a:r>
              <a:rPr sz="1600" spc="-10" dirty="0">
                <a:latin typeface="Carlito"/>
                <a:cs typeface="Carlito"/>
              </a:rPr>
              <a:t>she</a:t>
            </a:r>
            <a:r>
              <a:rPr sz="1600" spc="70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can</a:t>
            </a:r>
            <a:endParaRPr sz="1600" dirty="0">
              <a:latin typeface="Carlito"/>
              <a:cs typeface="Carlito"/>
            </a:endParaRPr>
          </a:p>
          <a:p>
            <a:pPr marL="354965" marR="638810" indent="-342900">
              <a:lnSpc>
                <a:spcPct val="114999"/>
              </a:lnSpc>
            </a:pPr>
            <a:r>
              <a:rPr sz="1600" spc="-5" dirty="0">
                <a:latin typeface="Carlito"/>
                <a:cs typeface="Carlito"/>
              </a:rPr>
              <a:t>appeal </a:t>
            </a:r>
            <a:r>
              <a:rPr sz="1600" spc="-10" dirty="0">
                <a:latin typeface="Carlito"/>
                <a:cs typeface="Carlito"/>
              </a:rPr>
              <a:t>to </a:t>
            </a: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Supreme Court. The Supreme Court </a:t>
            </a:r>
            <a:r>
              <a:rPr sz="1600" spc="-5" dirty="0">
                <a:latin typeface="Carlito"/>
                <a:cs typeface="Carlito"/>
              </a:rPr>
              <a:t>will then </a:t>
            </a:r>
            <a:r>
              <a:rPr sz="1600" spc="-10" dirty="0">
                <a:latin typeface="Carlito"/>
                <a:cs typeface="Carlito"/>
              </a:rPr>
              <a:t>hear </a:t>
            </a: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case </a:t>
            </a:r>
            <a:r>
              <a:rPr sz="1600" spc="-5" dirty="0">
                <a:latin typeface="Carlito"/>
                <a:cs typeface="Carlito"/>
              </a:rPr>
              <a:t>and give the final  </a:t>
            </a:r>
            <a:r>
              <a:rPr sz="1600" spc="-10" dirty="0">
                <a:latin typeface="Carlito"/>
                <a:cs typeface="Carlito"/>
              </a:rPr>
              <a:t>judgment</a:t>
            </a:r>
            <a:endParaRPr sz="1600" dirty="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5" dirty="0">
                <a:latin typeface="Carlito"/>
                <a:cs typeface="Carlito"/>
              </a:rPr>
              <a:t>Advisory</a:t>
            </a:r>
            <a:r>
              <a:rPr sz="1600" dirty="0">
                <a:latin typeface="Carlito"/>
                <a:cs typeface="Carlito"/>
              </a:rPr>
              <a:t> </a:t>
            </a:r>
            <a:r>
              <a:rPr sz="1600" spc="-5" dirty="0">
                <a:latin typeface="Carlito"/>
                <a:cs typeface="Carlito"/>
              </a:rPr>
              <a:t>Jurisdiction</a:t>
            </a:r>
            <a:endParaRPr sz="1600" dirty="0">
              <a:latin typeface="Carlito"/>
              <a:cs typeface="Carlito"/>
            </a:endParaRPr>
          </a:p>
          <a:p>
            <a:pPr marL="354965" marR="5080" indent="-342900">
              <a:lnSpc>
                <a:spcPct val="114999"/>
              </a:lnSpc>
            </a:pP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Supreme Court </a:t>
            </a:r>
            <a:r>
              <a:rPr sz="1600" spc="-5" dirty="0">
                <a:latin typeface="Carlito"/>
                <a:cs typeface="Carlito"/>
              </a:rPr>
              <a:t>advises the </a:t>
            </a:r>
            <a:r>
              <a:rPr sz="1600" spc="-10" dirty="0">
                <a:latin typeface="Carlito"/>
                <a:cs typeface="Carlito"/>
              </a:rPr>
              <a:t>President </a:t>
            </a:r>
            <a:r>
              <a:rPr sz="1600" spc="-5" dirty="0">
                <a:latin typeface="Carlito"/>
                <a:cs typeface="Carlito"/>
              </a:rPr>
              <a:t>and the </a:t>
            </a:r>
            <a:r>
              <a:rPr sz="1600" spc="-10" dirty="0">
                <a:latin typeface="Carlito"/>
                <a:cs typeface="Carlito"/>
              </a:rPr>
              <a:t>Council </a:t>
            </a:r>
            <a:r>
              <a:rPr sz="1600" spc="-5" dirty="0">
                <a:latin typeface="Carlito"/>
                <a:cs typeface="Carlito"/>
              </a:rPr>
              <a:t>of </a:t>
            </a:r>
            <a:r>
              <a:rPr sz="1600" spc="-10" dirty="0">
                <a:latin typeface="Carlito"/>
                <a:cs typeface="Carlito"/>
              </a:rPr>
              <a:t>Ministers, </a:t>
            </a:r>
            <a:r>
              <a:rPr sz="1600" spc="-5" dirty="0">
                <a:latin typeface="Carlito"/>
                <a:cs typeface="Carlito"/>
              </a:rPr>
              <a:t>on </a:t>
            </a:r>
            <a:r>
              <a:rPr sz="1600" spc="-10" dirty="0">
                <a:latin typeface="Carlito"/>
                <a:cs typeface="Carlito"/>
              </a:rPr>
              <a:t>matter </a:t>
            </a:r>
            <a:r>
              <a:rPr sz="1600" spc="-5" dirty="0">
                <a:latin typeface="Carlito"/>
                <a:cs typeface="Carlito"/>
              </a:rPr>
              <a:t>of Constitutional  issues or issues of public </a:t>
            </a:r>
            <a:r>
              <a:rPr sz="1600" spc="-10" dirty="0">
                <a:latin typeface="Carlito"/>
                <a:cs typeface="Carlito"/>
              </a:rPr>
              <a:t>importance. </a:t>
            </a: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President </a:t>
            </a:r>
            <a:r>
              <a:rPr sz="1600" spc="-5" dirty="0">
                <a:latin typeface="Carlito"/>
                <a:cs typeface="Carlito"/>
              </a:rPr>
              <a:t>also </a:t>
            </a:r>
            <a:r>
              <a:rPr sz="1600" spc="-10" dirty="0">
                <a:latin typeface="Carlito"/>
                <a:cs typeface="Carlito"/>
              </a:rPr>
              <a:t>can seek </a:t>
            </a:r>
            <a:r>
              <a:rPr sz="1600" spc="-5" dirty="0">
                <a:latin typeface="Carlito"/>
                <a:cs typeface="Carlito"/>
              </a:rPr>
              <a:t>the advice of the</a:t>
            </a:r>
            <a:r>
              <a:rPr sz="1600" spc="130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Supreme</a:t>
            </a:r>
            <a:endParaRPr sz="1600" dirty="0">
              <a:latin typeface="Carlito"/>
              <a:cs typeface="Carlito"/>
            </a:endParaRPr>
          </a:p>
          <a:p>
            <a:pPr marL="354965">
              <a:lnSpc>
                <a:spcPct val="100000"/>
              </a:lnSpc>
              <a:spcBef>
                <a:spcPts val="290"/>
              </a:spcBef>
            </a:pPr>
            <a:r>
              <a:rPr sz="1600" spc="-5" dirty="0">
                <a:latin typeface="Carlito"/>
                <a:cs typeface="Carlito"/>
              </a:rPr>
              <a:t>Court.</a:t>
            </a:r>
            <a:endParaRPr sz="1600" dirty="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5" dirty="0">
                <a:latin typeface="Carlito"/>
                <a:cs typeface="Carlito"/>
              </a:rPr>
              <a:t>JUDICIAL</a:t>
            </a:r>
            <a:r>
              <a:rPr sz="1600" spc="-20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REVIEW</a:t>
            </a:r>
            <a:endParaRPr sz="1600" dirty="0">
              <a:latin typeface="Carlito"/>
              <a:cs typeface="Carlito"/>
            </a:endParaRPr>
          </a:p>
          <a:p>
            <a:pPr marL="354965" marR="37465" indent="-342900">
              <a:lnSpc>
                <a:spcPct val="114999"/>
              </a:lnSpc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15" dirty="0">
                <a:latin typeface="Carlito"/>
                <a:cs typeface="Carlito"/>
              </a:rPr>
              <a:t>Any </a:t>
            </a:r>
            <a:r>
              <a:rPr sz="1600" spc="-10" dirty="0">
                <a:latin typeface="Carlito"/>
                <a:cs typeface="Carlito"/>
              </a:rPr>
              <a:t>law </a:t>
            </a:r>
            <a:r>
              <a:rPr sz="1600" spc="-5" dirty="0">
                <a:latin typeface="Carlito"/>
                <a:cs typeface="Carlito"/>
              </a:rPr>
              <a:t>or policy made </a:t>
            </a:r>
            <a:r>
              <a:rPr sz="1600" spc="-10" dirty="0">
                <a:latin typeface="Carlito"/>
                <a:cs typeface="Carlito"/>
              </a:rPr>
              <a:t>by </a:t>
            </a: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government, that </a:t>
            </a:r>
            <a:r>
              <a:rPr sz="1600" spc="-5" dirty="0">
                <a:latin typeface="Carlito"/>
                <a:cs typeface="Carlito"/>
              </a:rPr>
              <a:t>is </a:t>
            </a:r>
            <a:r>
              <a:rPr sz="1600" spc="-10" dirty="0">
                <a:latin typeface="Carlito"/>
                <a:cs typeface="Carlito"/>
              </a:rPr>
              <a:t>not </a:t>
            </a:r>
            <a:r>
              <a:rPr sz="1600" spc="-5" dirty="0">
                <a:latin typeface="Carlito"/>
                <a:cs typeface="Carlito"/>
              </a:rPr>
              <a:t>in </a:t>
            </a:r>
            <a:r>
              <a:rPr sz="1600" spc="-10" dirty="0">
                <a:latin typeface="Carlito"/>
                <a:cs typeface="Carlito"/>
              </a:rPr>
              <a:t>accordance </a:t>
            </a:r>
            <a:r>
              <a:rPr sz="1600" spc="-5" dirty="0">
                <a:latin typeface="Carlito"/>
                <a:cs typeface="Carlito"/>
              </a:rPr>
              <a:t>with the </a:t>
            </a:r>
            <a:r>
              <a:rPr sz="1600" spc="-10" dirty="0">
                <a:latin typeface="Carlito"/>
                <a:cs typeface="Carlito"/>
              </a:rPr>
              <a:t>intention </a:t>
            </a:r>
            <a:r>
              <a:rPr sz="1600" spc="-5" dirty="0">
                <a:latin typeface="Carlito"/>
                <a:cs typeface="Carlito"/>
              </a:rPr>
              <a:t>of </a:t>
            </a:r>
            <a:r>
              <a:rPr sz="1600" spc="-10" dirty="0">
                <a:latin typeface="Carlito"/>
                <a:cs typeface="Carlito"/>
              </a:rPr>
              <a:t>the  </a:t>
            </a:r>
            <a:r>
              <a:rPr sz="1600" spc="-5" dirty="0">
                <a:latin typeface="Carlito"/>
                <a:cs typeface="Carlito"/>
              </a:rPr>
              <a:t>Constitution judiciary </a:t>
            </a:r>
            <a:r>
              <a:rPr sz="1600" spc="-10" dirty="0">
                <a:latin typeface="Carlito"/>
                <a:cs typeface="Carlito"/>
              </a:rPr>
              <a:t>has </a:t>
            </a:r>
            <a:r>
              <a:rPr sz="1600" spc="-5" dirty="0">
                <a:latin typeface="Carlito"/>
                <a:cs typeface="Carlito"/>
              </a:rPr>
              <a:t>the right </a:t>
            </a:r>
            <a:r>
              <a:rPr sz="1600" spc="-10" dirty="0">
                <a:latin typeface="Carlito"/>
                <a:cs typeface="Carlito"/>
              </a:rPr>
              <a:t>to declare </a:t>
            </a:r>
            <a:r>
              <a:rPr sz="1600" spc="-5" dirty="0">
                <a:latin typeface="Carlito"/>
                <a:cs typeface="Carlito"/>
              </a:rPr>
              <a:t>it as</a:t>
            </a:r>
            <a:r>
              <a:rPr sz="1600" spc="5" dirty="0">
                <a:latin typeface="Carlito"/>
                <a:cs typeface="Carlito"/>
              </a:rPr>
              <a:t> </a:t>
            </a:r>
            <a:r>
              <a:rPr sz="1600" spc="-5" dirty="0">
                <a:latin typeface="Carlito"/>
                <a:cs typeface="Carlito"/>
              </a:rPr>
              <a:t>illegal.</a:t>
            </a:r>
            <a:endParaRPr sz="1600" dirty="0">
              <a:latin typeface="Carlito"/>
              <a:cs typeface="Carlito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F5DFFE4-16C5-406D-B31C-EA8EEB3B15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4716822"/>
            <a:ext cx="4038600" cy="2064979"/>
          </a:xfrm>
          <a:prstGeom prst="rect">
            <a:avLst/>
          </a:prstGeom>
        </p:spPr>
      </p:pic>
      <p:sp>
        <p:nvSpPr>
          <p:cNvPr id="7" name="object 3">
            <a:extLst>
              <a:ext uri="{FF2B5EF4-FFF2-40B4-BE49-F238E27FC236}">
                <a16:creationId xmlns:a16="http://schemas.microsoft.com/office/drawing/2014/main" id="{01E2FC84-07E3-4E95-9B9C-6C1EB2C830B0}"/>
              </a:ext>
            </a:extLst>
          </p:cNvPr>
          <p:cNvSpPr/>
          <p:nvPr/>
        </p:nvSpPr>
        <p:spPr>
          <a:xfrm>
            <a:off x="7239000" y="152400"/>
            <a:ext cx="1752600" cy="91038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355219"/>
            <a:ext cx="161099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FF0000"/>
                </a:solidFill>
                <a:latin typeface="Carlito"/>
                <a:cs typeface="Carlito"/>
              </a:rPr>
              <a:t>Supreme</a:t>
            </a:r>
            <a:r>
              <a:rPr sz="2000" spc="-80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Carlito"/>
                <a:cs typeface="Carlito"/>
              </a:rPr>
              <a:t>Court</a:t>
            </a:r>
            <a:endParaRPr sz="20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445744" y="1371600"/>
            <a:ext cx="8393456" cy="30991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14655" indent="-342900">
              <a:lnSpc>
                <a:spcPct val="100000"/>
              </a:lnSpc>
              <a:spcBef>
                <a:spcPts val="95"/>
              </a:spcBef>
              <a:buSzPct val="112500"/>
              <a:buFont typeface="Arial"/>
              <a:buChar char="●"/>
              <a:tabLst>
                <a:tab pos="414020" algn="l"/>
                <a:tab pos="414655" algn="l"/>
              </a:tabLst>
            </a:pPr>
            <a:r>
              <a:rPr spc="-15" dirty="0"/>
              <a:t>COURT </a:t>
            </a:r>
            <a:r>
              <a:rPr spc="-5" dirty="0"/>
              <a:t>OF</a:t>
            </a:r>
            <a:r>
              <a:rPr spc="10" dirty="0"/>
              <a:t> </a:t>
            </a:r>
            <a:r>
              <a:rPr spc="-15" dirty="0"/>
              <a:t>RECORDS</a:t>
            </a:r>
          </a:p>
          <a:p>
            <a:pPr marL="414020" marR="565785" indent="-342900">
              <a:lnSpc>
                <a:spcPct val="114999"/>
              </a:lnSpc>
              <a:buSzPct val="112500"/>
              <a:buFont typeface="Arial"/>
              <a:buChar char="●"/>
              <a:tabLst>
                <a:tab pos="414020" algn="l"/>
                <a:tab pos="414655" algn="l"/>
              </a:tabLst>
            </a:pPr>
            <a:r>
              <a:rPr spc="-5" dirty="0"/>
              <a:t>All the </a:t>
            </a:r>
            <a:r>
              <a:rPr spc="-10" dirty="0"/>
              <a:t>cases </a:t>
            </a:r>
            <a:r>
              <a:rPr spc="-15" dirty="0"/>
              <a:t>brought </a:t>
            </a:r>
            <a:r>
              <a:rPr spc="-20" dirty="0"/>
              <a:t>before </a:t>
            </a:r>
            <a:r>
              <a:rPr spc="-5" dirty="0"/>
              <a:t>the </a:t>
            </a:r>
            <a:r>
              <a:rPr spc="-10" dirty="0"/>
              <a:t>Supreme Court </a:t>
            </a:r>
            <a:r>
              <a:rPr spc="-5" dirty="0"/>
              <a:t>and the judgments </a:t>
            </a:r>
            <a:r>
              <a:rPr spc="-15" dirty="0"/>
              <a:t>have </a:t>
            </a:r>
            <a:r>
              <a:rPr spc="-10" dirty="0"/>
              <a:t>been </a:t>
            </a:r>
            <a:r>
              <a:rPr spc="-5" dirty="0"/>
              <a:t>given, </a:t>
            </a:r>
            <a:r>
              <a:rPr spc="-15" dirty="0"/>
              <a:t>are  </a:t>
            </a:r>
            <a:r>
              <a:rPr spc="-10" dirty="0"/>
              <a:t>maintained </a:t>
            </a:r>
            <a:r>
              <a:rPr spc="-5" dirty="0"/>
              <a:t>as </a:t>
            </a:r>
            <a:r>
              <a:rPr spc="-20" dirty="0"/>
              <a:t>record </a:t>
            </a:r>
            <a:r>
              <a:rPr spc="-10" dirty="0"/>
              <a:t>by </a:t>
            </a:r>
            <a:r>
              <a:rPr spc="-5" dirty="0"/>
              <a:t>the </a:t>
            </a:r>
            <a:r>
              <a:rPr spc="-10" dirty="0"/>
              <a:t>Supreme</a:t>
            </a:r>
            <a:r>
              <a:rPr spc="90" dirty="0"/>
              <a:t> </a:t>
            </a:r>
            <a:r>
              <a:rPr spc="-10" dirty="0"/>
              <a:t>Court.</a:t>
            </a:r>
          </a:p>
          <a:p>
            <a:pPr marL="414655" indent="-342900">
              <a:lnSpc>
                <a:spcPct val="100000"/>
              </a:lnSpc>
              <a:spcBef>
                <a:spcPts val="290"/>
              </a:spcBef>
              <a:buSzPct val="112500"/>
              <a:buFont typeface="Arial"/>
              <a:buChar char="●"/>
              <a:tabLst>
                <a:tab pos="414020" algn="l"/>
                <a:tab pos="414655" algn="l"/>
              </a:tabLst>
            </a:pPr>
            <a:r>
              <a:rPr spc="-10" dirty="0"/>
              <a:t>CONTEMPT </a:t>
            </a:r>
            <a:r>
              <a:rPr spc="-5" dirty="0"/>
              <a:t>OF</a:t>
            </a:r>
            <a:r>
              <a:rPr spc="5" dirty="0"/>
              <a:t> </a:t>
            </a:r>
            <a:r>
              <a:rPr spc="-15" dirty="0"/>
              <a:t>COURT</a:t>
            </a:r>
          </a:p>
          <a:p>
            <a:pPr marL="414655" indent="-342900">
              <a:lnSpc>
                <a:spcPct val="100000"/>
              </a:lnSpc>
              <a:spcBef>
                <a:spcPts val="290"/>
              </a:spcBef>
              <a:buSzPct val="112500"/>
              <a:buFont typeface="Arial"/>
              <a:buChar char="●"/>
              <a:tabLst>
                <a:tab pos="414020" algn="l"/>
                <a:tab pos="414655" algn="l"/>
              </a:tabLst>
            </a:pPr>
            <a:r>
              <a:rPr spc="-10" dirty="0"/>
              <a:t>Contempt </a:t>
            </a:r>
            <a:r>
              <a:rPr spc="-5" dirty="0"/>
              <a:t>of </a:t>
            </a:r>
            <a:r>
              <a:rPr spc="-10" dirty="0"/>
              <a:t>Court </a:t>
            </a:r>
            <a:r>
              <a:rPr spc="-25" dirty="0"/>
              <a:t>refers </a:t>
            </a:r>
            <a:r>
              <a:rPr spc="-10" dirty="0"/>
              <a:t>to any behavior </a:t>
            </a:r>
            <a:r>
              <a:rPr spc="-5" dirty="0"/>
              <a:t>that </a:t>
            </a:r>
            <a:r>
              <a:rPr spc="-10" dirty="0"/>
              <a:t>opposes </a:t>
            </a:r>
            <a:r>
              <a:rPr spc="-5" dirty="0"/>
              <a:t>or defies the authority or dignity of</a:t>
            </a:r>
            <a:r>
              <a:rPr spc="280" dirty="0"/>
              <a:t> </a:t>
            </a:r>
            <a:r>
              <a:rPr spc="-5" dirty="0"/>
              <a:t>the</a:t>
            </a:r>
          </a:p>
          <a:p>
            <a:pPr marL="414020">
              <a:lnSpc>
                <a:spcPct val="100000"/>
              </a:lnSpc>
              <a:spcBef>
                <a:spcPts val="285"/>
              </a:spcBef>
            </a:pPr>
            <a:r>
              <a:rPr spc="-10" dirty="0"/>
              <a:t>court</a:t>
            </a:r>
          </a:p>
          <a:p>
            <a:pPr marL="414020" marR="323215" indent="-342900">
              <a:lnSpc>
                <a:spcPct val="114999"/>
              </a:lnSpc>
              <a:buSzPct val="112500"/>
              <a:buFont typeface="Arial"/>
              <a:buChar char="●"/>
              <a:tabLst>
                <a:tab pos="458470" algn="l"/>
                <a:tab pos="459105" algn="l"/>
                <a:tab pos="6598920" algn="l"/>
              </a:tabLst>
            </a:pPr>
            <a:r>
              <a:rPr dirty="0"/>
              <a:t>	</a:t>
            </a:r>
            <a:r>
              <a:rPr spc="-15" dirty="0"/>
              <a:t>Kalyan </a:t>
            </a:r>
            <a:r>
              <a:rPr spc="-5" dirty="0"/>
              <a:t>Singh </a:t>
            </a:r>
            <a:r>
              <a:rPr spc="-20" dirty="0"/>
              <a:t>ex </a:t>
            </a:r>
            <a:r>
              <a:rPr spc="-5" dirty="0"/>
              <a:t>chief minister of UP  </a:t>
            </a:r>
            <a:r>
              <a:rPr spc="-10" dirty="0"/>
              <a:t>was </a:t>
            </a:r>
            <a:r>
              <a:rPr spc="-5" dirty="0"/>
              <a:t>punished </a:t>
            </a:r>
            <a:r>
              <a:rPr spc="-10" dirty="0"/>
              <a:t>by </a:t>
            </a:r>
            <a:r>
              <a:rPr spc="-5" dirty="0"/>
              <a:t>the</a:t>
            </a:r>
            <a:r>
              <a:rPr spc="105" dirty="0"/>
              <a:t> </a:t>
            </a:r>
            <a:r>
              <a:rPr spc="-10" dirty="0"/>
              <a:t>Supreme</a:t>
            </a:r>
            <a:r>
              <a:rPr spc="40" dirty="0"/>
              <a:t> </a:t>
            </a:r>
            <a:r>
              <a:rPr spc="-10" dirty="0"/>
              <a:t>Court	to one </a:t>
            </a:r>
            <a:r>
              <a:rPr spc="-15" dirty="0"/>
              <a:t>day  </a:t>
            </a:r>
            <a:r>
              <a:rPr spc="-10" dirty="0"/>
              <a:t>imprisonment </a:t>
            </a:r>
            <a:r>
              <a:rPr spc="-15" dirty="0"/>
              <a:t>for contempt </a:t>
            </a:r>
            <a:r>
              <a:rPr spc="-5" dirty="0"/>
              <a:t>of </a:t>
            </a:r>
            <a:r>
              <a:rPr spc="-10" dirty="0"/>
              <a:t>court </a:t>
            </a:r>
            <a:r>
              <a:rPr spc="-5" dirty="0"/>
              <a:t>in </a:t>
            </a:r>
            <a:r>
              <a:rPr spc="-10" dirty="0"/>
              <a:t>connection </a:t>
            </a:r>
            <a:r>
              <a:rPr spc="-5" dirty="0"/>
              <a:t>with the Babri Masjid Demolition</a:t>
            </a:r>
            <a:r>
              <a:rPr spc="254" dirty="0"/>
              <a:t> </a:t>
            </a:r>
            <a:r>
              <a:rPr spc="-10" dirty="0"/>
              <a:t>Case..</a:t>
            </a:r>
          </a:p>
          <a:p>
            <a:pPr marL="414655" indent="-342900">
              <a:lnSpc>
                <a:spcPct val="100000"/>
              </a:lnSpc>
              <a:spcBef>
                <a:spcPts val="290"/>
              </a:spcBef>
              <a:buSzPct val="112500"/>
              <a:buFont typeface="Arial"/>
              <a:buChar char="●"/>
              <a:tabLst>
                <a:tab pos="414020" algn="l"/>
                <a:tab pos="414655" algn="l"/>
              </a:tabLst>
            </a:pPr>
            <a:r>
              <a:rPr spc="-5" dirty="0"/>
              <a:t>PUBLIC </a:t>
            </a:r>
            <a:r>
              <a:rPr spc="-10" dirty="0"/>
              <a:t>INTEREST </a:t>
            </a:r>
            <a:r>
              <a:rPr spc="-15" dirty="0"/>
              <a:t>LITIGATION </a:t>
            </a:r>
            <a:r>
              <a:rPr spc="-5" dirty="0"/>
              <a:t>(</a:t>
            </a:r>
            <a:r>
              <a:rPr spc="15" dirty="0"/>
              <a:t> </a:t>
            </a:r>
            <a:r>
              <a:rPr spc="-5" dirty="0"/>
              <a:t>PIL)</a:t>
            </a:r>
          </a:p>
          <a:p>
            <a:pPr marL="414655" indent="-342900">
              <a:lnSpc>
                <a:spcPct val="100000"/>
              </a:lnSpc>
              <a:spcBef>
                <a:spcPts val="290"/>
              </a:spcBef>
              <a:buSzPct val="112500"/>
              <a:buFont typeface="Arial"/>
              <a:buChar char="●"/>
              <a:tabLst>
                <a:tab pos="414020" algn="l"/>
                <a:tab pos="414655" algn="l"/>
              </a:tabLst>
            </a:pPr>
            <a:r>
              <a:rPr spc="-15" dirty="0"/>
              <a:t>Any </a:t>
            </a:r>
            <a:r>
              <a:rPr spc="-10" dirty="0"/>
              <a:t>citizen </a:t>
            </a:r>
            <a:r>
              <a:rPr spc="-5" dirty="0"/>
              <a:t>of India </a:t>
            </a:r>
            <a:r>
              <a:rPr spc="-10" dirty="0"/>
              <a:t>can go to </a:t>
            </a:r>
            <a:r>
              <a:rPr spc="-5" dirty="0"/>
              <a:t>the </a:t>
            </a:r>
            <a:r>
              <a:rPr spc="-10" dirty="0"/>
              <a:t>court </a:t>
            </a:r>
            <a:r>
              <a:rPr spc="-5" dirty="0"/>
              <a:t>if the </a:t>
            </a:r>
            <a:r>
              <a:rPr spc="-15" dirty="0"/>
              <a:t>interest </a:t>
            </a:r>
            <a:r>
              <a:rPr spc="-5" dirty="0"/>
              <a:t>of the public has </a:t>
            </a:r>
            <a:r>
              <a:rPr spc="-10" dirty="0"/>
              <a:t>been </a:t>
            </a:r>
            <a:r>
              <a:rPr spc="-15" dirty="0"/>
              <a:t>affected </a:t>
            </a:r>
            <a:r>
              <a:rPr spc="-10" dirty="0"/>
              <a:t>by</a:t>
            </a:r>
            <a:r>
              <a:rPr spc="155" dirty="0"/>
              <a:t> </a:t>
            </a:r>
            <a:r>
              <a:rPr spc="-10" dirty="0"/>
              <a:t>the</a:t>
            </a:r>
          </a:p>
          <a:p>
            <a:pPr marL="414020">
              <a:lnSpc>
                <a:spcPct val="100000"/>
              </a:lnSpc>
              <a:spcBef>
                <a:spcPts val="290"/>
              </a:spcBef>
            </a:pPr>
            <a:r>
              <a:rPr spc="-10" dirty="0"/>
              <a:t>deeds </a:t>
            </a:r>
            <a:r>
              <a:rPr spc="-5" dirty="0"/>
              <a:t>of the </a:t>
            </a:r>
            <a:r>
              <a:rPr spc="-10" dirty="0"/>
              <a:t>government </a:t>
            </a:r>
            <a:r>
              <a:rPr spc="-5" dirty="0"/>
              <a:t>is </a:t>
            </a:r>
            <a:r>
              <a:rPr spc="-10" dirty="0"/>
              <a:t>known </a:t>
            </a:r>
            <a:r>
              <a:rPr spc="-5" dirty="0"/>
              <a:t>as </a:t>
            </a:r>
            <a:r>
              <a:rPr dirty="0"/>
              <a:t>Public </a:t>
            </a:r>
            <a:r>
              <a:rPr spc="-15" dirty="0"/>
              <a:t>Interest</a:t>
            </a:r>
            <a:r>
              <a:rPr spc="60" dirty="0"/>
              <a:t> </a:t>
            </a:r>
            <a:r>
              <a:rPr spc="-5" dirty="0"/>
              <a:t>Litigation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5AED704-E5C9-4C79-9A19-CEE53CBC83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4752473"/>
            <a:ext cx="4038600" cy="195671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1C5C03C-3C9F-47AD-BC24-1A37740084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4752474"/>
            <a:ext cx="4114800" cy="2117558"/>
          </a:xfrm>
          <a:prstGeom prst="rect">
            <a:avLst/>
          </a:prstGeom>
        </p:spPr>
      </p:pic>
      <p:sp>
        <p:nvSpPr>
          <p:cNvPr id="7" name="object 3">
            <a:extLst>
              <a:ext uri="{FF2B5EF4-FFF2-40B4-BE49-F238E27FC236}">
                <a16:creationId xmlns:a16="http://schemas.microsoft.com/office/drawing/2014/main" id="{A92E6D62-A09A-4D45-8A20-97991ABDC447}"/>
              </a:ext>
            </a:extLst>
          </p:cNvPr>
          <p:cNvSpPr/>
          <p:nvPr/>
        </p:nvSpPr>
        <p:spPr>
          <a:xfrm>
            <a:off x="7239000" y="152400"/>
            <a:ext cx="1752600" cy="91038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</TotalTime>
  <Words>777</Words>
  <Application>Microsoft Office PowerPoint</Application>
  <PresentationFormat>On-screen Show (4:3)</PresentationFormat>
  <Paragraphs>86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Carlito</vt:lpstr>
      <vt:lpstr>open sans</vt:lpstr>
      <vt:lpstr>Office Theme</vt:lpstr>
      <vt:lpstr>THE JUDICIARY THE SUPREME COURT</vt:lpstr>
      <vt:lpstr>The Judiciary  learning outcome of the lesson     </vt:lpstr>
      <vt:lpstr>The Judiciary The structure of the Judiciary                     Session -1</vt:lpstr>
      <vt:lpstr>The Judiciary The supreme court</vt:lpstr>
      <vt:lpstr>The Judiciary The supreme court </vt:lpstr>
      <vt:lpstr>The Supreme Court</vt:lpstr>
      <vt:lpstr>The Supreme Court</vt:lpstr>
      <vt:lpstr>The Supreme Court</vt:lpstr>
      <vt:lpstr>Supreme Court</vt:lpstr>
      <vt:lpstr>The Judiciary High Court ( Home Assignments )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Jancy Tom</dc:creator>
  <cp:lastModifiedBy>Jancy Tom</cp:lastModifiedBy>
  <cp:revision>6</cp:revision>
  <dcterms:created xsi:type="dcterms:W3CDTF">2021-08-23T09:38:31Z</dcterms:created>
  <dcterms:modified xsi:type="dcterms:W3CDTF">2021-12-17T16:52:53Z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2020-10-29T00:00:00Z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2021-08-23T00:00:00Z</vt:filetime>
  </property>
</Properties>
</file>