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6.jpg" ContentType="image/jpeg"/>
  <Override PartName="/ppt/media/image7.jpg" ContentType="image/jpeg"/>
  <Override PartName="/ppt/media/image8.jpg" ContentType="image/jpeg"/>
  <Override PartName="/ppt/media/image9.jpg" ContentType="image/jpeg"/>
  <Override PartName="/ppt/media/image11.jpg" ContentType="image/jpeg"/>
  <Override PartName="/ppt/media/image1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1731" y="1444095"/>
            <a:ext cx="8060537" cy="4232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534549" y="228600"/>
            <a:ext cx="1578356" cy="1044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1" y="2198065"/>
            <a:ext cx="5822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2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2800" spc="-15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800" spc="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48674" y="293807"/>
            <a:ext cx="1566725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439039"/>
            <a:ext cx="4986020" cy="673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800" spc="-5" dirty="0">
                <a:latin typeface="Carlito"/>
                <a:cs typeface="Carlito"/>
              </a:rPr>
              <a:t>Introduction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91200" y="439039"/>
            <a:ext cx="3020281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</a:t>
            </a:r>
            <a:r>
              <a:rPr sz="2400" b="1" spc="5" dirty="0">
                <a:solidFill>
                  <a:srgbClr val="FF0000"/>
                </a:solidFill>
                <a:latin typeface="Carlito"/>
                <a:cs typeface="Carlito"/>
              </a:rPr>
              <a:t>e</a:t>
            </a: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ssi</a:t>
            </a:r>
            <a:r>
              <a:rPr sz="2400" b="1" spc="5" dirty="0">
                <a:solidFill>
                  <a:srgbClr val="FF0000"/>
                </a:solidFill>
                <a:latin typeface="Carlito"/>
                <a:cs typeface="Carlito"/>
              </a:rPr>
              <a:t>on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--</a:t>
            </a: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1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1536" y="1530222"/>
            <a:ext cx="82035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rlito"/>
                <a:cs typeface="Carlito"/>
              </a:rPr>
              <a:t>After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15" dirty="0">
                <a:latin typeface="Carlito"/>
                <a:cs typeface="Carlito"/>
              </a:rPr>
              <a:t>Revolt </a:t>
            </a:r>
            <a:r>
              <a:rPr sz="1800" spc="-5" dirty="0">
                <a:latin typeface="Carlito"/>
                <a:cs typeface="Carlito"/>
              </a:rPr>
              <a:t>of </a:t>
            </a:r>
            <a:r>
              <a:rPr sz="1800" dirty="0">
                <a:latin typeface="Carlito"/>
                <a:cs typeface="Carlito"/>
              </a:rPr>
              <a:t>1857 a </a:t>
            </a:r>
            <a:r>
              <a:rPr sz="1800" spc="-10" dirty="0">
                <a:latin typeface="Carlito"/>
                <a:cs typeface="Carlito"/>
              </a:rPr>
              <a:t>feeling </a:t>
            </a:r>
            <a:r>
              <a:rPr sz="1800" spc="-5" dirty="0">
                <a:latin typeface="Carlito"/>
                <a:cs typeface="Carlito"/>
              </a:rPr>
              <a:t>of Nationalism </a:t>
            </a:r>
            <a:r>
              <a:rPr sz="1800" spc="-10" dirty="0">
                <a:latin typeface="Carlito"/>
                <a:cs typeface="Carlito"/>
              </a:rPr>
              <a:t>gradually </a:t>
            </a:r>
            <a:r>
              <a:rPr sz="1800" spc="-5" dirty="0">
                <a:latin typeface="Carlito"/>
                <a:cs typeface="Carlito"/>
              </a:rPr>
              <a:t>spread </a:t>
            </a:r>
            <a:r>
              <a:rPr sz="1800" spc="-10" dirty="0">
                <a:latin typeface="Carlito"/>
                <a:cs typeface="Carlito"/>
              </a:rPr>
              <a:t>across </a:t>
            </a:r>
            <a:r>
              <a:rPr sz="1800" dirty="0">
                <a:latin typeface="Carlito"/>
                <a:cs typeface="Carlito"/>
              </a:rPr>
              <a:t>the</a:t>
            </a:r>
            <a:r>
              <a:rPr sz="1800" spc="85" dirty="0">
                <a:latin typeface="Carlito"/>
                <a:cs typeface="Carlito"/>
              </a:rPr>
              <a:t> </a:t>
            </a:r>
            <a:r>
              <a:rPr sz="1800" spc="-20" dirty="0">
                <a:latin typeface="Carlito"/>
                <a:cs typeface="Carlito"/>
              </a:rPr>
              <a:t>country.</a:t>
            </a:r>
            <a:endParaRPr sz="1800">
              <a:latin typeface="Carlito"/>
              <a:cs typeface="Carlito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65" dirty="0">
                <a:latin typeface="Arial"/>
                <a:cs typeface="Arial"/>
              </a:rPr>
              <a:t>Nationalism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is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140" dirty="0">
                <a:latin typeface="Arial"/>
                <a:cs typeface="Arial"/>
              </a:rPr>
              <a:t>a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feeling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of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pride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in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100" dirty="0">
                <a:latin typeface="Arial"/>
                <a:cs typeface="Arial"/>
              </a:rPr>
              <a:t>one’s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spc="-60" dirty="0">
                <a:latin typeface="Arial"/>
                <a:cs typeface="Arial"/>
              </a:rPr>
              <a:t>country.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25" dirty="0">
                <a:latin typeface="Arial"/>
                <a:cs typeface="Arial"/>
              </a:rPr>
              <a:t>It</a:t>
            </a:r>
            <a:r>
              <a:rPr sz="1800" spc="-105" dirty="0">
                <a:latin typeface="Arial"/>
                <a:cs typeface="Arial"/>
              </a:rPr>
              <a:t> </a:t>
            </a:r>
            <a:r>
              <a:rPr sz="1800" spc="-95" dirty="0">
                <a:latin typeface="Arial"/>
                <a:cs typeface="Arial"/>
              </a:rPr>
              <a:t>also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refers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15" dirty="0">
                <a:latin typeface="Arial"/>
                <a:cs typeface="Arial"/>
              </a:rPr>
              <a:t>to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the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desire </a:t>
            </a:r>
            <a:r>
              <a:rPr sz="1800" spc="-5" dirty="0">
                <a:latin typeface="Arial"/>
                <a:cs typeface="Arial"/>
              </a:rPr>
              <a:t>for</a:t>
            </a:r>
            <a:r>
              <a:rPr sz="1800" spc="-90" dirty="0">
                <a:latin typeface="Arial"/>
                <a:cs typeface="Arial"/>
              </a:rPr>
              <a:t> </a:t>
            </a:r>
            <a:r>
              <a:rPr sz="1800" spc="-55" dirty="0">
                <a:latin typeface="Arial"/>
                <a:cs typeface="Arial"/>
              </a:rPr>
              <a:t>freedom,  </a:t>
            </a:r>
            <a:r>
              <a:rPr sz="1800" spc="-15" dirty="0">
                <a:latin typeface="Carlito"/>
                <a:cs typeface="Carlito"/>
              </a:rPr>
              <a:t>felt </a:t>
            </a:r>
            <a:r>
              <a:rPr sz="1800" spc="-10" dirty="0">
                <a:latin typeface="Carlito"/>
                <a:cs typeface="Carlito"/>
              </a:rPr>
              <a:t>by </a:t>
            </a:r>
            <a:r>
              <a:rPr sz="1800" spc="-15" dirty="0">
                <a:latin typeface="Carlito"/>
                <a:cs typeface="Carlito"/>
              </a:rPr>
              <a:t>felt </a:t>
            </a:r>
            <a:r>
              <a:rPr sz="1800" spc="-5" dirty="0">
                <a:latin typeface="Carlito"/>
                <a:cs typeface="Carlito"/>
              </a:rPr>
              <a:t>by people under </a:t>
            </a:r>
            <a:r>
              <a:rPr sz="1800" spc="-10" dirty="0">
                <a:latin typeface="Carlito"/>
                <a:cs typeface="Carlito"/>
              </a:rPr>
              <a:t>foreign </a:t>
            </a:r>
            <a:r>
              <a:rPr sz="1800" spc="-5" dirty="0">
                <a:latin typeface="Carlito"/>
                <a:cs typeface="Carlito"/>
              </a:rPr>
              <a:t>domination. This </a:t>
            </a:r>
            <a:r>
              <a:rPr sz="1800" spc="-10" dirty="0">
                <a:latin typeface="Carlito"/>
                <a:cs typeface="Carlito"/>
              </a:rPr>
              <a:t>growing </a:t>
            </a:r>
            <a:r>
              <a:rPr sz="1800" spc="-5" dirty="0">
                <a:latin typeface="Carlito"/>
                <a:cs typeface="Carlito"/>
              </a:rPr>
              <a:t>sense of </a:t>
            </a:r>
            <a:r>
              <a:rPr sz="1800" spc="-10" dirty="0">
                <a:latin typeface="Carlito"/>
                <a:cs typeface="Carlito"/>
              </a:rPr>
              <a:t>nationalism </a:t>
            </a:r>
            <a:r>
              <a:rPr sz="1800" spc="-5" dirty="0">
                <a:latin typeface="Carlito"/>
                <a:cs typeface="Carlito"/>
              </a:rPr>
              <a:t>led </a:t>
            </a:r>
            <a:r>
              <a:rPr sz="1800" spc="-10" dirty="0">
                <a:latin typeface="Carlito"/>
                <a:cs typeface="Carlito"/>
              </a:rPr>
              <a:t>to 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5" dirty="0">
                <a:latin typeface="Carlito"/>
                <a:cs typeface="Carlito"/>
              </a:rPr>
              <a:t>birth of </a:t>
            </a:r>
            <a:r>
              <a:rPr sz="1800" dirty="0">
                <a:latin typeface="Carlito"/>
                <a:cs typeface="Carlito"/>
              </a:rPr>
              <a:t>the </a:t>
            </a:r>
            <a:r>
              <a:rPr sz="1800" spc="-10" dirty="0">
                <a:latin typeface="Carlito"/>
                <a:cs typeface="Carlito"/>
              </a:rPr>
              <a:t>Nationalist </a:t>
            </a:r>
            <a:r>
              <a:rPr sz="1800" spc="-5" dirty="0">
                <a:latin typeface="Carlito"/>
                <a:cs typeface="Carlito"/>
              </a:rPr>
              <a:t>Movement </a:t>
            </a:r>
            <a:r>
              <a:rPr sz="1800" dirty="0">
                <a:latin typeface="Carlito"/>
                <a:cs typeface="Carlito"/>
              </a:rPr>
              <a:t>and </a:t>
            </a:r>
            <a:r>
              <a:rPr sz="1800" spc="-5" dirty="0">
                <a:latin typeface="Carlito"/>
                <a:cs typeface="Carlito"/>
              </a:rPr>
              <a:t>eventual </a:t>
            </a:r>
            <a:r>
              <a:rPr sz="1800" spc="-10" dirty="0">
                <a:latin typeface="Carlito"/>
                <a:cs typeface="Carlito"/>
              </a:rPr>
              <a:t>freedom from colonial</a:t>
            </a:r>
            <a:r>
              <a:rPr sz="1800" spc="11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rule.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" y="3364420"/>
            <a:ext cx="7302500" cy="3225800"/>
            <a:chOff x="1" y="3364420"/>
            <a:chExt cx="7302500" cy="3225800"/>
          </a:xfrm>
        </p:grpSpPr>
        <p:sp>
          <p:nvSpPr>
            <p:cNvPr id="7" name="object 7"/>
            <p:cNvSpPr/>
            <p:nvPr/>
          </p:nvSpPr>
          <p:spPr>
            <a:xfrm>
              <a:off x="1" y="3765677"/>
              <a:ext cx="4572000" cy="271614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596891" y="3364420"/>
              <a:ext cx="2705100" cy="322567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88415"/>
            <a:ext cx="5526228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10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1447800"/>
            <a:ext cx="7315200" cy="3512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24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Reasons </a:t>
            </a:r>
            <a:r>
              <a:rPr lang="en-IN" sz="24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growth </a:t>
            </a:r>
            <a:r>
              <a:rPr lang="en-IN" sz="2400" b="1" u="heavy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</a:t>
            </a:r>
            <a:r>
              <a:rPr lang="en-IN" sz="2400" b="1" u="heavy" spc="-3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lang="en-IN" sz="24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Nationalism.</a:t>
            </a:r>
            <a:endParaRPr lang="en-IN"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lang="en-IN" sz="2200" dirty="0">
              <a:latin typeface="Carlito"/>
              <a:cs typeface="Carlito"/>
            </a:endParaRPr>
          </a:p>
          <a:p>
            <a:pPr marL="367665" indent="-343535">
              <a:lnSpc>
                <a:spcPct val="100000"/>
              </a:lnSpc>
              <a:buSzPct val="90000"/>
              <a:buFont typeface="Arial"/>
              <a:buChar char="●"/>
              <a:tabLst>
                <a:tab pos="367665" algn="l"/>
                <a:tab pos="368300" algn="l"/>
              </a:tabLst>
            </a:pPr>
            <a:r>
              <a:rPr lang="en-IN" sz="2000" spc="-10" dirty="0">
                <a:latin typeface="Carlito"/>
                <a:cs typeface="Carlito"/>
              </a:rPr>
              <a:t>Awakening </a:t>
            </a:r>
            <a:r>
              <a:rPr lang="en-IN" sz="2000" spc="-5" dirty="0">
                <a:latin typeface="Carlito"/>
                <a:cs typeface="Carlito"/>
              </a:rPr>
              <a:t>of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5" dirty="0">
                <a:latin typeface="Carlito"/>
                <a:cs typeface="Carlito"/>
              </a:rPr>
              <a:t>Indians </a:t>
            </a:r>
            <a:r>
              <a:rPr lang="en-IN" sz="2000" spc="-15" dirty="0">
                <a:latin typeface="Carlito"/>
                <a:cs typeface="Carlito"/>
              </a:rPr>
              <a:t>to </a:t>
            </a:r>
            <a:r>
              <a:rPr lang="en-IN" sz="2000" dirty="0">
                <a:latin typeface="Carlito"/>
                <a:cs typeface="Carlito"/>
              </a:rPr>
              <a:t>their </a:t>
            </a:r>
            <a:r>
              <a:rPr lang="en-IN" sz="2000" spc="-5" dirty="0">
                <a:latin typeface="Carlito"/>
                <a:cs typeface="Carlito"/>
              </a:rPr>
              <a:t>rich </a:t>
            </a:r>
            <a:r>
              <a:rPr lang="en-IN" sz="2000" spc="-10" dirty="0">
                <a:latin typeface="Carlito"/>
                <a:cs typeface="Carlito"/>
              </a:rPr>
              <a:t>cultural</a:t>
            </a:r>
            <a:r>
              <a:rPr lang="en-IN" sz="2000" spc="-20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heritage</a:t>
            </a:r>
          </a:p>
          <a:p>
            <a:pPr marL="24130">
              <a:lnSpc>
                <a:spcPct val="100000"/>
              </a:lnSpc>
              <a:buSzPct val="90000"/>
              <a:tabLst>
                <a:tab pos="367665" algn="l"/>
                <a:tab pos="368300" algn="l"/>
              </a:tabLst>
            </a:pPr>
            <a:r>
              <a:rPr lang="en-IN" sz="1600" spc="-10" dirty="0">
                <a:latin typeface="Carlito"/>
                <a:cs typeface="Carlito"/>
              </a:rPr>
              <a:t>Western scholars like Marx Muller and William Jones translated the Vedas</a:t>
            </a:r>
            <a:r>
              <a:rPr lang="en-IN" sz="1600" spc="-15" dirty="0">
                <a:latin typeface="Carlito"/>
                <a:cs typeface="Carlito"/>
              </a:rPr>
              <a:t>, </a:t>
            </a:r>
            <a:r>
              <a:rPr lang="en-IN" sz="1600" dirty="0">
                <a:latin typeface="Carlito"/>
                <a:cs typeface="Carlito"/>
              </a:rPr>
              <a:t>the Upanishads and </a:t>
            </a:r>
            <a:r>
              <a:rPr lang="en-IN" sz="1600" spc="-5" dirty="0">
                <a:latin typeface="Carlito"/>
                <a:cs typeface="Carlito"/>
              </a:rPr>
              <a:t>other </a:t>
            </a:r>
            <a:r>
              <a:rPr lang="en-IN" sz="1600" spc="-15" dirty="0">
                <a:latin typeface="Carlito"/>
                <a:cs typeface="Carlito"/>
              </a:rPr>
              <a:t>works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Indian </a:t>
            </a:r>
            <a:r>
              <a:rPr lang="en-IN" sz="1600" spc="-15" dirty="0">
                <a:latin typeface="Carlito"/>
                <a:cs typeface="Carlito"/>
              </a:rPr>
              <a:t>literature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15" dirty="0">
                <a:latin typeface="Carlito"/>
                <a:cs typeface="Carlito"/>
              </a:rPr>
              <a:t>to</a:t>
            </a:r>
            <a:r>
              <a:rPr lang="en-IN" sz="1600" spc="50" dirty="0">
                <a:latin typeface="Carlito"/>
                <a:cs typeface="Carlito"/>
              </a:rPr>
              <a:t> </a:t>
            </a:r>
            <a:r>
              <a:rPr lang="en-IN" sz="1600" spc="-5" dirty="0">
                <a:latin typeface="Carlito"/>
                <a:cs typeface="Carlito"/>
              </a:rPr>
              <a:t>English. Their </a:t>
            </a:r>
            <a:r>
              <a:rPr lang="en-IN" sz="1600" spc="-10" dirty="0">
                <a:latin typeface="Carlito"/>
                <a:cs typeface="Carlito"/>
              </a:rPr>
              <a:t>research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5" dirty="0">
                <a:latin typeface="Carlito"/>
                <a:cs typeface="Carlito"/>
              </a:rPr>
              <a:t>writing </a:t>
            </a:r>
            <a:r>
              <a:rPr lang="en-IN" sz="1600" dirty="0">
                <a:latin typeface="Carlito"/>
                <a:cs typeface="Carlito"/>
              </a:rPr>
              <a:t>made Indians </a:t>
            </a:r>
            <a:r>
              <a:rPr lang="en-IN" sz="1600" spc="-15" dirty="0">
                <a:latin typeface="Carlito"/>
                <a:cs typeface="Carlito"/>
              </a:rPr>
              <a:t>aware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their </a:t>
            </a:r>
            <a:r>
              <a:rPr lang="en-IN" sz="1600" spc="-10" dirty="0">
                <a:latin typeface="Carlito"/>
                <a:cs typeface="Carlito"/>
              </a:rPr>
              <a:t>great cultural  heritage.</a:t>
            </a:r>
            <a:endParaRPr lang="en-IN" sz="1600" dirty="0">
              <a:latin typeface="Carlito"/>
              <a:cs typeface="Carlito"/>
            </a:endParaRPr>
          </a:p>
          <a:p>
            <a:pPr marL="367665" indent="-343535">
              <a:lnSpc>
                <a:spcPct val="100000"/>
              </a:lnSpc>
              <a:spcBef>
                <a:spcPts val="210"/>
              </a:spcBef>
              <a:buSzPct val="90000"/>
              <a:buFont typeface="Arial"/>
              <a:buChar char="●"/>
              <a:tabLst>
                <a:tab pos="367665" algn="l"/>
                <a:tab pos="368300" algn="l"/>
              </a:tabLst>
            </a:pPr>
            <a:r>
              <a:rPr lang="en-IN" sz="2000" spc="-5" dirty="0">
                <a:latin typeface="Carlito"/>
                <a:cs typeface="Carlito"/>
              </a:rPr>
              <a:t>Exposure </a:t>
            </a:r>
            <a:r>
              <a:rPr lang="en-IN" sz="2000" spc="-15" dirty="0">
                <a:latin typeface="Carlito"/>
                <a:cs typeface="Carlito"/>
              </a:rPr>
              <a:t>to </a:t>
            </a:r>
            <a:r>
              <a:rPr lang="en-IN" sz="2000" spc="-20" dirty="0">
                <a:latin typeface="Carlito"/>
                <a:cs typeface="Carlito"/>
              </a:rPr>
              <a:t>Western </a:t>
            </a:r>
            <a:r>
              <a:rPr lang="en-IN" sz="2000" dirty="0">
                <a:latin typeface="Carlito"/>
                <a:cs typeface="Carlito"/>
              </a:rPr>
              <a:t>ideas </a:t>
            </a:r>
            <a:r>
              <a:rPr lang="en-IN" sz="2000" spc="-5" dirty="0">
                <a:latin typeface="Carlito"/>
                <a:cs typeface="Carlito"/>
              </a:rPr>
              <a:t>of </a:t>
            </a:r>
            <a:r>
              <a:rPr lang="en-IN" sz="2000" spc="-10" dirty="0">
                <a:latin typeface="Carlito"/>
                <a:cs typeface="Carlito"/>
              </a:rPr>
              <a:t>Democracy </a:t>
            </a:r>
            <a:r>
              <a:rPr lang="en-IN" sz="2000" dirty="0">
                <a:latin typeface="Carlito"/>
                <a:cs typeface="Carlito"/>
              </a:rPr>
              <a:t>and </a:t>
            </a:r>
            <a:r>
              <a:rPr lang="en-IN" sz="2000" spc="-5" dirty="0">
                <a:latin typeface="Carlito"/>
                <a:cs typeface="Carlito"/>
              </a:rPr>
              <a:t>nationalism</a:t>
            </a:r>
            <a:endParaRPr lang="en-IN" sz="2000" dirty="0">
              <a:latin typeface="Carlito"/>
              <a:cs typeface="Carlito"/>
            </a:endParaRPr>
          </a:p>
          <a:p>
            <a:pPr marL="367665" marR="5080" indent="-342900">
              <a:lnSpc>
                <a:spcPct val="114999"/>
              </a:lnSpc>
            </a:pPr>
            <a:r>
              <a:rPr lang="en-IN" sz="1600" spc="-5" dirty="0">
                <a:latin typeface="Carlito"/>
                <a:cs typeface="Carlito"/>
              </a:rPr>
              <a:t>The British </a:t>
            </a:r>
            <a:r>
              <a:rPr lang="en-IN" sz="1600" spc="-10" dirty="0">
                <a:latin typeface="Carlito"/>
                <a:cs typeface="Carlito"/>
              </a:rPr>
              <a:t>introduced </a:t>
            </a:r>
            <a:r>
              <a:rPr lang="en-IN" sz="1600" dirty="0">
                <a:latin typeface="Carlito"/>
                <a:cs typeface="Carlito"/>
              </a:rPr>
              <a:t>English </a:t>
            </a:r>
            <a:r>
              <a:rPr lang="en-IN" sz="1600" spc="-5" dirty="0">
                <a:latin typeface="Carlito"/>
                <a:cs typeface="Carlito"/>
              </a:rPr>
              <a:t>education </a:t>
            </a:r>
            <a:r>
              <a:rPr lang="en-IN" sz="1600" spc="-15" dirty="0">
                <a:latin typeface="Carlito"/>
                <a:cs typeface="Carlito"/>
              </a:rPr>
              <a:t>to </a:t>
            </a:r>
            <a:r>
              <a:rPr lang="en-IN" sz="1600" spc="-10" dirty="0">
                <a:latin typeface="Carlito"/>
                <a:cs typeface="Carlito"/>
              </a:rPr>
              <a:t>train </a:t>
            </a:r>
            <a:r>
              <a:rPr lang="en-IN" sz="1600" dirty="0">
                <a:latin typeface="Carlito"/>
                <a:cs typeface="Carlito"/>
              </a:rPr>
              <a:t>them </a:t>
            </a:r>
            <a:r>
              <a:rPr lang="en-IN" sz="1600" spc="-15" dirty="0">
                <a:latin typeface="Carlito"/>
                <a:cs typeface="Carlito"/>
              </a:rPr>
              <a:t>to </a:t>
            </a:r>
            <a:r>
              <a:rPr lang="en-IN" sz="1600" spc="-5" dirty="0">
                <a:latin typeface="Carlito"/>
                <a:cs typeface="Carlito"/>
              </a:rPr>
              <a:t>become clerks or  occupy other low- </a:t>
            </a:r>
            <a:r>
              <a:rPr lang="en-IN" sz="1600" spc="-10" dirty="0">
                <a:latin typeface="Carlito"/>
                <a:cs typeface="Carlito"/>
              </a:rPr>
              <a:t>level </a:t>
            </a:r>
            <a:r>
              <a:rPr lang="en-IN" sz="1600" spc="-5" dirty="0">
                <a:latin typeface="Carlito"/>
                <a:cs typeface="Carlito"/>
              </a:rPr>
              <a:t>positions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10" dirty="0">
                <a:latin typeface="Carlito"/>
                <a:cs typeface="Carlito"/>
              </a:rPr>
              <a:t>government </a:t>
            </a:r>
            <a:r>
              <a:rPr lang="en-IN" sz="1600" dirty="0">
                <a:latin typeface="Carlito"/>
                <a:cs typeface="Carlito"/>
              </a:rPr>
              <a:t>service. </a:t>
            </a:r>
            <a:r>
              <a:rPr lang="en-IN" sz="1600" spc="-5" dirty="0">
                <a:latin typeface="Carlito"/>
                <a:cs typeface="Carlito"/>
              </a:rPr>
              <a:t>The new </a:t>
            </a:r>
            <a:r>
              <a:rPr lang="en-IN" sz="1600" spc="-20" dirty="0">
                <a:latin typeface="Carlito"/>
                <a:cs typeface="Carlito"/>
              </a:rPr>
              <a:t>system </a:t>
            </a:r>
            <a:r>
              <a:rPr lang="en-IN" sz="1600" spc="-5" dirty="0">
                <a:latin typeface="Carlito"/>
                <a:cs typeface="Carlito"/>
              </a:rPr>
              <a:t>of  education </a:t>
            </a:r>
            <a:r>
              <a:rPr lang="en-IN" sz="1600" spc="-10" dirty="0">
                <a:latin typeface="Carlito"/>
                <a:cs typeface="Carlito"/>
              </a:rPr>
              <a:t>exposed </a:t>
            </a:r>
            <a:r>
              <a:rPr lang="en-IN" sz="1600" dirty="0">
                <a:latin typeface="Carlito"/>
                <a:cs typeface="Carlito"/>
              </a:rPr>
              <a:t>the Indian </a:t>
            </a:r>
            <a:r>
              <a:rPr lang="en-IN" sz="1600" spc="-10" dirty="0">
                <a:latin typeface="Carlito"/>
                <a:cs typeface="Carlito"/>
              </a:rPr>
              <a:t>leaders to western </a:t>
            </a:r>
            <a:r>
              <a:rPr lang="en-IN" sz="1600" dirty="0">
                <a:latin typeface="Carlito"/>
                <a:cs typeface="Carlito"/>
              </a:rPr>
              <a:t>ideas of </a:t>
            </a:r>
            <a:r>
              <a:rPr lang="en-IN" sz="1600" spc="-5" dirty="0">
                <a:latin typeface="Carlito"/>
                <a:cs typeface="Carlito"/>
              </a:rPr>
              <a:t>Democracy </a:t>
            </a:r>
            <a:r>
              <a:rPr lang="en-IN" sz="1600" dirty="0">
                <a:latin typeface="Carlito"/>
                <a:cs typeface="Carlito"/>
              </a:rPr>
              <a:t>and  </a:t>
            </a:r>
            <a:r>
              <a:rPr lang="en-IN" sz="1600" spc="-5" dirty="0">
                <a:latin typeface="Carlito"/>
                <a:cs typeface="Carlito"/>
              </a:rPr>
              <a:t>nationalism. They </a:t>
            </a:r>
            <a:r>
              <a:rPr lang="en-IN" sz="1600" spc="-10" dirty="0">
                <a:latin typeface="Carlito"/>
                <a:cs typeface="Carlito"/>
              </a:rPr>
              <a:t>learnt </a:t>
            </a:r>
            <a:r>
              <a:rPr lang="en-IN" sz="1600" spc="-5" dirty="0">
                <a:latin typeface="Carlito"/>
                <a:cs typeface="Carlito"/>
              </a:rPr>
              <a:t>of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15" dirty="0">
                <a:latin typeface="Carlito"/>
                <a:cs typeface="Carlito"/>
              </a:rPr>
              <a:t>were </a:t>
            </a:r>
            <a:r>
              <a:rPr lang="en-IN" sz="1600" spc="-5" dirty="0">
                <a:latin typeface="Carlito"/>
                <a:cs typeface="Carlito"/>
              </a:rPr>
              <a:t>inspired by freedom </a:t>
            </a:r>
            <a:r>
              <a:rPr lang="en-IN" sz="1600" dirty="0">
                <a:latin typeface="Carlito"/>
                <a:cs typeface="Carlito"/>
              </a:rPr>
              <a:t>struggles </a:t>
            </a:r>
            <a:r>
              <a:rPr lang="en-IN" sz="1600" spc="-5" dirty="0">
                <a:latin typeface="Carlito"/>
                <a:cs typeface="Carlito"/>
              </a:rPr>
              <a:t>that </a:t>
            </a:r>
            <a:r>
              <a:rPr lang="en-IN" sz="1600" dirty="0">
                <a:latin typeface="Carlito"/>
                <a:cs typeface="Carlito"/>
              </a:rPr>
              <a:t>had  </a:t>
            </a:r>
            <a:r>
              <a:rPr lang="en-IN" sz="1600" spc="-20" dirty="0">
                <a:latin typeface="Carlito"/>
                <a:cs typeface="Carlito"/>
              </a:rPr>
              <a:t>taken </a:t>
            </a:r>
            <a:r>
              <a:rPr lang="en-IN" sz="1600" spc="-5" dirty="0">
                <a:latin typeface="Carlito"/>
                <a:cs typeface="Carlito"/>
              </a:rPr>
              <a:t>place </a:t>
            </a:r>
            <a:r>
              <a:rPr lang="en-IN" sz="1600" dirty="0">
                <a:latin typeface="Carlito"/>
                <a:cs typeface="Carlito"/>
              </a:rPr>
              <a:t>in </a:t>
            </a:r>
            <a:r>
              <a:rPr lang="en-IN" sz="1600" spc="-5" dirty="0">
                <a:latin typeface="Carlito"/>
                <a:cs typeface="Carlito"/>
              </a:rPr>
              <a:t>countries </a:t>
            </a:r>
            <a:r>
              <a:rPr lang="en-IN" sz="1600" spc="-20" dirty="0">
                <a:latin typeface="Carlito"/>
                <a:cs typeface="Carlito"/>
              </a:rPr>
              <a:t>like </a:t>
            </a:r>
            <a:r>
              <a:rPr lang="en-IN" sz="1600" spc="-5" dirty="0">
                <a:latin typeface="Carlito"/>
                <a:cs typeface="Carlito"/>
              </a:rPr>
              <a:t>America </a:t>
            </a:r>
            <a:r>
              <a:rPr lang="en-IN" sz="1600" dirty="0">
                <a:latin typeface="Carlito"/>
                <a:cs typeface="Carlito"/>
              </a:rPr>
              <a:t>and </a:t>
            </a:r>
            <a:r>
              <a:rPr lang="en-IN" sz="1600" spc="-5" dirty="0">
                <a:latin typeface="Carlito"/>
                <a:cs typeface="Carlito"/>
              </a:rPr>
              <a:t>France. </a:t>
            </a:r>
            <a:endParaRPr sz="16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70306" y="188415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FDED94-E351-464D-B48C-73DFB3BB63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800601"/>
            <a:ext cx="3810000" cy="186898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48679C-7651-4594-BB17-AE903B2C03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800601"/>
            <a:ext cx="2895600" cy="18689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273177"/>
            <a:ext cx="49860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spc="-9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1731" y="1444095"/>
            <a:ext cx="8006715" cy="3463769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30"/>
              </a:spcBef>
              <a:buSzPct val="75000"/>
              <a:buFont typeface="Arial"/>
              <a:buChar char="●"/>
              <a:tabLst>
                <a:tab pos="355600" algn="l"/>
                <a:tab pos="356235" algn="l"/>
              </a:tabLst>
            </a:pPr>
            <a:r>
              <a:rPr sz="1600" spc="-15" dirty="0">
                <a:latin typeface="Carlito"/>
                <a:cs typeface="Carlito"/>
              </a:rPr>
              <a:t>Better </a:t>
            </a:r>
            <a:r>
              <a:rPr sz="1600" dirty="0">
                <a:latin typeface="Carlito"/>
                <a:cs typeface="Carlito"/>
              </a:rPr>
              <a:t>means </a:t>
            </a:r>
            <a:r>
              <a:rPr sz="1600" spc="-5" dirty="0">
                <a:latin typeface="Carlito"/>
                <a:cs typeface="Carlito"/>
              </a:rPr>
              <a:t>of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25" dirty="0">
                <a:latin typeface="Carlito"/>
                <a:cs typeface="Carlito"/>
              </a:rPr>
              <a:t>Transport</a:t>
            </a:r>
            <a:endParaRPr sz="1600" dirty="0">
              <a:latin typeface="Carlito"/>
              <a:cs typeface="Carlito"/>
            </a:endParaRPr>
          </a:p>
          <a:p>
            <a:pPr marL="355600" marR="5080" indent="-343535">
              <a:lnSpc>
                <a:spcPct val="114999"/>
              </a:lnSpc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rail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5" dirty="0">
                <a:latin typeface="Carlito"/>
                <a:cs typeface="Carlito"/>
              </a:rPr>
              <a:t>road </a:t>
            </a:r>
            <a:r>
              <a:rPr sz="1600" spc="-5" dirty="0">
                <a:latin typeface="Carlito"/>
                <a:cs typeface="Carlito"/>
              </a:rPr>
              <a:t>net </a:t>
            </a:r>
            <a:r>
              <a:rPr sz="1600" spc="-15" dirty="0">
                <a:latin typeface="Carlito"/>
                <a:cs typeface="Carlito"/>
              </a:rPr>
              <a:t>works </a:t>
            </a:r>
            <a:r>
              <a:rPr sz="1600" dirty="0">
                <a:latin typeface="Carlito"/>
                <a:cs typeface="Carlito"/>
              </a:rPr>
              <a:t>and the </a:t>
            </a:r>
            <a:r>
              <a:rPr sz="1600" spc="-10" dirty="0">
                <a:latin typeface="Carlito"/>
                <a:cs typeface="Carlito"/>
              </a:rPr>
              <a:t>post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0" dirty="0">
                <a:latin typeface="Carlito"/>
                <a:cs typeface="Carlito"/>
              </a:rPr>
              <a:t>telegraph </a:t>
            </a:r>
            <a:r>
              <a:rPr sz="1600" spc="-20" dirty="0">
                <a:latin typeface="Carlito"/>
                <a:cs typeface="Carlito"/>
              </a:rPr>
              <a:t>systems  </a:t>
            </a:r>
            <a:r>
              <a:rPr sz="1600" spc="-5" dirty="0">
                <a:latin typeface="Carlito"/>
                <a:cs typeface="Carlito"/>
              </a:rPr>
              <a:t>established </a:t>
            </a:r>
            <a:r>
              <a:rPr sz="1600" spc="-10" dirty="0">
                <a:latin typeface="Carlito"/>
                <a:cs typeface="Carlito"/>
              </a:rPr>
              <a:t>by </a:t>
            </a:r>
            <a:r>
              <a:rPr sz="1600" dirty="0">
                <a:latin typeface="Carlito"/>
                <a:cs typeface="Carlito"/>
              </a:rPr>
              <a:t>the British helped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10" dirty="0">
                <a:latin typeface="Carlito"/>
                <a:cs typeface="Carlito"/>
              </a:rPr>
              <a:t>unite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Indians. </a:t>
            </a:r>
            <a:r>
              <a:rPr sz="1600" spc="-10" dirty="0">
                <a:latin typeface="Carlito"/>
                <a:cs typeface="Carlito"/>
              </a:rPr>
              <a:t>People 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20" dirty="0">
                <a:latin typeface="Carlito"/>
                <a:cs typeface="Carlito"/>
              </a:rPr>
              <a:t>different </a:t>
            </a:r>
            <a:r>
              <a:rPr sz="1600" spc="-5" dirty="0">
                <a:latin typeface="Carlito"/>
                <a:cs typeface="Carlito"/>
              </a:rPr>
              <a:t>parts 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country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5" dirty="0">
                <a:latin typeface="Carlito"/>
                <a:cs typeface="Carlito"/>
              </a:rPr>
              <a:t>able </a:t>
            </a:r>
            <a:r>
              <a:rPr sz="1600" spc="-15" dirty="0">
                <a:latin typeface="Carlito"/>
                <a:cs typeface="Carlito"/>
              </a:rPr>
              <a:t>to communicate  better </a:t>
            </a:r>
            <a:r>
              <a:rPr sz="1600" dirty="0">
                <a:latin typeface="Carlito"/>
                <a:cs typeface="Carlito"/>
              </a:rPr>
              <a:t>with each</a:t>
            </a:r>
            <a:r>
              <a:rPr sz="1600" spc="-30" dirty="0">
                <a:latin typeface="Carlito"/>
                <a:cs typeface="Carlito"/>
              </a:rPr>
              <a:t> </a:t>
            </a:r>
            <a:r>
              <a:rPr sz="1600" spc="-45" dirty="0">
                <a:latin typeface="Carlito"/>
                <a:cs typeface="Carlito"/>
              </a:rPr>
              <a:t>other.</a:t>
            </a:r>
            <a:endParaRPr sz="1600" dirty="0">
              <a:latin typeface="Carlito"/>
              <a:cs typeface="Carlito"/>
            </a:endParaRPr>
          </a:p>
          <a:p>
            <a:pPr marL="355600" indent="-343535">
              <a:lnSpc>
                <a:spcPct val="100000"/>
              </a:lnSpc>
              <a:spcBef>
                <a:spcPts val="434"/>
              </a:spcBef>
              <a:buSzPct val="75000"/>
              <a:buFont typeface="Arial"/>
              <a:buChar char="●"/>
              <a:tabLst>
                <a:tab pos="355600" algn="l"/>
                <a:tab pos="356235" algn="l"/>
              </a:tabLst>
            </a:pPr>
            <a:r>
              <a:rPr sz="1600" spc="-10" dirty="0">
                <a:latin typeface="Carlito"/>
                <a:cs typeface="Carlito"/>
              </a:rPr>
              <a:t>Growth </a:t>
            </a:r>
            <a:r>
              <a:rPr sz="1600" spc="-5" dirty="0">
                <a:latin typeface="Carlito"/>
                <a:cs typeface="Carlito"/>
              </a:rPr>
              <a:t>of </a:t>
            </a:r>
            <a:r>
              <a:rPr sz="1600" dirty="0">
                <a:latin typeface="Carlito"/>
                <a:cs typeface="Carlito"/>
              </a:rPr>
              <a:t>the </a:t>
            </a:r>
            <a:r>
              <a:rPr sz="1600" spc="-5" dirty="0">
                <a:latin typeface="Carlito"/>
                <a:cs typeface="Carlito"/>
              </a:rPr>
              <a:t>regional </a:t>
            </a:r>
            <a:r>
              <a:rPr sz="1600" spc="-10" dirty="0">
                <a:latin typeface="Carlito"/>
                <a:cs typeface="Carlito"/>
              </a:rPr>
              <a:t>press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5" dirty="0">
                <a:latin typeface="Carlito"/>
                <a:cs typeface="Carlito"/>
              </a:rPr>
              <a:t>regional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15" dirty="0">
                <a:latin typeface="Carlito"/>
                <a:cs typeface="Carlito"/>
              </a:rPr>
              <a:t>literature.</a:t>
            </a:r>
            <a:endParaRPr sz="1600" dirty="0">
              <a:latin typeface="Carlito"/>
              <a:cs typeface="Carlito"/>
            </a:endParaRPr>
          </a:p>
          <a:p>
            <a:pPr marL="355600" marR="241300" indent="-343535">
              <a:lnSpc>
                <a:spcPct val="114999"/>
              </a:lnSpc>
            </a:pPr>
            <a:r>
              <a:rPr sz="1600" dirty="0">
                <a:latin typeface="Carlito"/>
                <a:cs typeface="Carlito"/>
              </a:rPr>
              <a:t>A </a:t>
            </a:r>
            <a:r>
              <a:rPr sz="1600" spc="-5" dirty="0">
                <a:latin typeface="Carlito"/>
                <a:cs typeface="Carlito"/>
              </a:rPr>
              <a:t>major </a:t>
            </a:r>
            <a:r>
              <a:rPr sz="1600" spc="-15" dirty="0">
                <a:latin typeface="Carlito"/>
                <a:cs typeface="Carlito"/>
              </a:rPr>
              <a:t>factor </a:t>
            </a:r>
            <a:r>
              <a:rPr sz="1600" spc="-5" dirty="0">
                <a:latin typeface="Carlito"/>
                <a:cs typeface="Carlito"/>
              </a:rPr>
              <a:t>responsible </a:t>
            </a:r>
            <a:r>
              <a:rPr sz="1600" spc="-20" dirty="0">
                <a:latin typeface="Carlito"/>
                <a:cs typeface="Carlito"/>
              </a:rPr>
              <a:t>for </a:t>
            </a:r>
            <a:r>
              <a:rPr sz="1600" dirty="0">
                <a:latin typeface="Carlito"/>
                <a:cs typeface="Carlito"/>
              </a:rPr>
              <a:t>the rise </a:t>
            </a:r>
            <a:r>
              <a:rPr sz="1600" spc="-5" dirty="0">
                <a:latin typeface="Carlito"/>
                <a:cs typeface="Carlito"/>
              </a:rPr>
              <a:t>of nationalism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dirty="0">
                <a:latin typeface="Carlito"/>
                <a:cs typeface="Carlito"/>
              </a:rPr>
              <a:t>the  </a:t>
            </a:r>
            <a:r>
              <a:rPr sz="1600" spc="-10" dirty="0">
                <a:latin typeface="Carlito"/>
                <a:cs typeface="Carlito"/>
              </a:rPr>
              <a:t>growth </a:t>
            </a:r>
            <a:r>
              <a:rPr sz="1600" spc="-5" dirty="0">
                <a:latin typeface="Carlito"/>
                <a:cs typeface="Carlito"/>
              </a:rPr>
              <a:t>of vernacular journalism </a:t>
            </a:r>
            <a:r>
              <a:rPr sz="1600" dirty="0">
                <a:latin typeface="Carlito"/>
                <a:cs typeface="Carlito"/>
              </a:rPr>
              <a:t>and </a:t>
            </a:r>
            <a:r>
              <a:rPr sz="1600" spc="-15" dirty="0">
                <a:latin typeface="Carlito"/>
                <a:cs typeface="Carlito"/>
              </a:rPr>
              <a:t>literature.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spc="-5">
                <a:latin typeface="Carlito"/>
                <a:cs typeface="Carlito"/>
              </a:rPr>
              <a:t>regional</a:t>
            </a:r>
            <a:r>
              <a:rPr sz="1600" spc="-10">
                <a:latin typeface="Carlito"/>
                <a:cs typeface="Carlito"/>
              </a:rPr>
              <a:t>press</a:t>
            </a:r>
            <a:r>
              <a:rPr sz="1600" spc="-10" dirty="0">
                <a:latin typeface="Carlito"/>
                <a:cs typeface="Carlito"/>
              </a:rPr>
              <a:t> was </a:t>
            </a:r>
            <a:r>
              <a:rPr sz="1600" dirty="0">
                <a:latin typeface="Carlito"/>
                <a:cs typeface="Carlito"/>
              </a:rPr>
              <a:t>able </a:t>
            </a:r>
            <a:r>
              <a:rPr sz="1600" spc="-15" dirty="0">
                <a:latin typeface="Carlito"/>
                <a:cs typeface="Carlito"/>
              </a:rPr>
              <a:t>to </a:t>
            </a:r>
            <a:r>
              <a:rPr sz="1600" spc="-10" dirty="0">
                <a:latin typeface="Carlito"/>
                <a:cs typeface="Carlito"/>
              </a:rPr>
              <a:t>reach </a:t>
            </a:r>
            <a:r>
              <a:rPr sz="1600" dirty="0">
                <a:latin typeface="Carlito"/>
                <a:cs typeface="Carlito"/>
              </a:rPr>
              <a:t>a </a:t>
            </a:r>
            <a:r>
              <a:rPr sz="1600" spc="-20" dirty="0">
                <a:latin typeface="Carlito"/>
                <a:cs typeface="Carlito"/>
              </a:rPr>
              <a:t>far </a:t>
            </a:r>
            <a:r>
              <a:rPr sz="1600" spc="-10" dirty="0">
                <a:latin typeface="Carlito"/>
                <a:cs typeface="Carlito"/>
              </a:rPr>
              <a:t>greater </a:t>
            </a:r>
            <a:r>
              <a:rPr sz="1600" dirty="0">
                <a:latin typeface="Carlito"/>
                <a:cs typeface="Carlito"/>
              </a:rPr>
              <a:t>audience with</a:t>
            </a:r>
            <a:r>
              <a:rPr sz="1600" spc="5" dirty="0">
                <a:latin typeface="Carlito"/>
                <a:cs typeface="Carlito"/>
              </a:rPr>
              <a:t> </a:t>
            </a:r>
            <a:r>
              <a:rPr sz="1600" dirty="0">
                <a:latin typeface="Carlito"/>
                <a:cs typeface="Carlito"/>
              </a:rPr>
              <a:t>its</a:t>
            </a: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r>
              <a:rPr sz="1600" spc="-10" dirty="0">
                <a:latin typeface="Carlito"/>
                <a:cs typeface="Carlito"/>
              </a:rPr>
              <a:t>revolutionary </a:t>
            </a:r>
            <a:r>
              <a:rPr sz="1600" dirty="0">
                <a:latin typeface="Carlito"/>
                <a:cs typeface="Carlito"/>
              </a:rPr>
              <a:t>ideas than the </a:t>
            </a:r>
            <a:r>
              <a:rPr sz="1600" spc="-5" dirty="0">
                <a:latin typeface="Carlito"/>
                <a:cs typeface="Carlito"/>
              </a:rPr>
              <a:t>English language</a:t>
            </a:r>
            <a:r>
              <a:rPr sz="1600" spc="-20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press</a:t>
            </a:r>
            <a:endParaRPr lang="en-IN" sz="16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endParaRPr lang="en-IN" sz="16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endParaRPr lang="en-IN" sz="2400" spc="-1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430"/>
              </a:spcBef>
            </a:pPr>
            <a:r>
              <a:rPr sz="2400" spc="-10" dirty="0">
                <a:latin typeface="Carlito"/>
                <a:cs typeface="Carlito"/>
              </a:rPr>
              <a:t>.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162800" y="350546"/>
            <a:ext cx="1590650" cy="10210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EFD12F-99BB-475C-B1AE-B3ADAF5F4B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983276"/>
            <a:ext cx="3876650" cy="256783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0B48813-C052-4609-921D-B58AC70BA6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399"/>
            <a:ext cx="4671796" cy="25887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39" y="0"/>
            <a:ext cx="8626475" cy="4098290"/>
          </a:xfrm>
          <a:prstGeom prst="rect">
            <a:avLst/>
          </a:prstGeom>
        </p:spPr>
        <p:txBody>
          <a:bodyPr vert="horz" wrap="square" lIns="0" tIns="21018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655"/>
              </a:spcBef>
            </a:pP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400" b="1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r>
              <a:rPr sz="2400" b="1" spc="-3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  <a:p>
            <a:pPr marL="711200" indent="-342900">
              <a:lnSpc>
                <a:spcPct val="100000"/>
              </a:lnSpc>
              <a:spcBef>
                <a:spcPts val="1565"/>
              </a:spcBef>
              <a:buSzPct val="75000"/>
              <a:buFont typeface="Arial"/>
              <a:buChar char="●"/>
              <a:tabLst>
                <a:tab pos="710565" algn="l"/>
                <a:tab pos="711200" algn="l"/>
              </a:tabLst>
            </a:pPr>
            <a:r>
              <a:rPr sz="2400" spc="-10" dirty="0">
                <a:latin typeface="Carlito"/>
                <a:cs typeface="Carlito"/>
              </a:rPr>
              <a:t>Economic exploitation by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British</a:t>
            </a:r>
          </a:p>
          <a:p>
            <a:pPr marL="711200" marR="43180" indent="-342900">
              <a:lnSpc>
                <a:spcPct val="114999"/>
              </a:lnSpc>
              <a:buSzPct val="75000"/>
              <a:buFont typeface="Arial"/>
              <a:buChar char="●"/>
              <a:tabLst>
                <a:tab pos="710565" algn="l"/>
                <a:tab pos="711200" algn="l"/>
              </a:tabLst>
            </a:pPr>
            <a:r>
              <a:rPr sz="2400" spc="-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economic </a:t>
            </a:r>
            <a:r>
              <a:rPr sz="2400" spc="-5" dirty="0">
                <a:latin typeface="Carlito"/>
                <a:cs typeface="Carlito"/>
              </a:rPr>
              <a:t>policies of </a:t>
            </a:r>
            <a:r>
              <a:rPr sz="2400" dirty="0">
                <a:latin typeface="Carlito"/>
                <a:cs typeface="Carlito"/>
              </a:rPr>
              <a:t>the British </a:t>
            </a:r>
            <a:r>
              <a:rPr sz="2400" spc="-5" dirty="0">
                <a:latin typeface="Carlito"/>
                <a:cs typeface="Carlito"/>
              </a:rPr>
              <a:t>had impoverished </a:t>
            </a:r>
            <a:r>
              <a:rPr sz="2400" spc="-10" dirty="0">
                <a:latin typeface="Carlito"/>
                <a:cs typeface="Carlito"/>
              </a:rPr>
              <a:t>India.  Recurring famines </a:t>
            </a:r>
            <a:r>
              <a:rPr sz="2400" spc="-5" dirty="0">
                <a:latin typeface="Carlito"/>
                <a:cs typeface="Carlito"/>
              </a:rPr>
              <a:t>had </a:t>
            </a:r>
            <a:r>
              <a:rPr sz="2400" spc="-10" dirty="0">
                <a:latin typeface="Carlito"/>
                <a:cs typeface="Carlito"/>
              </a:rPr>
              <a:t>occurred </a:t>
            </a:r>
            <a:r>
              <a:rPr sz="2400" spc="-5" dirty="0">
                <a:latin typeface="Carlito"/>
                <a:cs typeface="Carlito"/>
              </a:rPr>
              <a:t>due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commercialization </a:t>
            </a:r>
            <a:r>
              <a:rPr sz="2400" spc="-5" dirty="0">
                <a:latin typeface="Carlito"/>
                <a:cs typeface="Carlito"/>
              </a:rPr>
              <a:t>of  agriculture </a:t>
            </a:r>
            <a:r>
              <a:rPr sz="2400" spc="-25" dirty="0">
                <a:latin typeface="Carlito"/>
                <a:cs typeface="Carlito"/>
              </a:rPr>
              <a:t>ravaged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country </a:t>
            </a:r>
            <a:r>
              <a:rPr sz="2400" spc="-5" dirty="0">
                <a:latin typeface="Carlito"/>
                <a:cs typeface="Carlito"/>
              </a:rPr>
              <a:t>side </a:t>
            </a:r>
            <a:r>
              <a:rPr sz="2400" dirty="0">
                <a:latin typeface="Carlito"/>
                <a:cs typeface="Carlito"/>
              </a:rPr>
              <a:t>in the </a:t>
            </a:r>
            <a:r>
              <a:rPr sz="2400" spc="-10" dirty="0">
                <a:latin typeface="Carlito"/>
                <a:cs typeface="Carlito"/>
              </a:rPr>
              <a:t>second </a:t>
            </a:r>
            <a:r>
              <a:rPr sz="2400" spc="-5" dirty="0">
                <a:latin typeface="Carlito"/>
                <a:cs typeface="Carlito"/>
              </a:rPr>
              <a:t>half of </a:t>
            </a:r>
            <a:r>
              <a:rPr sz="2400" dirty="0">
                <a:latin typeface="Carlito"/>
                <a:cs typeface="Carlito"/>
              </a:rPr>
              <a:t>19</a:t>
            </a:r>
            <a:r>
              <a:rPr sz="2400" baseline="24305" dirty="0">
                <a:latin typeface="Carlito"/>
                <a:cs typeface="Carlito"/>
              </a:rPr>
              <a:t>th </a:t>
            </a:r>
            <a:r>
              <a:rPr sz="16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century </a:t>
            </a:r>
            <a:r>
              <a:rPr sz="2400" spc="-15" dirty="0">
                <a:latin typeface="Carlito"/>
                <a:cs typeface="Carlito"/>
              </a:rPr>
              <a:t>aggravated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pathetic </a:t>
            </a:r>
            <a:r>
              <a:rPr sz="2400" spc="-10" dirty="0">
                <a:latin typeface="Carlito"/>
                <a:cs typeface="Carlito"/>
              </a:rPr>
              <a:t>condition of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peasants. </a:t>
            </a:r>
            <a:r>
              <a:rPr sz="2400" spc="-5" dirty="0">
                <a:latin typeface="Carlito"/>
                <a:cs typeface="Carlito"/>
              </a:rPr>
              <a:t>In  1877, </a:t>
            </a:r>
            <a:r>
              <a:rPr sz="2400" dirty="0">
                <a:latin typeface="Carlito"/>
                <a:cs typeface="Carlito"/>
              </a:rPr>
              <a:t>the British </a:t>
            </a:r>
            <a:r>
              <a:rPr sz="2400" spc="-10" dirty="0">
                <a:latin typeface="Carlito"/>
                <a:cs typeface="Carlito"/>
              </a:rPr>
              <a:t>Government </a:t>
            </a:r>
            <a:r>
              <a:rPr sz="2400" spc="-5" dirty="0">
                <a:latin typeface="Carlito"/>
                <a:cs typeface="Carlito"/>
              </a:rPr>
              <a:t>held </a:t>
            </a:r>
            <a:r>
              <a:rPr sz="2400" dirty="0">
                <a:latin typeface="Carlito"/>
                <a:cs typeface="Carlito"/>
              </a:rPr>
              <a:t>the Imperial </a:t>
            </a:r>
            <a:r>
              <a:rPr sz="2400" spc="-5" dirty="0">
                <a:latin typeface="Carlito"/>
                <a:cs typeface="Carlito"/>
              </a:rPr>
              <a:t>Durbar </a:t>
            </a:r>
            <a:r>
              <a:rPr sz="2400" dirty="0">
                <a:latin typeface="Carlito"/>
                <a:cs typeface="Carlito"/>
              </a:rPr>
              <a:t>in </a:t>
            </a:r>
            <a:r>
              <a:rPr sz="2400" spc="-5" dirty="0">
                <a:latin typeface="Carlito"/>
                <a:cs typeface="Carlito"/>
              </a:rPr>
              <a:t>Delhi,  </a:t>
            </a:r>
            <a:r>
              <a:rPr sz="2400" spc="-15" dirty="0">
                <a:latin typeface="Carlito"/>
                <a:cs typeface="Carlito"/>
              </a:rPr>
              <a:t>at great </a:t>
            </a:r>
            <a:r>
              <a:rPr sz="2400" spc="-20" dirty="0">
                <a:latin typeface="Carlito"/>
                <a:cs typeface="Carlito"/>
              </a:rPr>
              <a:t>cost </a:t>
            </a:r>
            <a:r>
              <a:rPr sz="2400" spc="-15" dirty="0">
                <a:latin typeface="Carlito"/>
                <a:cs typeface="Carlito"/>
              </a:rPr>
              <a:t>to </a:t>
            </a:r>
            <a:r>
              <a:rPr sz="2400" spc="-10" dirty="0">
                <a:latin typeface="Carlito"/>
                <a:cs typeface="Carlito"/>
              </a:rPr>
              <a:t>treasury even </a:t>
            </a:r>
            <a:r>
              <a:rPr sz="2400" spc="-5" dirty="0">
                <a:latin typeface="Carlito"/>
                <a:cs typeface="Carlito"/>
              </a:rPr>
              <a:t>though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country was </a:t>
            </a:r>
            <a:r>
              <a:rPr sz="2400" dirty="0">
                <a:latin typeface="Carlito"/>
                <a:cs typeface="Carlito"/>
              </a:rPr>
              <a:t>in the  grip </a:t>
            </a:r>
            <a:r>
              <a:rPr sz="2400" spc="-5" dirty="0">
                <a:latin typeface="Carlito"/>
                <a:cs typeface="Carlito"/>
              </a:rPr>
              <a:t>of terrible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famine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20000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62251" y="4233798"/>
            <a:ext cx="3081363" cy="23498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F64CC6-2C47-4001-A9F5-60F28AB0F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564" y="4233798"/>
            <a:ext cx="2514602" cy="23588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1A6721-87BE-4D20-8BCE-5E7836457C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824" y="4233798"/>
            <a:ext cx="2828925" cy="234988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8" y="61975"/>
            <a:ext cx="8722361" cy="5808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0185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solidFill>
                  <a:srgbClr val="FF0000"/>
                </a:solidFill>
                <a:latin typeface="Carlito"/>
                <a:cs typeface="Carlito"/>
              </a:rPr>
              <a:t>The Nationalist </a:t>
            </a:r>
            <a:r>
              <a:rPr sz="2000" spc="-10" dirty="0">
                <a:solidFill>
                  <a:srgbClr val="FF0000"/>
                </a:solidFill>
                <a:latin typeface="Carlito"/>
                <a:cs typeface="Carlito"/>
              </a:rPr>
              <a:t>Movement</a:t>
            </a:r>
            <a:endParaRPr sz="2000" dirty="0">
              <a:latin typeface="Carlito"/>
              <a:cs typeface="Carlito"/>
            </a:endParaRPr>
          </a:p>
          <a:p>
            <a:pPr marL="210185">
              <a:lnSpc>
                <a:spcPct val="100000"/>
              </a:lnSpc>
              <a:spcBef>
                <a:spcPts val="10"/>
              </a:spcBef>
            </a:pPr>
            <a:r>
              <a:rPr sz="1800" spc="-5" dirty="0">
                <a:latin typeface="Carlito"/>
                <a:cs typeface="Carlito"/>
              </a:rPr>
              <a:t>Home Assignment</a:t>
            </a:r>
            <a:endParaRPr sz="1800" dirty="0">
              <a:latin typeface="Carlito"/>
              <a:cs typeface="Carlito"/>
            </a:endParaRPr>
          </a:p>
          <a:p>
            <a:pPr marL="245110" marR="281940" indent="-245110">
              <a:lnSpc>
                <a:spcPct val="114999"/>
              </a:lnSpc>
              <a:spcBef>
                <a:spcPts val="1215"/>
              </a:spcBef>
              <a:buSzPct val="95833"/>
              <a:buAutoNum type="arabicPeriod"/>
              <a:tabLst>
                <a:tab pos="245110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0" dirty="0">
                <a:latin typeface="Carlito"/>
                <a:cs typeface="Carlito"/>
              </a:rPr>
              <a:t>translated </a:t>
            </a:r>
            <a:r>
              <a:rPr sz="2400" spc="-25" dirty="0">
                <a:latin typeface="Carlito"/>
                <a:cs typeface="Carlito"/>
              </a:rPr>
              <a:t>Vedas </a:t>
            </a:r>
            <a:r>
              <a:rPr sz="2400" dirty="0">
                <a:latin typeface="Carlito"/>
                <a:cs typeface="Carlito"/>
              </a:rPr>
              <a:t>and Upanishads </a:t>
            </a:r>
            <a:r>
              <a:rPr sz="2400" spc="-10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Indian </a:t>
            </a:r>
            <a:r>
              <a:rPr sz="2400" spc="-15" dirty="0">
                <a:latin typeface="Carlito"/>
                <a:cs typeface="Carlito"/>
              </a:rPr>
              <a:t>Literature </a:t>
            </a:r>
            <a:r>
              <a:rPr sz="2400" dirty="0">
                <a:latin typeface="Carlito"/>
                <a:cs typeface="Carlito"/>
              </a:rPr>
              <a:t>in  </a:t>
            </a:r>
            <a:r>
              <a:rPr sz="2400" spc="-15" dirty="0">
                <a:latin typeface="Carlito"/>
                <a:cs typeface="Carlito"/>
              </a:rPr>
              <a:t>to</a:t>
            </a:r>
            <a:r>
              <a:rPr sz="2400" spc="-5" dirty="0">
                <a:latin typeface="Carlito"/>
                <a:cs typeface="Carlito"/>
              </a:rPr>
              <a:t> English?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rabicPeriod"/>
            </a:pPr>
            <a:endParaRPr sz="3050" dirty="0">
              <a:latin typeface="Carlito"/>
              <a:cs typeface="Carlito"/>
            </a:endParaRPr>
          </a:p>
          <a:p>
            <a:pPr marL="309880" indent="-297815">
              <a:lnSpc>
                <a:spcPct val="100000"/>
              </a:lnSpc>
              <a:spcBef>
                <a:spcPts val="5"/>
              </a:spcBef>
              <a:buSzPct val="95833"/>
              <a:buAutoNum type="arabicPeriod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Define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term</a:t>
            </a:r>
            <a:r>
              <a:rPr sz="2400" spc="-2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Nationalism?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 dirty="0">
              <a:latin typeface="Carlito"/>
              <a:cs typeface="Carlito"/>
            </a:endParaRPr>
          </a:p>
          <a:p>
            <a:pPr marL="355600" marR="127000" indent="-342900">
              <a:lnSpc>
                <a:spcPct val="114999"/>
              </a:lnSpc>
            </a:pPr>
            <a:r>
              <a:rPr sz="2400" dirty="0">
                <a:latin typeface="Carlito"/>
                <a:cs typeface="Carlito"/>
              </a:rPr>
              <a:t>3 . </a:t>
            </a:r>
            <a:r>
              <a:rPr sz="2400" spc="-5" dirty="0">
                <a:latin typeface="Carlito"/>
                <a:cs typeface="Carlito"/>
              </a:rPr>
              <a:t>Briefly </a:t>
            </a:r>
            <a:r>
              <a:rPr sz="2400" spc="-10" dirty="0">
                <a:latin typeface="Carlito"/>
                <a:cs typeface="Carlito"/>
              </a:rPr>
              <a:t>explain </a:t>
            </a:r>
            <a:r>
              <a:rPr sz="2400" spc="-20" dirty="0">
                <a:latin typeface="Carlito"/>
                <a:cs typeface="Carlito"/>
              </a:rPr>
              <a:t>any </a:t>
            </a:r>
            <a:r>
              <a:rPr sz="2400" spc="-10" dirty="0">
                <a:latin typeface="Carlito"/>
                <a:cs typeface="Carlito"/>
              </a:rPr>
              <a:t>five reasons </a:t>
            </a:r>
            <a:r>
              <a:rPr sz="2400" spc="-20" dirty="0">
                <a:latin typeface="Carlito"/>
                <a:cs typeface="Carlito"/>
              </a:rPr>
              <a:t>for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  India </a:t>
            </a:r>
            <a:r>
              <a:rPr sz="2400" spc="-5" dirty="0">
                <a:latin typeface="Carlito"/>
                <a:cs typeface="Carlito"/>
              </a:rPr>
              <a:t>during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5" dirty="0">
                <a:latin typeface="Carlito"/>
                <a:cs typeface="Carlito"/>
              </a:rPr>
              <a:t>period 1885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to1919?</a:t>
            </a:r>
            <a:endParaRPr sz="24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700" dirty="0">
              <a:latin typeface="Carlito"/>
              <a:cs typeface="Carlito"/>
            </a:endParaRPr>
          </a:p>
          <a:p>
            <a:pPr marL="310515" marR="5080" indent="-310515">
              <a:lnSpc>
                <a:spcPct val="114999"/>
              </a:lnSpc>
              <a:spcBef>
                <a:spcPts val="5"/>
              </a:spcBef>
              <a:buAutoNum type="arabicPeriod" startAt="4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How </a:t>
            </a:r>
            <a:r>
              <a:rPr sz="2400" spc="-5" dirty="0">
                <a:latin typeface="Carlito"/>
                <a:cs typeface="Carlito"/>
              </a:rPr>
              <a:t>did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regional </a:t>
            </a:r>
            <a:r>
              <a:rPr sz="2400" spc="-10" dirty="0">
                <a:latin typeface="Carlito"/>
                <a:cs typeface="Carlito"/>
              </a:rPr>
              <a:t>press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regional </a:t>
            </a:r>
            <a:r>
              <a:rPr sz="2400" spc="-15" dirty="0">
                <a:latin typeface="Carlito"/>
                <a:cs typeface="Carlito"/>
              </a:rPr>
              <a:t>literature </a:t>
            </a:r>
            <a:r>
              <a:rPr sz="2400" spc="-5" dirty="0">
                <a:latin typeface="Carlito"/>
                <a:cs typeface="Carlito"/>
              </a:rPr>
              <a:t>help  </a:t>
            </a:r>
            <a:r>
              <a:rPr sz="2400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India?</a:t>
            </a:r>
            <a:endParaRPr sz="2400" dirty="0">
              <a:latin typeface="Carlito"/>
              <a:cs typeface="Carlito"/>
            </a:endParaRPr>
          </a:p>
          <a:p>
            <a:pPr marL="310515" marR="107950" indent="-310515">
              <a:lnSpc>
                <a:spcPts val="3310"/>
              </a:lnSpc>
              <a:spcBef>
                <a:spcPts val="180"/>
              </a:spcBef>
              <a:buAutoNum type="arabicPeriod" startAt="4"/>
              <a:tabLst>
                <a:tab pos="310515" algn="l"/>
              </a:tabLst>
            </a:pPr>
            <a:r>
              <a:rPr sz="2400" spc="-10" dirty="0">
                <a:latin typeface="Carlito"/>
                <a:cs typeface="Carlito"/>
              </a:rPr>
              <a:t>How </a:t>
            </a:r>
            <a:r>
              <a:rPr sz="2400" spc="-5" dirty="0">
                <a:latin typeface="Carlito"/>
                <a:cs typeface="Carlito"/>
              </a:rPr>
              <a:t>did </a:t>
            </a:r>
            <a:r>
              <a:rPr sz="2400" spc="-15" dirty="0">
                <a:latin typeface="Carlito"/>
                <a:cs typeface="Carlito"/>
              </a:rPr>
              <a:t>better </a:t>
            </a:r>
            <a:r>
              <a:rPr sz="2400" dirty="0">
                <a:latin typeface="Carlito"/>
                <a:cs typeface="Carlito"/>
              </a:rPr>
              <a:t>means </a:t>
            </a:r>
            <a:r>
              <a:rPr sz="2400" spc="-5" dirty="0">
                <a:latin typeface="Carlito"/>
                <a:cs typeface="Carlito"/>
              </a:rPr>
              <a:t>of transport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communication </a:t>
            </a:r>
            <a:r>
              <a:rPr sz="2400" spc="-5" dirty="0">
                <a:latin typeface="Carlito"/>
                <a:cs typeface="Carlito"/>
              </a:rPr>
              <a:t>help </a:t>
            </a:r>
            <a:r>
              <a:rPr sz="2400" dirty="0">
                <a:latin typeface="Carlito"/>
                <a:cs typeface="Carlito"/>
              </a:rPr>
              <a:t>the  </a:t>
            </a:r>
            <a:r>
              <a:rPr sz="2400" spc="-10" dirty="0">
                <a:latin typeface="Carlito"/>
                <a:cs typeface="Carlito"/>
              </a:rPr>
              <a:t>growth </a:t>
            </a:r>
            <a:r>
              <a:rPr sz="2400" spc="-5" dirty="0">
                <a:latin typeface="Carlito"/>
                <a:cs typeface="Carlito"/>
              </a:rPr>
              <a:t>of Nationalism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India?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467600" y="17121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F642DC-023F-4789-ABF3-2F4065199DC1}"/>
              </a:ext>
            </a:extLst>
          </p:cNvPr>
          <p:cNvSpPr/>
          <p:nvPr/>
        </p:nvSpPr>
        <p:spPr>
          <a:xfrm>
            <a:off x="7633099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476</Words>
  <Application>Microsoft Office PowerPoint</Application>
  <PresentationFormat>On-screen Show 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Carlito</vt:lpstr>
      <vt:lpstr>Office Theme</vt:lpstr>
      <vt:lpstr>The Nationalist Movement (1885-1919)</vt:lpstr>
      <vt:lpstr>The Nationalist Movement (1885-1919) Introduction</vt:lpstr>
      <vt:lpstr>The Nationalist Movement (1885-1919)</vt:lpstr>
      <vt:lpstr>The Nationalist Movement (1885-1919)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4</cp:revision>
  <dcterms:created xsi:type="dcterms:W3CDTF">2021-11-05T05:23:51Z</dcterms:created>
  <dcterms:modified xsi:type="dcterms:W3CDTF">2021-11-14T16:14:41Z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2021-11-05T00:00:00Z</vt:filetime>
  </property>
</Properties>
</file>