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3.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comment4.xml" ContentType="application/vnd.openxmlformats-officedocument.presentationml.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omments/comment5.xml" ContentType="application/vnd.openxmlformats-officedocument.presentationml.comment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omments/comment6.xml" ContentType="application/vnd.openxmlformats-officedocument.presentationml.comment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omments/comment7.xml" ContentType="application/vnd.openxmlformats-officedocument.presentationml.comment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8"/>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59"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25"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40" r:id="rId73"/>
    <p:sldId id="341" r:id="rId74"/>
    <p:sldId id="342" r:id="rId75"/>
    <p:sldId id="343" r:id="rId76"/>
    <p:sldId id="258"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3">
    <p:pos x="6000" y="100"/>
    <p:text>+amanrouniyar@odmegroup.org How come the website here is ODM Egroup and not ODM PS?
_Assigned to you_
-Swoyan Satyendu</p:text>
  </p:cm>
  <p:cm authorId="0" dt="2020-06-17T16:36:04.724" idx="4">
    <p:pos x="6000" y="0"/>
    <p:text>1. The logo in the centre looks bad. take it to TOP-LEFT
2. Where in ODM E Group Logo, here? 
3. What about, Closing Slide? 
Similar changes, pending in Kids World PPT as well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6:04.720" idx="5">
    <p:pos x="6000" y="100"/>
    <p:text>+amanrouniyar@odmegroup.org How come the website here is ODM Egroup and not ODM PS?
_Assigned to you_
-Swoyan Satyendu</p:text>
  </p:cm>
  <p:cm authorId="0" dt="2020-06-17T16:36:04.724" idx="6">
    <p:pos x="6000" y="0"/>
    <p:text>1. The logo in the centre looks bad. take it to TOP-LEFT
2. Where in ODM E Group Logo, here? 
3. What about, Closing Slide? 
Similar changes, pending in Kids World PPT as well +amanrouniyar@odmegroup.org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7T16:36:04.720" idx="7">
    <p:pos x="6000" y="100"/>
    <p:text>+amanrouniyar@odmegroup.org How come the website here is ODM Egroup and not ODM PS?
_Assigned to you_
-Swoyan Satyendu</p:text>
  </p:cm>
  <p:cm authorId="0" dt="2020-06-17T16:36:04.724" idx="8">
    <p:pos x="6000" y="0"/>
    <p:text>1. The logo in the centre looks bad. take it to TOP-LEFT
2. Where in ODM E Group Logo, here? 
3. What about, Closing Slide? 
Similar changes, pending in Kids World PPT as well +amanrouniyar@odmegroup.org
_Assigned to you_
-Swoyan Satyendu</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06-17T16:36:04.720" idx="9">
    <p:pos x="6000" y="100"/>
    <p:text>+amanrouniyar@odmegroup.org How come the website here is ODM Egroup and not ODM PS?
_Assigned to you_
-Swoyan Satyendu</p:text>
  </p:cm>
  <p:cm authorId="0" dt="2020-06-17T16:36:04.724" idx="10">
    <p:pos x="6000" y="0"/>
    <p:text>1. The logo in the centre looks bad. take it to TOP-LEFT
2. Where in ODM E Group Logo, here? 
3. What about, Closing Slide? 
Similar changes, pending in Kids World PPT as well +amanrouniyar@odmegroup.org
_Assigned to you_
-Swoyan Satyendu</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0-06-17T16:36:04.720" idx="11">
    <p:pos x="6000" y="100"/>
    <p:text>+amanrouniyar@odmegroup.org How come the website here is ODM Egroup and not ODM PS?
_Assigned to you_
-Swoyan Satyendu</p:text>
  </p:cm>
  <p:cm authorId="0" dt="2020-06-17T16:36:04.724" idx="12">
    <p:pos x="6000" y="0"/>
    <p:text>1. The logo in the centre looks bad. take it to TOP-LEFT
2. Where in ODM E Group Logo, here? 
3. What about, Closing Slide? 
Similar changes, pending in Kids World PPT as well +amanrouniyar@odmegroup.org
_Assigned to you_
-Swoyan Satyendu</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0-06-17T16:36:04.720" idx="13">
    <p:pos x="6000" y="100"/>
    <p:text>+amanrouniyar@odmegroup.org How come the website here is ODM Egroup and not ODM PS?
_Assigned to you_
-Swoyan Satyendu</p:text>
  </p:cm>
  <p:cm authorId="0" dt="2020-06-17T16:36:04.724" idx="14">
    <p:pos x="6000" y="0"/>
    <p:text>1. The logo in the centre looks bad. take it to TOP-LEFT
2. Where in ODM E Group Logo, here? 
3. What about, Closing Slide? 
Similar changes, pending in Kids World PPT as well +amanrouniyar@odmegroup.org
_Assigned to you_
-Swoyan Satyendu</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0-06-17T16:36:04.720" idx="15">
    <p:pos x="6000" y="100"/>
    <p:text>+amanrouniyar@odmegroup.org How come the website here is ODM Egroup and not ODM PS?
_Assigned to you_
-Swoyan Satyendu</p:text>
  </p:cm>
  <p:cm authorId="0" dt="2020-06-17T16:36:04.724" idx="16">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98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09384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01562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23000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1525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62509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25071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93936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606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710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493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912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395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98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119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527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119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752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0706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841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37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73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7495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150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706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9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1820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1196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6615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3173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975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857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140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251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4840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1238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94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6771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4335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4025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5590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0563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981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1196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5823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4843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008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3982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9653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32092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4381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3253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161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3955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5488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04573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191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96869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7022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58092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1832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57022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6768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1755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0536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0915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25479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611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91284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82090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37229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5781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19168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73125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1196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90948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40227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5636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93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4776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2246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76145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83298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177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42396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91752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7222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95359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896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9019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58944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3903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88669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6461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42792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575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37317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51056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53334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845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10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10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102.png"/></Relationships>
</file>

<file path=ppt/slides/_rels/slide10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123.png"/></Relationships>
</file>

<file path=ppt/slides/_rels/slide10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10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133.png"/></Relationships>
</file>

<file path=ppt/slides/_rels/slide10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60.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40.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51.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61.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80.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41.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omments" Target="../comments/comment5.xml"/><Relationship Id="rId4" Type="http://schemas.openxmlformats.org/officeDocument/2006/relationships/image" Target="../media/image2.jpg"/></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NUL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NUL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NUL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NUL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NUL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NUL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NUL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NUL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NUL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NUL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NUL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comments" Target="../comments/comment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comments" Target="../comments/comment7.xml"/><Relationship Id="rId4" Type="http://schemas.openxmlformats.org/officeDocument/2006/relationships/image" Target="../media/image2.jpg"/></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44.png"/></Relationships>
</file>

<file path=ppt/slides/_rels/slide9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304750"/>
            <a:ext cx="8763000" cy="20988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Cartesian Product Of Sets</a:t>
            </a:r>
            <a:endParaRPr lang="en-IN"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MATHEMATICS</a:t>
            </a:r>
            <a:endParaRPr b="1" dirty="0"/>
          </a:p>
          <a:p>
            <a:pPr marL="0" lvl="0" indent="0" algn="l" rtl="0">
              <a:spcBef>
                <a:spcPts val="0"/>
              </a:spcBef>
              <a:spcAft>
                <a:spcPts val="0"/>
              </a:spcAft>
              <a:buNone/>
            </a:pPr>
            <a:r>
              <a:rPr lang="en" b="1" dirty="0"/>
              <a:t>CHAPTER NUMBER: 02</a:t>
            </a:r>
            <a:endParaRPr b="1" dirty="0"/>
          </a:p>
          <a:p>
            <a:pPr marL="0" lvl="0" indent="0" algn="l" rtl="0">
              <a:spcBef>
                <a:spcPts val="0"/>
              </a:spcBef>
              <a:spcAft>
                <a:spcPts val="0"/>
              </a:spcAft>
              <a:buNone/>
            </a:pPr>
            <a:r>
              <a:rPr lang="en" b="1" dirty="0"/>
              <a:t>CHAPTER NAME : RELATIONS AND FUNCTIONS</a:t>
            </a:r>
            <a:endParaRPr b="1" dirty="0"/>
          </a:p>
        </p:txBody>
      </p:sp>
      <p:pic>
        <p:nvPicPr>
          <p:cNvPr id="6" name="Google Shape;55;p13"/>
          <p:cNvPicPr preferRelativeResize="0"/>
          <p:nvPr/>
        </p:nvPicPr>
        <p:blipFill rotWithShape="1">
          <a:blip r:embed="rId4">
            <a:alphaModFix/>
          </a:blip>
          <a:srcRect/>
          <a:stretch/>
        </p:blipFill>
        <p:spPr>
          <a:xfrm>
            <a:off x="7904900" y="134275"/>
            <a:ext cx="1170475" cy="1170475"/>
          </a:xfrm>
          <a:prstGeom prst="rect">
            <a:avLst/>
          </a:prstGeom>
          <a:noFill/>
          <a:ln>
            <a:noFill/>
          </a:ln>
        </p:spPr>
      </p:pic>
      <p:pic>
        <p:nvPicPr>
          <p:cNvPr id="7" name="Google Shape;55;p13"/>
          <p:cNvPicPr preferRelativeResize="0"/>
          <p:nvPr/>
        </p:nvPicPr>
        <p:blipFill rotWithShape="1">
          <a:blip r:embed="rId4">
            <a:alphaModFix/>
          </a:blip>
          <a:srcRect/>
          <a:stretch/>
        </p:blipFill>
        <p:spPr>
          <a:xfrm>
            <a:off x="8057300" y="286675"/>
            <a:ext cx="1170475" cy="1170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endParaRPr lang="en" sz="1400" b="0" i="0" u="none" strike="noStrike" cap="none" dirty="0">
              <a:solidFill>
                <a:srgbClr val="000000"/>
              </a:solidFill>
              <a:latin typeface="Calibri"/>
              <a:ea typeface="Calibri"/>
              <a:cs typeface="Calibri"/>
              <a:sym typeface="Calibri"/>
            </a:endParaRPr>
          </a:p>
          <a:p>
            <a:pPr algn="just"/>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sz="1400" b="0" i="0" u="none" strike="noStrike" cap="none" dirty="0">
              <a:solidFill>
                <a:srgbClr val="0000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157001D-5174-4494-8D41-3D93A42048C4}"/>
              </a:ext>
            </a:extLst>
          </p:cNvPr>
          <p:cNvPicPr/>
          <p:nvPr/>
        </p:nvPicPr>
        <p:blipFill>
          <a:blip r:embed="rId4">
            <a:extLst>
              <a:ext uri="{28A0092B-C50C-407E-A947-70E740481C1C}">
                <a14:useLocalDpi xmlns:a14="http://schemas.microsoft.com/office/drawing/2010/main" val="0"/>
              </a:ext>
            </a:extLst>
          </a:blip>
          <a:stretch>
            <a:fillRect/>
          </a:stretch>
        </p:blipFill>
        <p:spPr>
          <a:xfrm>
            <a:off x="914400" y="1206817"/>
            <a:ext cx="7069394" cy="3365183"/>
          </a:xfrm>
          <a:prstGeom prst="rect">
            <a:avLst/>
          </a:prstGeom>
        </p:spPr>
      </p:pic>
      <p:sp>
        <p:nvSpPr>
          <p:cNvPr id="2" name="TextBox 1">
            <a:extLst>
              <a:ext uri="{FF2B5EF4-FFF2-40B4-BE49-F238E27FC236}">
                <a16:creationId xmlns:a16="http://schemas.microsoft.com/office/drawing/2014/main" id="{E9D636C3-D5E3-446B-8F62-7E312AD1E135}"/>
              </a:ext>
            </a:extLst>
          </p:cNvPr>
          <p:cNvSpPr txBox="1"/>
          <p:nvPr/>
        </p:nvSpPr>
        <p:spPr>
          <a:xfrm>
            <a:off x="1120877" y="1524000"/>
            <a:ext cx="462117" cy="307777"/>
          </a:xfrm>
          <a:prstGeom prst="rect">
            <a:avLst/>
          </a:prstGeom>
          <a:solidFill>
            <a:schemeClr val="bg1"/>
          </a:solidFill>
        </p:spPr>
        <p:txBody>
          <a:bodyPr wrap="square" rtlCol="0">
            <a:spAutoFit/>
          </a:bodyPr>
          <a:lstStyle/>
          <a:p>
            <a:endParaRPr lang="en-IN" dirty="0"/>
          </a:p>
        </p:txBody>
      </p:sp>
      <p:sp>
        <p:nvSpPr>
          <p:cNvPr id="3" name="TextBox 2">
            <a:extLst>
              <a:ext uri="{FF2B5EF4-FFF2-40B4-BE49-F238E27FC236}">
                <a16:creationId xmlns:a16="http://schemas.microsoft.com/office/drawing/2014/main" id="{7F087872-1E08-4608-BF33-5AC76537F2E7}"/>
              </a:ext>
            </a:extLst>
          </p:cNvPr>
          <p:cNvSpPr txBox="1"/>
          <p:nvPr/>
        </p:nvSpPr>
        <p:spPr>
          <a:xfrm>
            <a:off x="4100052" y="1094676"/>
            <a:ext cx="707922" cy="307777"/>
          </a:xfrm>
          <a:prstGeom prst="rect">
            <a:avLst/>
          </a:prstGeom>
          <a:solidFill>
            <a:schemeClr val="bg1"/>
          </a:solidFill>
        </p:spPr>
        <p:txBody>
          <a:bodyPr wrap="square" rtlCol="0">
            <a:spAutoFit/>
          </a:bodyPr>
          <a:lstStyle/>
          <a:p>
            <a:endParaRPr lang="en-IN" dirty="0"/>
          </a:p>
        </p:txBody>
      </p:sp>
      <p:sp>
        <p:nvSpPr>
          <p:cNvPr id="4" name="TextBox 3">
            <a:extLst>
              <a:ext uri="{FF2B5EF4-FFF2-40B4-BE49-F238E27FC236}">
                <a16:creationId xmlns:a16="http://schemas.microsoft.com/office/drawing/2014/main" id="{50C99277-9727-42DE-9BCE-A2E830B0575F}"/>
              </a:ext>
            </a:extLst>
          </p:cNvPr>
          <p:cNvSpPr txBox="1"/>
          <p:nvPr/>
        </p:nvSpPr>
        <p:spPr>
          <a:xfrm>
            <a:off x="845574" y="4199975"/>
            <a:ext cx="2231923" cy="694613"/>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6434424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33425" y="1065950"/>
                <a:ext cx="7296150" cy="326135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Note:</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&lt;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&lt;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718281</m:t>
                    </m:r>
                    <m:r>
                      <a:rPr lang="en-IN" i="1">
                        <a:effectLst/>
                        <a:latin typeface="Cambria Math" panose="02040503050406030204" pitchFamily="18" charset="0"/>
                        <a:ea typeface="Times New Roman" panose="02020603050405020304" pitchFamily="18" charset="0"/>
                        <a:cs typeface="Calibri" panose="020F0502020204030204" pitchFamily="34" charset="0"/>
                      </a:rPr>
                      <m:t> ….,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is an irrational number</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Therefore, the graph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𝑒</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identical to that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&gt;</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the graph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𝑒</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identical to that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&lt;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&lt;</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Properties:</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&gt;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num>
                        <m:den>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e>
                          </m:d>
                        </m:e>
                        <m:sup>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𝑥𝑦</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33425" y="1065950"/>
                <a:ext cx="7296150" cy="3261350"/>
              </a:xfrm>
              <a:prstGeom prst="rect">
                <a:avLst/>
              </a:prstGeom>
              <a:blipFill>
                <a:blip r:embed="rId4"/>
                <a:stretch>
                  <a:fillRect l="-251" r="-25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3384973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1999" y="668594"/>
            <a:ext cx="8246600" cy="473556"/>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2400" b="1" kern="1200" dirty="0">
                <a:solidFill>
                  <a:prstClr val="black"/>
                </a:solidFill>
                <a:latin typeface="Calibri" panose="020F0502020204030204" pitchFamily="34" charset="0"/>
                <a:cs typeface="Calibri" panose="020F0502020204030204" pitchFamily="34" charset="0"/>
              </a:rPr>
              <a:t> </a:t>
            </a:r>
            <a:r>
              <a:rPr lang="en-IN" sz="1800" b="1" kern="1200" dirty="0">
                <a:solidFill>
                  <a:srgbClr val="FF0000"/>
                </a:solidFill>
                <a:latin typeface="Calibri" panose="020F0502020204030204" pitchFamily="34" charset="0"/>
                <a:cs typeface="Calibri" panose="020F0502020204030204" pitchFamily="34" charset="0"/>
              </a:rPr>
              <a:t>Logarithmic Function:</a:t>
            </a:r>
          </a:p>
        </p:txBody>
      </p:sp>
      <mc:AlternateContent xmlns:mc="http://schemas.openxmlformats.org/markup-compatibility/2006" xmlns:a14="http://schemas.microsoft.com/office/drawing/2010/main">
        <mc:Choice Requires="a14">
          <p:sp>
            <p:nvSpPr>
              <p:cNvPr id="64" name="Google Shape;64;p14"/>
              <p:cNvSpPr txBox="1"/>
              <p:nvPr/>
            </p:nvSpPr>
            <p:spPr>
              <a:xfrm>
                <a:off x="819149" y="1437700"/>
                <a:ext cx="7315201" cy="2889600"/>
              </a:xfrm>
              <a:prstGeom prst="rect">
                <a:avLst/>
              </a:prstGeom>
              <a:noFill/>
              <a:ln>
                <a:noFill/>
              </a:ln>
            </p:spPr>
            <p:txBody>
              <a:bodyPr spcFirstLastPara="1" wrap="square" lIns="91425" tIns="91425" rIns="91425" bIns="91425" anchor="t" anchorCtr="0">
                <a:noAutofit/>
              </a:bodyPr>
              <a:lstStyle/>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𝑥</m:t>
                        </m:r>
                      </m:e>
                    </m:func>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&gt;0,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is called logarithmic function. </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We have </a:t>
                </a:r>
                <a14:m>
                  <m:oMath xmlns:m="http://schemas.openxmlformats.org/officeDocument/2006/math">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𝑥</m:t>
                        </m:r>
                      </m:e>
                    </m:func>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𝑦</m:t>
                    </m:r>
                  </m:oMath>
                </a14:m>
                <a:r>
                  <a:rPr lang="en-IN" kern="1200" dirty="0">
                    <a:solidFill>
                      <a:prstClr val="black"/>
                    </a:solidFill>
                    <a:latin typeface="Calibri" panose="020F0502020204030204" pitchFamily="34" charset="0"/>
                    <a:cs typeface="Calibri" panose="020F0502020204030204" pitchFamily="34" charset="0"/>
                  </a:rPr>
                  <a:t> if and only if </a:t>
                </a:r>
                <a14:m>
                  <m:oMath xmlns:m="http://schemas.openxmlformats.org/officeDocument/2006/math">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𝑎</m:t>
                        </m:r>
                      </m:e>
                      <m:sup>
                        <m:r>
                          <a:rPr lang="en-IN" i="1" kern="1200">
                            <a:solidFill>
                              <a:prstClr val="black"/>
                            </a:solidFill>
                            <a:latin typeface="Cambria Math" panose="02040503050406030204" pitchFamily="18" charset="0"/>
                            <a:cs typeface="Arial" panose="020B0604020202020204" pitchFamily="34" charset="0"/>
                          </a:rPr>
                          <m:t>𝑦</m:t>
                        </m:r>
                      </m:sup>
                    </m:sSup>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𝑑𝑜𝑚</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𝑅</m:t>
                        </m:r>
                      </m:e>
                      <m:sub>
                        <m:r>
                          <a:rPr lang="en-IN" i="1" kern="1200">
                            <a:solidFill>
                              <a:prstClr val="black"/>
                            </a:solidFill>
                            <a:latin typeface="Cambria Math" panose="02040503050406030204" pitchFamily="18" charset="0"/>
                            <a:cs typeface="Arial" panose="020B0604020202020204" pitchFamily="34" charset="0"/>
                          </a:rPr>
                          <m:t>+</m:t>
                        </m:r>
                      </m:sub>
                    </m:sSub>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𝑟𝑛𝑔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As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&gt;0</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so we have the following cases.</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9149" y="1437700"/>
                <a:ext cx="7315201" cy="2889600"/>
              </a:xfrm>
              <a:prstGeom prst="rect">
                <a:avLst/>
              </a:prstGeom>
              <a:blipFill rotWithShape="0">
                <a:blip r:embed="rId4"/>
                <a:stretch>
                  <a:fillRect l="-250"/>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244340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05677" y="944217"/>
                <a:ext cx="7504873" cy="3383083"/>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Case I : </a:t>
                </a:r>
                <a:r>
                  <a:rPr lang="en-IN" kern="1200" dirty="0">
                    <a:solidFill>
                      <a:prstClr val="black"/>
                    </a:solidFill>
                    <a:latin typeface="Calibri" panose="020F0502020204030204" pitchFamily="34" charset="0"/>
                    <a:cs typeface="Calibri" panose="020F0502020204030204" pitchFamily="34" charset="0"/>
                  </a:rPr>
                  <a:t>When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1</m:t>
                    </m:r>
                  </m:oMath>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05677" y="944217"/>
                <a:ext cx="7504873" cy="3383083"/>
              </a:xfrm>
              <a:prstGeom prst="rect">
                <a:avLst/>
              </a:prstGeom>
              <a:blipFill rotWithShape="0">
                <a:blip r:embed="rId4"/>
                <a:stretch>
                  <a:fillRect l="-244"/>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073" y="1035828"/>
            <a:ext cx="4272265" cy="3164147"/>
          </a:xfrm>
          <a:prstGeom prst="rect">
            <a:avLst/>
          </a:prstGeom>
        </p:spPr>
      </p:pic>
    </p:spTree>
    <p:extLst>
      <p:ext uri="{BB962C8B-B14F-4D97-AF65-F5344CB8AC3E}">
        <p14:creationId xmlns:p14="http://schemas.microsoft.com/office/powerpoint/2010/main" val="11706202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09625" y="1437700"/>
                <a:ext cx="8151350"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Case II : </a:t>
                </a:r>
                <a:r>
                  <a:rPr lang="en-IN" kern="1200" dirty="0">
                    <a:solidFill>
                      <a:prstClr val="black"/>
                    </a:solidFill>
                    <a:latin typeface="Calibri" panose="020F0502020204030204" pitchFamily="34" charset="0"/>
                    <a:cs typeface="Calibri" panose="020F0502020204030204" pitchFamily="34" charset="0"/>
                  </a:rPr>
                  <a:t>When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0&lt;</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&lt;1</m:t>
                    </m:r>
                  </m:oMath>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09625" y="1437700"/>
                <a:ext cx="8151350" cy="2889600"/>
              </a:xfrm>
              <a:prstGeom prst="rect">
                <a:avLst/>
              </a:prstGeom>
              <a:blipFill rotWithShape="0">
                <a:blip r:embed="rId4"/>
                <a:stretch>
                  <a:fillRect l="-224"/>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974" y="1437700"/>
            <a:ext cx="3062465" cy="2553275"/>
          </a:xfrm>
          <a:prstGeom prst="rect">
            <a:avLst/>
          </a:prstGeom>
        </p:spPr>
      </p:pic>
    </p:spTree>
    <p:extLst>
      <p:ext uri="{BB962C8B-B14F-4D97-AF65-F5344CB8AC3E}">
        <p14:creationId xmlns:p14="http://schemas.microsoft.com/office/powerpoint/2010/main" val="1294867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42950" y="962025"/>
                <a:ext cx="7134226" cy="3609975"/>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Properties: </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m:t>
                        </m:r>
                      </m:e>
                    </m:d>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1</m:t>
                        </m:r>
                      </m:e>
                    </m:func>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where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𝑖𝑖</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𝑎</m:t>
                        </m:r>
                      </m:e>
                    </m:func>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where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𝑖𝑖𝑖</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𝑥𝑦</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𝑦</m:t>
                                    </m:r>
                                  </m:e>
                                </m:d>
                              </m:e>
                            </m:func>
                          </m:e>
                        </m:func>
                      </m:e>
                    </m:func>
                    <m:r>
                      <a:rPr lang="en-IN" kern="1200">
                        <a:solidFill>
                          <a:prstClr val="black"/>
                        </a:solidFill>
                        <a:latin typeface="Cambria Math" panose="02040503050406030204" pitchFamily="18" charset="0"/>
                        <a:cs typeface="Arial" panose="020B0604020202020204" pitchFamily="34" charset="0"/>
                      </a:rPr>
                      <m:t>,</m:t>
                    </m:r>
                    <m:r>
                      <m:rPr>
                        <m:nor/>
                      </m:rPr>
                      <a:rPr lang="en-IN" kern="1200" dirty="0">
                        <a:solidFill>
                          <a:prstClr val="black"/>
                        </a:solidFill>
                        <a:latin typeface="Calibri" panose="020F0502020204030204" pitchFamily="34" charset="0"/>
                        <a:cs typeface="Calibri" panose="020F0502020204030204" pitchFamily="34" charset="0"/>
                      </a:rPr>
                      <m:t>where</m:t>
                    </m:r>
                    <m:r>
                      <m:rPr>
                        <m:nor/>
                      </m:rPr>
                      <a:rPr lang="en-IN" kern="1200" dirty="0">
                        <a:solidFill>
                          <a:prstClr val="black"/>
                        </a:solidFill>
                        <a:latin typeface="Calibri" panose="020F0502020204030204" pitchFamily="34" charset="0"/>
                        <a:cs typeface="Calibri" panose="020F050202020403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𝑥𝑦</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𝑖𝑣</m:t>
                        </m:r>
                      </m:e>
                    </m:d>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ctrlPr>
                              <a:rPr lang="en-IN" i="1" kern="1200">
                                <a:solidFill>
                                  <a:prstClr val="black"/>
                                </a:solidFill>
                                <a:latin typeface="Cambria Math" panose="02040503050406030204" pitchFamily="18" charset="0"/>
                                <a:cs typeface="Arial" panose="020B0604020202020204" pitchFamily="34" charset="0"/>
                              </a:rPr>
                            </m:ctrlPr>
                          </m:dPr>
                          <m:e>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𝑥</m:t>
                                </m:r>
                              </m:num>
                              <m:den>
                                <m:r>
                                  <a:rPr lang="en-IN" i="1" kern="1200">
                                    <a:solidFill>
                                      <a:prstClr val="black"/>
                                    </a:solidFill>
                                    <a:latin typeface="Cambria Math" panose="02040503050406030204" pitchFamily="18" charset="0"/>
                                    <a:cs typeface="Arial" panose="020B0604020202020204" pitchFamily="34" charset="0"/>
                                  </a:rPr>
                                  <m:t>𝑦</m:t>
                                </m:r>
                              </m:den>
                            </m:f>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𝑦</m:t>
                                    </m:r>
                                  </m:e>
                                </m:d>
                              </m:e>
                            </m:func>
                          </m:e>
                        </m:func>
                      </m:e>
                    </m:func>
                    <m:r>
                      <a:rPr lang="en-IN" kern="1200">
                        <a:solidFill>
                          <a:prstClr val="black"/>
                        </a:solidFill>
                        <a:latin typeface="Cambria Math" panose="02040503050406030204" pitchFamily="18" charset="0"/>
                        <a:cs typeface="Arial" panose="020B0604020202020204" pitchFamily="34" charset="0"/>
                      </a:rPr>
                      <m:t>,</m:t>
                    </m:r>
                    <m:r>
                      <m:rPr>
                        <m:nor/>
                      </m:rPr>
                      <a:rPr lang="en-IN" kern="1200" dirty="0">
                        <a:solidFill>
                          <a:prstClr val="black"/>
                        </a:solidFill>
                        <a:latin typeface="Calibri" panose="020F0502020204030204" pitchFamily="34" charset="0"/>
                        <a:cs typeface="Calibri" panose="020F0502020204030204" pitchFamily="34" charset="0"/>
                      </a:rPr>
                      <m:t>where</m:t>
                    </m:r>
                    <m:r>
                      <m:rPr>
                        <m:nor/>
                      </m:rPr>
                      <a:rPr lang="en-IN" kern="1200" dirty="0">
                        <a:solidFill>
                          <a:prstClr val="black"/>
                        </a:solidFill>
                        <a:latin typeface="Calibri" panose="020F0502020204030204" pitchFamily="34" charset="0"/>
                        <a:cs typeface="Calibri" panose="020F050202020403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𝑥</m:t>
                        </m:r>
                      </m:num>
                      <m:den>
                        <m:r>
                          <a:rPr lang="en-IN" i="1" kern="1200">
                            <a:solidFill>
                              <a:prstClr val="black"/>
                            </a:solidFill>
                            <a:latin typeface="Cambria Math" panose="02040503050406030204" pitchFamily="18" charset="0"/>
                            <a:cs typeface="Arial" panose="020B0604020202020204" pitchFamily="34" charset="0"/>
                          </a:rPr>
                          <m:t>𝑦</m:t>
                        </m:r>
                      </m:den>
                    </m:f>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m:t>
                        </m:r>
                      </m:e>
                    </m:d>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ctrlPr>
                              <a:rPr lang="en-IN" i="1" kern="1200">
                                <a:solidFill>
                                  <a:prstClr val="black"/>
                                </a:solidFill>
                                <a:latin typeface="Cambria Math" panose="02040503050406030204" pitchFamily="18" charset="0"/>
                                <a:cs typeface="Arial" panose="020B0604020202020204" pitchFamily="34" charset="0"/>
                              </a:rPr>
                            </m:ctrlPr>
                          </m:dPr>
                          <m:e>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𝑛</m:t>
                                </m:r>
                              </m:sup>
                            </m:sSup>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e>
                        </m:func>
                      </m:e>
                    </m:func>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m:rPr>
                        <m:nor/>
                      </m:rPr>
                      <a:rPr lang="en-IN" kern="1200" dirty="0">
                        <a:solidFill>
                          <a:prstClr val="black"/>
                        </a:solidFill>
                        <a:latin typeface="Calibri" panose="020F0502020204030204" pitchFamily="34" charset="0"/>
                        <a:cs typeface="Calibri" panose="020F0502020204030204" pitchFamily="34" charset="0"/>
                      </a:rPr>
                      <m:t>where</m:t>
                    </m:r>
                    <m:r>
                      <m:rPr>
                        <m:nor/>
                      </m:rPr>
                      <a:rPr lang="en-IN" kern="1200" dirty="0">
                        <a:solidFill>
                          <a:prstClr val="black"/>
                        </a:solidFill>
                        <a:latin typeface="Calibri" panose="020F0502020204030204" pitchFamily="34" charset="0"/>
                        <a:cs typeface="Calibri" panose="020F050202020403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𝑛</m:t>
                        </m:r>
                      </m:sup>
                    </m:sSup>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 </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𝑣𝑖</m:t>
                        </m:r>
                      </m:e>
                    </m:d>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func>
                      <m:funcPr>
                        <m:ctrlPr>
                          <a:rPr lang="en-IN" i="1" kern="1200" dirty="0">
                            <a:solidFill>
                              <a:prstClr val="black"/>
                            </a:solidFill>
                            <a:latin typeface="Cambria Math" panose="02040503050406030204" pitchFamily="18" charset="0"/>
                            <a:cs typeface="Arial" panose="020B0604020202020204" pitchFamily="34" charset="0"/>
                          </a:rPr>
                        </m:ctrlPr>
                      </m:funcPr>
                      <m:fName>
                        <m:sSub>
                          <m:sSubPr>
                            <m:ctrlPr>
                              <a:rPr lang="en-IN" i="1" kern="1200" dirty="0">
                                <a:solidFill>
                                  <a:prstClr val="black"/>
                                </a:solidFill>
                                <a:latin typeface="Cambria Math" panose="02040503050406030204" pitchFamily="18" charset="0"/>
                                <a:cs typeface="Arial" panose="020B0604020202020204" pitchFamily="34" charset="0"/>
                              </a:rPr>
                            </m:ctrlPr>
                          </m:sSubPr>
                          <m:e>
                            <m:r>
                              <m:rPr>
                                <m:sty m:val="p"/>
                              </m:rPr>
                              <a:rPr lang="en-IN" kern="1200" dirty="0">
                                <a:solidFill>
                                  <a:prstClr val="black"/>
                                </a:solidFill>
                                <a:latin typeface="Cambria Math" panose="02040503050406030204" pitchFamily="18" charset="0"/>
                                <a:cs typeface="Arial" panose="020B0604020202020204" pitchFamily="34" charset="0"/>
                              </a:rPr>
                              <m:t>log</m:t>
                            </m:r>
                          </m:e>
                          <m:sub>
                            <m:sSubSup>
                              <m:sSubSupPr>
                                <m:ctrlPr>
                                  <a:rPr lang="en-IN" i="1" kern="1200" dirty="0">
                                    <a:solidFill>
                                      <a:prstClr val="black"/>
                                    </a:solidFill>
                                    <a:latin typeface="Cambria Math" panose="02040503050406030204" pitchFamily="18" charset="0"/>
                                    <a:cs typeface="Arial" panose="020B0604020202020204" pitchFamily="34" charset="0"/>
                                  </a:rPr>
                                </m:ctrlPr>
                              </m:sSubSupPr>
                              <m:e>
                                <m:r>
                                  <a:rPr lang="en-IN" i="1" kern="1200" dirty="0">
                                    <a:solidFill>
                                      <a:prstClr val="black"/>
                                    </a:solidFill>
                                    <a:latin typeface="Cambria Math" panose="02040503050406030204" pitchFamily="18" charset="0"/>
                                    <a:cs typeface="Arial" panose="020B0604020202020204" pitchFamily="34" charset="0"/>
                                  </a:rPr>
                                  <m:t>𝑎</m:t>
                                </m:r>
                              </m:e>
                              <m:sub/>
                              <m:sup>
                                <m:r>
                                  <a:rPr lang="en-IN" i="1" kern="1200" dirty="0">
                                    <a:solidFill>
                                      <a:prstClr val="black"/>
                                    </a:solidFill>
                                    <a:latin typeface="Cambria Math" panose="02040503050406030204" pitchFamily="18" charset="0"/>
                                    <a:cs typeface="Arial" panose="020B0604020202020204" pitchFamily="34" charset="0"/>
                                  </a:rPr>
                                  <m:t>𝑛</m:t>
                                </m:r>
                              </m:sup>
                            </m:sSubSup>
                          </m:sub>
                        </m:sSub>
                      </m:fName>
                      <m:e>
                        <m:sSup>
                          <m:sSupPr>
                            <m:ctrlPr>
                              <a:rPr lang="en-IN" i="1" kern="1200" dirty="0">
                                <a:solidFill>
                                  <a:prstClr val="black"/>
                                </a:solidFill>
                                <a:latin typeface="Cambria Math" panose="02040503050406030204" pitchFamily="18" charset="0"/>
                                <a:cs typeface="Arial" panose="020B0604020202020204" pitchFamily="34" charset="0"/>
                              </a:rPr>
                            </m:ctrlPr>
                          </m:sSupPr>
                          <m:e>
                            <m:r>
                              <a:rPr lang="en-IN" i="1" kern="1200" dirty="0">
                                <a:solidFill>
                                  <a:prstClr val="black"/>
                                </a:solidFill>
                                <a:latin typeface="Cambria Math" panose="02040503050406030204" pitchFamily="18" charset="0"/>
                                <a:cs typeface="Arial" panose="020B0604020202020204" pitchFamily="34" charset="0"/>
                              </a:rPr>
                              <m:t>𝑥</m:t>
                            </m:r>
                          </m:e>
                          <m:sup>
                            <m:r>
                              <a:rPr lang="en-IN" i="1" kern="1200" dirty="0">
                                <a:solidFill>
                                  <a:prstClr val="black"/>
                                </a:solidFill>
                                <a:latin typeface="Cambria Math" panose="02040503050406030204" pitchFamily="18" charset="0"/>
                                <a:cs typeface="Arial" panose="020B0604020202020204" pitchFamily="34" charset="0"/>
                              </a:rPr>
                              <m:t>𝑚</m:t>
                            </m:r>
                          </m:sup>
                        </m:sSup>
                        <m:r>
                          <a:rPr lang="en-IN" i="1" kern="1200" dirty="0">
                            <a:solidFill>
                              <a:prstClr val="black"/>
                            </a:solidFill>
                            <a:latin typeface="Cambria Math" panose="02040503050406030204" pitchFamily="18" charset="0"/>
                            <a:cs typeface="Arial" panose="020B0604020202020204" pitchFamily="34" charset="0"/>
                          </a:rPr>
                          <m:t>=</m:t>
                        </m:r>
                        <m:f>
                          <m:fPr>
                            <m:ctrlPr>
                              <a:rPr lang="en-IN" i="1" kern="1200" dirty="0">
                                <a:solidFill>
                                  <a:prstClr val="black"/>
                                </a:solidFill>
                                <a:latin typeface="Cambria Math" panose="02040503050406030204" pitchFamily="18" charset="0"/>
                                <a:cs typeface="Arial" panose="020B0604020202020204" pitchFamily="34" charset="0"/>
                              </a:rPr>
                            </m:ctrlPr>
                          </m:fPr>
                          <m:num>
                            <m:r>
                              <a:rPr lang="en-IN" i="1" kern="1200" dirty="0">
                                <a:solidFill>
                                  <a:prstClr val="black"/>
                                </a:solidFill>
                                <a:latin typeface="Cambria Math" panose="02040503050406030204" pitchFamily="18" charset="0"/>
                                <a:cs typeface="Arial" panose="020B0604020202020204" pitchFamily="34" charset="0"/>
                              </a:rPr>
                              <m:t>𝑚</m:t>
                            </m:r>
                          </m:num>
                          <m:den>
                            <m:r>
                              <a:rPr lang="en-IN" i="1" kern="1200" dirty="0">
                                <a:solidFill>
                                  <a:prstClr val="black"/>
                                </a:solidFill>
                                <a:latin typeface="Cambria Math" panose="02040503050406030204" pitchFamily="18" charset="0"/>
                                <a:cs typeface="Arial" panose="020B0604020202020204" pitchFamily="34" charset="0"/>
                              </a:rPr>
                              <m:t>𝑛</m:t>
                            </m:r>
                          </m:den>
                        </m:f>
                        <m:r>
                          <a:rPr lang="en-IN" i="1" kern="1200" dirty="0">
                            <a:solidFill>
                              <a:prstClr val="black"/>
                            </a:solidFill>
                            <a:latin typeface="Cambria Math" panose="02040503050406030204" pitchFamily="18" charset="0"/>
                            <a:cs typeface="Arial" panose="020B0604020202020204" pitchFamily="34" charset="0"/>
                          </a:rPr>
                          <m:t> </m:t>
                        </m:r>
                        <m:func>
                          <m:funcPr>
                            <m:ctrlPr>
                              <a:rPr lang="en-IN" i="1" kern="1200" dirty="0">
                                <a:solidFill>
                                  <a:prstClr val="black"/>
                                </a:solidFill>
                                <a:latin typeface="Cambria Math" panose="02040503050406030204" pitchFamily="18" charset="0"/>
                                <a:cs typeface="Arial" panose="020B0604020202020204" pitchFamily="34" charset="0"/>
                              </a:rPr>
                            </m:ctrlPr>
                          </m:funcPr>
                          <m:fName>
                            <m:sSub>
                              <m:sSubPr>
                                <m:ctrlPr>
                                  <a:rPr lang="en-IN" i="1" kern="1200" dirty="0">
                                    <a:solidFill>
                                      <a:prstClr val="black"/>
                                    </a:solidFill>
                                    <a:latin typeface="Cambria Math" panose="02040503050406030204" pitchFamily="18" charset="0"/>
                                    <a:cs typeface="Arial" panose="020B0604020202020204" pitchFamily="34" charset="0"/>
                                  </a:rPr>
                                </m:ctrlPr>
                              </m:sSubPr>
                              <m:e>
                                <m:r>
                                  <m:rPr>
                                    <m:sty m:val="p"/>
                                  </m:rPr>
                                  <a:rPr lang="en-IN" kern="1200" dirty="0">
                                    <a:solidFill>
                                      <a:prstClr val="black"/>
                                    </a:solidFill>
                                    <a:latin typeface="Cambria Math" panose="02040503050406030204" pitchFamily="18" charset="0"/>
                                    <a:cs typeface="Arial" panose="020B0604020202020204" pitchFamily="34" charset="0"/>
                                  </a:rPr>
                                  <m:t>log</m:t>
                                </m:r>
                              </m:e>
                              <m:sub>
                                <m:r>
                                  <a:rPr lang="en-IN" i="1" kern="1200" dirty="0">
                                    <a:solidFill>
                                      <a:prstClr val="black"/>
                                    </a:solidFill>
                                    <a:latin typeface="Cambria Math" panose="02040503050406030204" pitchFamily="18" charset="0"/>
                                    <a:cs typeface="Arial" panose="020B0604020202020204" pitchFamily="34" charset="0"/>
                                  </a:rPr>
                                  <m:t>𝑎</m:t>
                                </m:r>
                              </m:sub>
                            </m:sSub>
                          </m:fName>
                          <m:e>
                            <m:r>
                              <a:rPr lang="en-IN" i="1" kern="1200" dirty="0">
                                <a:solidFill>
                                  <a:prstClr val="black"/>
                                </a:solidFill>
                                <a:latin typeface="Cambria Math" panose="02040503050406030204" pitchFamily="18" charset="0"/>
                                <a:cs typeface="Arial" panose="020B0604020202020204" pitchFamily="34" charset="0"/>
                              </a:rPr>
                              <m:t>𝑥</m:t>
                            </m:r>
                          </m:e>
                        </m:func>
                      </m:e>
                    </m:func>
                    <m:r>
                      <a:rPr lang="en-IN" i="1" kern="1200" dirty="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m:rPr>
                        <m:nor/>
                      </m:rPr>
                      <a:rPr lang="en-IN" kern="1200" dirty="0">
                        <a:solidFill>
                          <a:prstClr val="black"/>
                        </a:solidFill>
                        <a:latin typeface="Calibri" panose="020F0502020204030204" pitchFamily="34" charset="0"/>
                        <a:cs typeface="Calibri" panose="020F0502020204030204" pitchFamily="34" charset="0"/>
                      </a:rPr>
                      <m:t>where</m:t>
                    </m:r>
                    <m:r>
                      <m:rPr>
                        <m:nor/>
                      </m:rPr>
                      <a:rPr lang="en-IN" kern="1200" dirty="0">
                        <a:solidFill>
                          <a:prstClr val="black"/>
                        </a:solidFill>
                        <a:latin typeface="Calibri" panose="020F0502020204030204" pitchFamily="34" charset="0"/>
                        <a:cs typeface="Calibri" panose="020F050202020403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 </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𝑣𝑖𝑖</m:t>
                        </m:r>
                      </m:e>
                    </m:d>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𝑦</m:t>
                            </m:r>
                          </m:e>
                        </m:func>
                      </m:sup>
                    </m:sSup>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𝑦</m:t>
                        </m:r>
                      </m:e>
                      <m:sup>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𝑥</m:t>
                            </m:r>
                          </m:e>
                        </m:func>
                      </m:sup>
                    </m:sSup>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m:rPr>
                        <m:nor/>
                      </m:rPr>
                      <a:rPr lang="en-IN" kern="1200" dirty="0">
                        <a:solidFill>
                          <a:prstClr val="black"/>
                        </a:solidFill>
                        <a:latin typeface="Calibri" panose="020F0502020204030204" pitchFamily="34" charset="0"/>
                        <a:cs typeface="Calibri" panose="020F0502020204030204" pitchFamily="34" charset="0"/>
                      </a:rPr>
                      <m:t>where</m:t>
                    </m:r>
                    <m:r>
                      <m:rPr>
                        <m:nor/>
                      </m:rPr>
                      <a:rPr lang="en-IN" kern="1200" dirty="0">
                        <a:solidFill>
                          <a:prstClr val="black"/>
                        </a:solidFill>
                        <a:latin typeface="Calibri" panose="020F0502020204030204" pitchFamily="34" charset="0"/>
                        <a:cs typeface="Calibri" panose="020F050202020403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 </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𝑣𝑖𝑖𝑖</m:t>
                        </m:r>
                      </m:e>
                    </m:d>
                    <m:r>
                      <a:rPr lang="en-IN" i="1" kern="1200">
                        <a:solidFill>
                          <a:prstClr val="black"/>
                        </a:solidFill>
                        <a:latin typeface="Cambria Math" panose="02040503050406030204" pitchFamily="18" charset="0"/>
                        <a:cs typeface="Arial" panose="020B0604020202020204" pitchFamily="34" charset="0"/>
                      </a:rPr>
                      <m:t> </m:t>
                    </m:r>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𝑎</m:t>
                            </m:r>
                          </m:sub>
                        </m:sSub>
                      </m:fName>
                      <m:e>
                        <m:r>
                          <a:rPr lang="en-IN" i="1" kern="1200">
                            <a:solidFill>
                              <a:prstClr val="black"/>
                            </a:solidFill>
                            <a:latin typeface="Cambria Math" panose="02040503050406030204" pitchFamily="18" charset="0"/>
                            <a:cs typeface="Arial" panose="020B0604020202020204" pitchFamily="34" charset="0"/>
                          </a:rPr>
                          <m:t>𝑥</m:t>
                        </m:r>
                      </m:e>
                    </m:func>
                    <m:r>
                      <a:rPr lang="en-IN" i="1" kern="1200">
                        <a:solidFill>
                          <a:prstClr val="black"/>
                        </a:solidFill>
                        <a:latin typeface="Cambria Math" panose="02040503050406030204" pitchFamily="18" charset="0"/>
                        <a:cs typeface="Arial" panose="020B0604020202020204" pitchFamily="34" charset="0"/>
                      </a:rPr>
                      <m:t>= </m:t>
                    </m:r>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1</m:t>
                        </m:r>
                      </m:num>
                      <m:den>
                        <m:func>
                          <m:funcPr>
                            <m:ctrlPr>
                              <a:rPr lang="en-IN" i="1" kern="1200">
                                <a:solidFill>
                                  <a:prstClr val="black"/>
                                </a:solidFill>
                                <a:latin typeface="Cambria Math" panose="02040503050406030204" pitchFamily="18" charset="0"/>
                                <a:cs typeface="Arial" panose="020B0604020202020204" pitchFamily="34" charset="0"/>
                              </a:rPr>
                            </m:ctrlPr>
                          </m:funcPr>
                          <m:fName>
                            <m:sSub>
                              <m:sSubPr>
                                <m:ctrlPr>
                                  <a:rPr lang="en-IN" i="1" kern="1200">
                                    <a:solidFill>
                                      <a:prstClr val="black"/>
                                    </a:solidFill>
                                    <a:latin typeface="Cambria Math" panose="02040503050406030204" pitchFamily="18" charset="0"/>
                                    <a:cs typeface="Arial" panose="020B0604020202020204" pitchFamily="34" charset="0"/>
                                  </a:rPr>
                                </m:ctrlPr>
                              </m:sSubPr>
                              <m:e>
                                <m:r>
                                  <m:rPr>
                                    <m:sty m:val="p"/>
                                  </m:rPr>
                                  <a:rPr lang="en-IN" kern="1200">
                                    <a:solidFill>
                                      <a:prstClr val="black"/>
                                    </a:solidFill>
                                    <a:latin typeface="Cambria Math" panose="02040503050406030204" pitchFamily="18" charset="0"/>
                                    <a:cs typeface="Arial" panose="020B0604020202020204" pitchFamily="34" charset="0"/>
                                  </a:rPr>
                                  <m:t>log</m:t>
                                </m:r>
                              </m:e>
                              <m:sub>
                                <m:r>
                                  <a:rPr lang="en-IN" i="1" kern="1200">
                                    <a:solidFill>
                                      <a:prstClr val="black"/>
                                    </a:solidFill>
                                    <a:latin typeface="Cambria Math" panose="02040503050406030204" pitchFamily="18" charset="0"/>
                                    <a:cs typeface="Arial" panose="020B0604020202020204" pitchFamily="34" charset="0"/>
                                  </a:rPr>
                                  <m:t>𝑥</m:t>
                                </m:r>
                              </m:sub>
                            </m:sSub>
                          </m:fName>
                          <m:e>
                            <m:r>
                              <a:rPr lang="en-IN" i="1" kern="1200">
                                <a:solidFill>
                                  <a:prstClr val="black"/>
                                </a:solidFill>
                                <a:latin typeface="Cambria Math" panose="02040503050406030204" pitchFamily="18" charset="0"/>
                                <a:cs typeface="Arial" panose="020B0604020202020204" pitchFamily="34" charset="0"/>
                              </a:rPr>
                              <m:t>𝑎</m:t>
                            </m:r>
                          </m:e>
                        </m:func>
                      </m:den>
                    </m:f>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m:rPr>
                        <m:nor/>
                      </m:rPr>
                      <a:rPr lang="en-IN" kern="1200" dirty="0">
                        <a:solidFill>
                          <a:prstClr val="black"/>
                        </a:solidFill>
                        <a:latin typeface="Calibri" panose="020F0502020204030204" pitchFamily="34" charset="0"/>
                        <a:cs typeface="Calibri" panose="020F0502020204030204" pitchFamily="34" charset="0"/>
                      </a:rPr>
                      <m:t>where</m:t>
                    </m:r>
                    <m:r>
                      <m:rPr>
                        <m:nor/>
                      </m:rPr>
                      <a:rPr lang="en-IN" kern="1200" dirty="0">
                        <a:solidFill>
                          <a:prstClr val="black"/>
                        </a:solidFill>
                        <a:latin typeface="Calibri" panose="020F0502020204030204" pitchFamily="34" charset="0"/>
                        <a:cs typeface="Calibri" panose="020F050202020403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oMath>
                </a14:m>
                <a:r>
                  <a:rPr lang="en-IN" kern="1200" dirty="0">
                    <a:solidFill>
                      <a:prstClr val="black"/>
                    </a:solidFill>
                    <a:latin typeface="Calibri" panose="020F0502020204030204" pitchFamily="34" charset="0"/>
                    <a:cs typeface="Calibri" panose="020F0502020204030204" pitchFamily="34" charset="0"/>
                  </a:rPr>
                  <a:t>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742950" y="962025"/>
                <a:ext cx="7134226" cy="3609975"/>
              </a:xfrm>
              <a:prstGeom prst="rect">
                <a:avLst/>
              </a:prstGeom>
              <a:blipFill>
                <a:blip r:embed="rId4"/>
                <a:stretch>
                  <a:fillRect l="-256"/>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416391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p:sp>
        <p:nvSpPr>
          <p:cNvPr id="64" name="Google Shape;64;p14"/>
          <p:cNvSpPr txBox="1"/>
          <p:nvPr/>
        </p:nvSpPr>
        <p:spPr>
          <a:xfrm>
            <a:off x="186950" y="1310375"/>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 name="Google Shape;64;p14"/>
              <p:cNvSpPr txBox="1"/>
              <p:nvPr/>
            </p:nvSpPr>
            <p:spPr>
              <a:xfrm>
                <a:off x="714375" y="1188161"/>
                <a:ext cx="7781926" cy="3011813"/>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Notes: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Functions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unc>
                      <m:func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uncPr>
                      <m:fName>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log</m:t>
                            </m:r>
                          </m:e>
                          <m:sub>
                            <m:r>
                              <a:rPr lang="en-IN" i="1">
                                <a:effectLst/>
                                <a:latin typeface="Cambria Math" panose="02040503050406030204" pitchFamily="18" charset="0"/>
                                <a:ea typeface="Times New Roman" panose="02020603050405020304" pitchFamily="18" charset="0"/>
                                <a:cs typeface="Calibri" panose="020F0502020204030204" pitchFamily="34" charset="0"/>
                              </a:rPr>
                              <m:t>𝑎</m:t>
                            </m:r>
                          </m:sub>
                        </m:sSub>
                      </m:fName>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func>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inverse of each other. So, their graphs are mirror images of each other in the line mirror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func>
                      <m:func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uncPr>
                      <m:fName>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log</m:t>
                            </m:r>
                          </m:e>
                          <m:sub>
                            <m:r>
                              <a:rPr lang="en-IN" i="1">
                                <a:effectLst/>
                                <a:latin typeface="Cambria Math" panose="02040503050406030204" pitchFamily="18" charset="0"/>
                                <a:ea typeface="Times New Roman" panose="02020603050405020304" pitchFamily="18" charset="0"/>
                                <a:cs typeface="Calibri" panose="020F0502020204030204" pitchFamily="34" charset="0"/>
                              </a:rPr>
                              <m:t>𝑒</m:t>
                            </m:r>
                          </m:sub>
                        </m:sSub>
                      </m:fName>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func>
                  </m:oMath>
                </a14:m>
                <a:r>
                  <a:rPr lang="en-IN" dirty="0">
                    <a:effectLst/>
                    <a:latin typeface="Calibri" panose="020F0502020204030204" pitchFamily="34" charset="0"/>
                    <a:ea typeface="Times New Roman" panose="02020603050405020304" pitchFamily="18" charset="0"/>
                    <a:cs typeface="Calibri" panose="020F0502020204030204" pitchFamily="34" charset="0"/>
                  </a:rPr>
                  <a:t> (written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𝑙𝑛𝑥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inverse of an exponential function to the base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𝑙𝑛𝑥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𝑒</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𝑦</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 </a:t>
                </a: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what is the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r>
                  <a:rPr lang="en-IN" dirty="0">
                    <a:effectLst/>
                    <a:latin typeface="Calibri" panose="020F0502020204030204" pitchFamily="34" charset="0"/>
                    <a:ea typeface="Times New Roman" panose="02020603050405020304" pitchFamily="18" charset="0"/>
                    <a:cs typeface="Calibri" panose="020F0502020204030204" pitchFamily="34" charset="0"/>
                  </a:rPr>
                  <a:t>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m:t>
                        </m:r>
                      </m:sub>
                    </m:sSub>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Fill in the blank.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unc>
                      <m:func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uncPr>
                      <m:fName>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log</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fName>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func>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&lt;0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lies in the interval _____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(0, 1)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lvl="0" defTabSz="457200">
                  <a:spcBef>
                    <a:spcPct val="20000"/>
                  </a:spcBef>
                  <a:spcAft>
                    <a:spcPts val="600"/>
                  </a:spcAft>
                  <a:buClr>
                    <a:srgbClr val="990033"/>
                  </a:buClr>
                  <a:buSzPct val="90000"/>
                </a:pPr>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5" name="Google Shape;64;p14"/>
              <p:cNvSpPr txBox="1">
                <a:spLocks noRot="1" noChangeAspect="1" noMove="1" noResize="1" noEditPoints="1" noAdjustHandles="1" noChangeArrowheads="1" noChangeShapeType="1" noTextEdit="1"/>
              </p:cNvSpPr>
              <p:nvPr/>
            </p:nvSpPr>
            <p:spPr>
              <a:xfrm>
                <a:off x="714375" y="1188161"/>
                <a:ext cx="7781926" cy="3011813"/>
              </a:xfrm>
              <a:prstGeom prst="rect">
                <a:avLst/>
              </a:prstGeom>
              <a:blipFill>
                <a:blip r:embed="rId4"/>
                <a:stretch>
                  <a:fillRect l="-235" r="-157"/>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6922985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Some Theorems on Cartesian Product of Sets: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marL="342900" lvl="0" indent="-342900" algn="just">
                  <a:spcAft>
                    <a:spcPts val="1000"/>
                  </a:spcAft>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1. For any three non – empty sets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2"/>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For any three non-empty sets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3"/>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any two non – empty sets,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3"/>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Í</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mbria Math" panose="02040503050406030204" pitchFamily="18"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3"/>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i="1" dirty="0">
                    <a:effectLst/>
                    <a:latin typeface="Cambria Math" panose="02040503050406030204" pitchFamily="18"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i="1" dirty="0">
                    <a:effectLst/>
                    <a:latin typeface="Cambria Math" panose="02040503050406030204" pitchFamily="18"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any non – empty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 b="0" i="0" u="none" strike="noStrike" cap="none" dirty="0">
                  <a:solidFill>
                    <a:srgbClr val="000000"/>
                  </a:solidFill>
                  <a:latin typeface="Calibri"/>
                  <a:ea typeface="Calibri"/>
                  <a:cs typeface="Calibri"/>
                  <a:sym typeface="Calibri"/>
                </a:endParaRPr>
              </a:p>
              <a:p>
                <a:pPr algn="just"/>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b="-1160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57522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lvl="0" algn="just">
                  <a:spcAft>
                    <a:spcPts val="1000"/>
                  </a:spcAft>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6.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i="1" dirty="0">
                    <a:effectLst/>
                    <a:latin typeface="Cambria Math" panose="02040503050406030204" pitchFamily="18"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i="1" dirty="0">
                    <a:effectLst/>
                    <a:latin typeface="Cambria Math" panose="02040503050406030204" pitchFamily="18"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i="1" dirty="0">
                    <a:effectLst/>
                    <a:latin typeface="Cambria Math" panose="02040503050406030204" pitchFamily="18"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1000"/>
                  </a:spcAft>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7.     For any non –empty sets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8"/>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For any three sets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𝐶</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sup>
                          </m:sSup>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𝐶</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sup>
                          </m:sSup>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9"/>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non –empty sets having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elements in common,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have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𝑛</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elements in common.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rabicPeriod" startAt="9"/>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non –empty set such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 sz="1400" b="0" i="0" u="none" strike="noStrike" cap="none" dirty="0">
                  <a:solidFill>
                    <a:srgbClr val="000000"/>
                  </a:solidFill>
                  <a:latin typeface="Calibri"/>
                  <a:ea typeface="Calibri"/>
                  <a:cs typeface="Calibri"/>
                  <a:sym typeface="Calibri"/>
                </a:endParaRPr>
              </a:p>
              <a:p>
                <a:pPr algn="just"/>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sz="1400"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b="-18776"/>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18415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={2,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={1, 2,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verify that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Again,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 b="0" i="0" u="none" strike="noStrike" cap="none" dirty="0">
                  <a:solidFill>
                    <a:srgbClr val="000000"/>
                  </a:solidFill>
                  <a:latin typeface="Calibri"/>
                  <a:ea typeface="Calibri"/>
                  <a:cs typeface="Calibri"/>
                  <a:sym typeface="Calibri"/>
                </a:endParaRPr>
              </a:p>
              <a:p>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b="-1139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63914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r>
                  <a:rPr lang="en-IN" dirty="0">
                    <a:effectLst/>
                    <a:latin typeface="Calibri" panose="020F0502020204030204" pitchFamily="34" charset="0"/>
                    <a:ea typeface="Times New Roman" panose="02020603050405020304" pitchFamily="18" charset="0"/>
                    <a:cs typeface="Calibri" panose="020F0502020204030204" pitchFamily="34" charset="0"/>
                  </a:rPr>
                  <a:t>B</a:t>
                </a:r>
                <a:r>
                  <a:rPr lang="en-IN" b="1"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Again,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 sz="1400" b="0" i="0" u="none" strike="noStrike" cap="none" dirty="0">
                  <a:solidFill>
                    <a:srgbClr val="000000"/>
                  </a:solidFill>
                  <a:latin typeface="Calibri"/>
                  <a:ea typeface="Calibri"/>
                  <a:cs typeface="Calibri"/>
                  <a:sym typeface="Calibri"/>
                </a:endParaRPr>
              </a:p>
              <a:p>
                <a:pPr algn="just"/>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sz="1400"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89426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={1, 2, 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Again,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 sz="1400" b="0" i="0" u="none" strike="noStrike" cap="none" dirty="0">
                  <a:solidFill>
                    <a:srgbClr val="000000"/>
                  </a:solidFill>
                  <a:latin typeface="Calibri"/>
                  <a:ea typeface="Calibri"/>
                  <a:cs typeface="Calibri"/>
                  <a:sym typeface="Calibri"/>
                </a:endParaRPr>
              </a:p>
              <a:p>
                <a:pPr algn="just"/>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sz="1400"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b="-1139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50790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RELATIONS</a:t>
            </a:r>
          </a:p>
          <a:p>
            <a:pPr lvl="0" algn="ctr">
              <a:buSzPts val="3100"/>
            </a:pPr>
            <a:r>
              <a:rPr lang="en-IN" sz="2500" b="1" dirty="0">
                <a:latin typeface="Calibri"/>
                <a:ea typeface="Calibri"/>
                <a:cs typeface="Calibri"/>
                <a:sym typeface="Calibri"/>
              </a:rPr>
              <a:t>Definition of Relation, Pictorial diagrams</a:t>
            </a: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MATHEMATICS</a:t>
            </a:r>
            <a:endParaRPr b="1" dirty="0"/>
          </a:p>
          <a:p>
            <a:pPr marL="0" lvl="0" indent="0" algn="l" rtl="0">
              <a:spcBef>
                <a:spcPts val="0"/>
              </a:spcBef>
              <a:spcAft>
                <a:spcPts val="0"/>
              </a:spcAft>
              <a:buNone/>
            </a:pPr>
            <a:r>
              <a:rPr lang="en" b="1" dirty="0"/>
              <a:t>CHAPTER NUMBER: 02</a:t>
            </a:r>
            <a:endParaRPr b="1" dirty="0"/>
          </a:p>
          <a:p>
            <a:pPr marL="0" lvl="0" indent="0" algn="l" rtl="0">
              <a:spcBef>
                <a:spcPts val="0"/>
              </a:spcBef>
              <a:spcAft>
                <a:spcPts val="0"/>
              </a:spcAft>
              <a:buNone/>
            </a:pPr>
            <a:r>
              <a:rPr lang="en" b="1" dirty="0"/>
              <a:t>CHAPTER NAME : RELATIONS AND FUNCTIONS</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IN" sz="1800" b="1" dirty="0"/>
          </a:p>
          <a:p>
            <a:pPr marL="0" marR="0" lvl="0" indent="0" algn="l" rtl="0">
              <a:lnSpc>
                <a:spcPct val="100000"/>
              </a:lnSpc>
              <a:spcBef>
                <a:spcPts val="0"/>
              </a:spcBef>
              <a:spcAft>
                <a:spcPts val="0"/>
              </a:spcAft>
              <a:buClr>
                <a:srgbClr val="000000"/>
              </a:buClr>
              <a:buSzPts val="1800"/>
              <a:buFont typeface="Arial"/>
              <a:buNone/>
            </a:pPr>
            <a:r>
              <a:rPr lang="en-IN" sz="1800" b="1" dirty="0">
                <a:solidFill>
                  <a:srgbClr val="FF0000"/>
                </a:solidFill>
                <a:latin typeface="Calibri" panose="020F0502020204030204" pitchFamily="34" charset="0"/>
                <a:cs typeface="Calibri" panose="020F0502020204030204" pitchFamily="34" charset="0"/>
              </a:rPr>
              <a:t>Definition of a Relation</a:t>
            </a:r>
            <a:endParaRPr lang="en-IN"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437700"/>
                <a:ext cx="785320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sets. Then a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subset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subset is derived by describing a relationship between the first element and the second element of the ordered pairs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 second element is called the image of the first element.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 non – empty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non – empty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we write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we say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related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by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we write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we say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not related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by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defined 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437700"/>
                <a:ext cx="7853209" cy="2889600"/>
              </a:xfrm>
              <a:prstGeom prst="rect">
                <a:avLst/>
              </a:prstGeom>
              <a:blipFill>
                <a:blip r:embed="rId4"/>
                <a:stretch>
                  <a:fillRect l="-233" r="-233"/>
                </a:stretch>
              </a:blipFill>
              <a:ln>
                <a:noFill/>
              </a:ln>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437700"/>
                <a:ext cx="785320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={0, 1, 2,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={1, 3, 4}</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𝐸𝑞𝑢𝑎𝑙</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𝑡𝑜</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𝑔𝑟𝑒𝑎𝑡𝑒𝑟</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𝑡h𝑎𝑛</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being a subset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(1, 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we write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1 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437700"/>
                <a:ext cx="7853209" cy="2889600"/>
              </a:xfrm>
              <a:prstGeom prst="rect">
                <a:avLst/>
              </a:prstGeom>
              <a:blipFill>
                <a:blip r:embed="rId4"/>
                <a:stretch>
                  <a:fillRect l="-23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17707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r>
              <a:rPr lang="en-IN" sz="1800" b="1"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Introduction:</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are familiar with the concept of relationships between people. For example, a mother-daughter relationship exists between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𝑃</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𝑄</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if and only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𝑃</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mother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𝑄</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𝑄</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daughter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𝑃</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In mathematics, we have many relations such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&lt;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𝑞</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volume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𝑉</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of a cube. Hence, we observe that every relationship involves a pair of objects or elements in a particular order. </a:t>
                </a:r>
              </a:p>
              <a:p>
                <a:pPr lvl="0" algn="just" defTabSz="457200">
                  <a:spcBef>
                    <a:spcPct val="20000"/>
                  </a:spcBef>
                  <a:spcAft>
                    <a:spcPts val="600"/>
                  </a:spcAft>
                  <a:buClr>
                    <a:prstClr val="white"/>
                  </a:buClr>
                  <a:buSzPct val="80000"/>
                </a:pPr>
                <a:r>
                  <a:rPr lang="en-IN" dirty="0">
                    <a:latin typeface="Calibri"/>
                    <a:ea typeface="Calibri"/>
                    <a:cs typeface="Calibri"/>
                    <a:sym typeface="Calibri"/>
                  </a:rPr>
                  <a:t>In</a:t>
                </a:r>
                <a:r>
                  <a:rPr lang="en" dirty="0">
                    <a:latin typeface="Calibri"/>
                    <a:ea typeface="Calibri"/>
                    <a:cs typeface="Calibri"/>
                    <a:sym typeface="Calibri"/>
                  </a:rPr>
                  <a:t> this chapter, we will learn how to link pairs of objects from two sets and then introduce relations between the two objects in the pair.</a:t>
                </a:r>
                <a:endParaRPr lang="en-IN" kern="1200" dirty="0">
                  <a:solidFill>
                    <a:prstClr val="black"/>
                  </a:solidFill>
                  <a:latin typeface="Calibri" panose="020F0502020204030204" pitchFamily="34" charset="0"/>
                  <a:cs typeface="Calibri" panose="020F0502020204030204" pitchFamily="34" charset="0"/>
                </a:endParaRPr>
              </a:p>
              <a:p>
                <a:pPr algn="just"/>
                <a:endParaRPr lang="en" sz="1400" b="0" i="0" u="none" strike="noStrike" cap="none" dirty="0">
                  <a:solidFill>
                    <a:srgbClr val="000000"/>
                  </a:solidFill>
                  <a:latin typeface="Calibri"/>
                  <a:ea typeface="Calibri"/>
                  <a:cs typeface="Calibri"/>
                  <a:sym typeface="Calibri"/>
                </a:endParaRPr>
              </a:p>
              <a:p>
                <a:pPr algn="just">
                  <a:spcAft>
                    <a:spcPts val="1000"/>
                  </a:spcAft>
                </a:pPr>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IN" dirty="0">
                    <a:solidFill>
                      <a:schemeClr val="bg1"/>
                    </a:solidFill>
                    <a:latin typeface="Arial" panose="020B0604020202020204" pitchFamily="34" charset="0"/>
                    <a:cs typeface="Arial" panose="020B0604020202020204" pitchFamily="34" charset="0"/>
                  </a:rPr>
                  <a:t>hter</a:t>
                </a:r>
                <a:endParaRPr sz="1400"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a:stretch>
              </a:blipFill>
              <a:ln>
                <a:noFill/>
              </a:ln>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437700"/>
                <a:ext cx="785320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 3,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={5, 6, 7, 8}</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which of the following are relations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 Answer.</a:t>
                </a: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2, 7</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3, 8</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6, 2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3, 7</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4, 7</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1, 5</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1, 7</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1, 8</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2, 7</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2, 8</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3, 7</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3, 8</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4, 7</m:t>
                          </m:r>
                        </m:e>
                      </m:d>
                      <m:r>
                        <a:rPr lang="en-IN" i="1">
                          <a:effectLst/>
                          <a:latin typeface="Cambria Math" panose="02040503050406030204" pitchFamily="18" charset="0"/>
                          <a:ea typeface="Times New Roman" panose="02020603050405020304" pitchFamily="18" charset="0"/>
                          <a:cs typeface="Calibri" panose="020F0502020204030204" pitchFamily="34" charset="0"/>
                        </a:rPr>
                        <m:t>, (4, 8)}</m:t>
                      </m:r>
                    </m:oMath>
                  </m:oMathPara>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Since,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therefore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(6, 2)∈</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but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(6, 2)</m:t>
                    </m:r>
                  </m:oMath>
                </a14:m>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therefore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not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437700"/>
                <a:ext cx="7853209" cy="2889600"/>
              </a:xfrm>
              <a:prstGeom prst="rect">
                <a:avLst/>
              </a:prstGeom>
              <a:blipFill>
                <a:blip r:embed="rId4"/>
                <a:stretch>
                  <a:fillRect l="-233" r="-23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06854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Number of Relations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437700"/>
                <a:ext cx="785320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any two finite sets containing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𝑚</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elements respectively. Since each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subset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the number of relations defined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𝑚𝑛</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={2, 3,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find the number of relations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the number of relations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2×3</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6</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=64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437700"/>
                <a:ext cx="7853209" cy="2889600"/>
              </a:xfrm>
              <a:prstGeom prst="rect">
                <a:avLst/>
              </a:prstGeom>
              <a:blipFill>
                <a:blip r:embed="rId4"/>
                <a:stretch>
                  <a:fillRect l="-23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14466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1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Types of Relations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94735" y="1408203"/>
                <a:ext cx="7778640" cy="2889600"/>
              </a:xfrm>
              <a:prstGeom prst="rect">
                <a:avLst/>
              </a:prstGeom>
              <a:noFill/>
              <a:ln>
                <a:noFill/>
              </a:ln>
            </p:spPr>
            <p:txBody>
              <a:bodyPr spcFirstLastPara="1" wrap="square" lIns="91425" tIns="91425" rIns="91425" bIns="91425" anchor="t" anchorCtr="0">
                <a:noAutofit/>
              </a:bodyPr>
              <a:lstStyle/>
              <a:p>
                <a:pPr lvl="3"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1.    Empty / Void Relation:</a:t>
                </a:r>
                <a:r>
                  <a:rPr lang="en-IN" dirty="0">
                    <a:effectLst/>
                    <a:latin typeface="Calibri" panose="020F0502020204030204" pitchFamily="34" charset="0"/>
                    <a:ea typeface="Times New Roman" panose="02020603050405020304" pitchFamily="18" charset="0"/>
                    <a:cs typeface="Calibri" panose="020F0502020204030204" pitchFamily="34" charset="0"/>
                  </a:rPr>
                  <a:t> 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which is called an empty                 relation. It is the smallest relation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tabLst>
                    <a:tab pos="270510" algn="l"/>
                  </a:tabLst>
                </a:pPr>
                <a:r>
                  <a:rPr lang="en-IN" b="1" dirty="0">
                    <a:effectLst/>
                    <a:latin typeface="Calibri" panose="020F0502020204030204" pitchFamily="34" charset="0"/>
                    <a:ea typeface="Times New Roman" panose="02020603050405020304" pitchFamily="18" charset="0"/>
                    <a:cs typeface="Calibri" panose="020F0502020204030204" pitchFamily="34" charset="0"/>
                  </a:rPr>
                  <a:t>2. Universal Relation:</a:t>
                </a:r>
                <a:r>
                  <a:rPr lang="en-IN" dirty="0">
                    <a:effectLst/>
                    <a:latin typeface="Calibri" panose="020F0502020204030204" pitchFamily="34" charset="0"/>
                    <a:ea typeface="Times New Roman" panose="02020603050405020304" pitchFamily="18" charset="0"/>
                    <a:cs typeface="Calibri" panose="020F0502020204030204" pitchFamily="34" charset="0"/>
                  </a:rPr>
                  <a:t> 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which is called the </a:t>
                </a:r>
              </a:p>
              <a:p>
                <a:pPr marL="342900" lvl="0" indent="-342900" algn="just">
                  <a:spcAft>
                    <a:spcPts val="1000"/>
                  </a:spcAft>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 universal relation. It is the largest relation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tabLst>
                    <a:tab pos="270510" algn="l"/>
                  </a:tabLst>
                </a:pPr>
                <a:r>
                  <a:rPr lang="en-IN" b="1" dirty="0">
                    <a:effectLst/>
                    <a:latin typeface="Calibri" panose="020F0502020204030204" pitchFamily="34" charset="0"/>
                    <a:ea typeface="Times New Roman" panose="02020603050405020304" pitchFamily="18" charset="0"/>
                    <a:cs typeface="Calibri" panose="020F0502020204030204" pitchFamily="34" charset="0"/>
                  </a:rPr>
                  <a:t> 3. Identity Relation:</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𝐼</m:t>
                        </m:r>
                      </m:e>
                      <m:sub>
                        <m:r>
                          <a:rPr lang="en-IN" i="1">
                            <a:effectLst/>
                            <a:latin typeface="Cambria Math" panose="02040503050406030204" pitchFamily="18" charset="0"/>
                            <a:ea typeface="Times New Roman" panose="02020603050405020304" pitchFamily="18" charset="0"/>
                            <a:cs typeface="Calibri" panose="020F0502020204030204" pitchFamily="34" charset="0"/>
                          </a:rPr>
                          <m:t>𝐴</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identity relation 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94735" y="1408203"/>
                <a:ext cx="7778640" cy="2889600"/>
              </a:xfrm>
              <a:prstGeom prst="rect">
                <a:avLst/>
              </a:prstGeom>
              <a:blipFill>
                <a:blip r:embed="rId4"/>
                <a:stretch>
                  <a:fillRect l="-235" r="-235"/>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760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2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Representation of a Relation</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437700"/>
                <a:ext cx="785320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 relation from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can be represented in any one of the following forms: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Roster Form:</a:t>
                </a:r>
                <a:r>
                  <a:rPr lang="en-IN" dirty="0">
                    <a:effectLst/>
                    <a:latin typeface="Calibri" panose="020F0502020204030204" pitchFamily="34" charset="0"/>
                    <a:ea typeface="Times New Roman" panose="02020603050405020304" pitchFamily="18" charset="0"/>
                    <a:cs typeface="Calibri" panose="020F0502020204030204" pitchFamily="34" charset="0"/>
                  </a:rPr>
                  <a:t> In this form, a relation is represented by the set of all ordered pairs belonging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A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defined from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={2, 3, 4,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={3, 6, 7, 10}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 follows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divides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Express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 a set of ordered pairs and determine the domain and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Solution:</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2, 10</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5, 10</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={2, 3,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={3, 6, 10}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437700"/>
                <a:ext cx="7853209" cy="2889600"/>
              </a:xfrm>
              <a:prstGeom prst="rect">
                <a:avLst/>
              </a:prstGeom>
              <a:blipFill>
                <a:blip r:embed="rId4"/>
                <a:stretch>
                  <a:fillRect l="-23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160035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6" y="1437700"/>
                <a:ext cx="7796982"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2. </a:t>
                </a:r>
                <a:r>
                  <a:rPr lang="en-IN" b="1" dirty="0">
                    <a:effectLst/>
                    <a:latin typeface="Calibri" panose="020F0502020204030204" pitchFamily="34" charset="0"/>
                    <a:ea typeface="Times New Roman" panose="02020603050405020304" pitchFamily="18" charset="0"/>
                    <a:cs typeface="Calibri" panose="020F0502020204030204" pitchFamily="34" charset="0"/>
                  </a:rPr>
                  <a:t>Set – builder Form: </a:t>
                </a:r>
                <a:r>
                  <a:rPr lang="en-IN" dirty="0">
                    <a:effectLst/>
                    <a:latin typeface="Calibri" panose="020F0502020204030204" pitchFamily="34" charset="0"/>
                    <a:ea typeface="Times New Roman" panose="02020603050405020304" pitchFamily="18" charset="0"/>
                    <a:cs typeface="Calibri" panose="020F0502020204030204" pitchFamily="34" charset="0"/>
                  </a:rPr>
                  <a:t>In this form, we represent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the rule which relates the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For example,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4</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5</m:t>
                            </m:r>
                          </m:den>
                        </m:f>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such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4</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5</m:t>
                                </m:r>
                              </m:den>
                            </m:f>
                          </m:e>
                        </m:d>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in set-builder form,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can be written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 }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6" y="1437700"/>
                <a:ext cx="7796982" cy="2889600"/>
              </a:xfrm>
              <a:prstGeom prst="rect">
                <a:avLst/>
              </a:prstGeom>
              <a:blipFill>
                <a:blip r:embed="rId4"/>
                <a:stretch>
                  <a:fillRect l="-235" r="-235"/>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442805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437700"/>
                <a:ext cx="7853209" cy="2889600"/>
              </a:xfrm>
              <a:prstGeom prst="rect">
                <a:avLst/>
              </a:prstGeom>
              <a:noFill/>
              <a:ln>
                <a:noFill/>
              </a:ln>
            </p:spPr>
            <p:txBody>
              <a:bodyPr spcFirstLastPara="1" wrap="square" lIns="91425" tIns="91425" rIns="91425" bIns="91425" anchor="t" anchorCtr="0">
                <a:noAutofit/>
              </a:bodyPr>
              <a:lstStyle/>
              <a:p>
                <a:pPr lvl="0" algn="just">
                  <a:spcAft>
                    <a:spcPts val="1000"/>
                  </a:spcAft>
                </a:pPr>
                <a:r>
                  <a:rPr lang="en-IN" dirty="0">
                    <a:latin typeface="Calibri" panose="020F0502020204030204" pitchFamily="34" charset="0"/>
                    <a:ea typeface="Times New Roman" panose="02020603050405020304" pitchFamily="18" charset="0"/>
                    <a:cs typeface="Calibri" panose="020F0502020204030204" pitchFamily="34" charset="0"/>
                  </a:rPr>
                  <a:t>3. </a:t>
                </a:r>
                <a:r>
                  <a:rPr lang="en-IN" b="1" dirty="0">
                    <a:effectLst/>
                    <a:latin typeface="Calibri" panose="020F0502020204030204" pitchFamily="34" charset="0"/>
                    <a:ea typeface="Times New Roman" panose="02020603050405020304" pitchFamily="18" charset="0"/>
                    <a:cs typeface="Calibri" panose="020F0502020204030204" pitchFamily="34" charset="0"/>
                  </a:rPr>
                  <a:t>Arrow diagram:</a:t>
                </a:r>
                <a:r>
                  <a:rPr lang="en-IN" dirty="0">
                    <a:effectLst/>
                    <a:latin typeface="Calibri" panose="020F0502020204030204" pitchFamily="34" charset="0"/>
                    <a:ea typeface="Times New Roman" panose="02020603050405020304" pitchFamily="18" charset="0"/>
                    <a:cs typeface="Calibri" panose="020F0502020204030204" pitchFamily="34" charset="0"/>
                  </a:rPr>
                  <a:t> To represent a relation by an arrow diagram, we draw arrows from the first component to the second component of all ordered pairs belonging to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indent="-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For example, a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 3,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={3, 4, 5, 6}</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can be represented by the following arrow diagram. </a:t>
                </a:r>
              </a:p>
              <a:p>
                <a:pPr marL="90170" indent="-90170" algn="just">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437700"/>
                <a:ext cx="7853209" cy="2889600"/>
              </a:xfrm>
              <a:prstGeom prst="rect">
                <a:avLst/>
              </a:prstGeom>
              <a:blipFill>
                <a:blip r:embed="rId4"/>
                <a:stretch>
                  <a:fillRect l="-233" r="-233"/>
                </a:stretch>
              </a:blipFill>
              <a:ln>
                <a:noFill/>
              </a:ln>
            </p:spPr>
            <p:txBody>
              <a:bodyPr/>
              <a:lstStyle/>
              <a:p>
                <a:r>
                  <a:rPr lang="en-IN">
                    <a:noFill/>
                  </a:rPr>
                  <a:t> </a:t>
                </a:r>
              </a:p>
            </p:txBody>
          </p:sp>
        </mc:Fallback>
      </mc:AlternateContent>
      <p:pic>
        <p:nvPicPr>
          <p:cNvPr id="2" name="Picture 1">
            <a:extLst>
              <a:ext uri="{FF2B5EF4-FFF2-40B4-BE49-F238E27FC236}">
                <a16:creationId xmlns:a16="http://schemas.microsoft.com/office/drawing/2014/main" id="{38094C8E-E348-4957-9583-110BF27E5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152" y="2792361"/>
            <a:ext cx="3978796" cy="2066089"/>
          </a:xfrm>
          <a:prstGeom prst="rect">
            <a:avLst/>
          </a:prstGeom>
        </p:spPr>
      </p:pic>
    </p:spTree>
    <p:extLst>
      <p:ext uri="{BB962C8B-B14F-4D97-AF65-F5344CB8AC3E}">
        <p14:creationId xmlns:p14="http://schemas.microsoft.com/office/powerpoint/2010/main" val="352511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5" y="1386348"/>
                <a:ext cx="7853209" cy="2980281"/>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schemeClr val="tx1"/>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Let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𝐴</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3</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4</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5</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6</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Define a relation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on set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𝐴</m:t>
                    </m:r>
                  </m:oMath>
                </a14:m>
                <a:r>
                  <a:rPr lang="en-IN" kern="1200" dirty="0">
                    <a:solidFill>
                      <a:prstClr val="black"/>
                    </a:solidFill>
                    <a:latin typeface="Calibri" panose="020F0502020204030204" pitchFamily="34" charset="0"/>
                    <a:cs typeface="Calibri" panose="020F0502020204030204" pitchFamily="34" charset="0"/>
                  </a:rPr>
                  <a:t>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cs typeface="Arial" panose="020B0604020202020204" pitchFamily="34" charset="0"/>
                      </a:rPr>
                      <m:t>={</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𝑦</m:t>
                        </m:r>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Depict this relation using an arrow diagram</a:t>
                </a: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a:t>
                </a:r>
                <a:r>
                  <a:rPr lang="en-IN" kern="1200" dirty="0">
                    <a:solidFill>
                      <a:prstClr val="black"/>
                    </a:solidFill>
                    <a:latin typeface="Calibri" panose="020F0502020204030204" pitchFamily="34" charset="0"/>
                    <a:cs typeface="Calibri" panose="020F0502020204030204" pitchFamily="34" charset="0"/>
                  </a:rPr>
                  <a:t> Putting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3</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4</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5</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6</m:t>
                    </m:r>
                  </m:oMath>
                </a14:m>
                <a:r>
                  <a:rPr lang="en-IN" kern="1200" dirty="0">
                    <a:solidFill>
                      <a:prstClr val="black"/>
                    </a:solidFill>
                    <a:latin typeface="Calibri" panose="020F0502020204030204" pitchFamily="34" charset="0"/>
                    <a:cs typeface="Calibri" panose="020F0502020204030204" pitchFamily="34" charset="0"/>
                  </a:rPr>
                  <a:t> respectively in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we get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3</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4</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5</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6</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7</m:t>
                    </m:r>
                  </m:oMath>
                </a14:m>
                <a:r>
                  <a:rPr lang="en-IN" kern="1200" dirty="0">
                    <a:solidFill>
                      <a:prstClr val="black"/>
                    </a:solidFill>
                    <a:latin typeface="Calibri" panose="020F0502020204030204" pitchFamily="34" charset="0"/>
                    <a:cs typeface="Calibri" panose="020F0502020204030204" pitchFamily="34" charset="0"/>
                  </a:rPr>
                  <a:t> respectively.  But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7</m:t>
                    </m:r>
                  </m:oMath>
                </a14:m>
                <a:r>
                  <a:rPr lang="en-IN" kern="1200" dirty="0">
                    <a:solidFill>
                      <a:prstClr val="black"/>
                    </a:solidFill>
                    <a:latin typeface="Calibri" panose="020F0502020204030204" pitchFamily="34" charset="0"/>
                    <a:cs typeface="Calibri" panose="020F0502020204030204" pitchFamily="34" charset="0"/>
                  </a:rPr>
                  <a:t> </a:t>
                </a:r>
                <a:r>
                  <a:rPr lang="en-IN" kern="1200" dirty="0">
                    <a:solidFill>
                      <a:prstClr val="black"/>
                    </a:solidFill>
                    <a:latin typeface="Calibri" panose="020F0502020204030204" pitchFamily="34" charset="0"/>
                    <a:cs typeface="Calibri" panose="020F0502020204030204" pitchFamily="34" charset="0"/>
                    <a:sym typeface="Symbol" panose="05050102010706020507" pitchFamily="18" charset="2"/>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𝐴</m:t>
                    </m:r>
                  </m:oMath>
                </a14:m>
                <a:r>
                  <a:rPr lang="en-IN" kern="1200" dirty="0">
                    <a:solidFill>
                      <a:prstClr val="black"/>
                    </a:solidFill>
                    <a:latin typeface="Calibri" panose="020F0502020204030204" pitchFamily="34" charset="0"/>
                    <a:cs typeface="Calibri" panose="020F0502020204030204" pitchFamily="34" charset="0"/>
                  </a:rPr>
                  <a:t>. </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Hence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cs typeface="Arial" panose="020B0604020202020204" pitchFamily="34" charset="0"/>
                      </a:rPr>
                      <m:t>={</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2</m:t>
                        </m:r>
                      </m:e>
                    </m:d>
                    <m:r>
                      <a:rPr lang="en-IN" i="1" kern="1200">
                        <a:solidFill>
                          <a:prstClr val="black"/>
                        </a:solidFill>
                        <a:latin typeface="Cambria Math" panose="02040503050406030204" pitchFamily="18" charset="0"/>
                        <a:cs typeface="Arial" panose="020B0604020202020204" pitchFamily="34" charset="0"/>
                      </a:rPr>
                      <m:t>, </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3</m:t>
                        </m:r>
                      </m:e>
                    </m:d>
                    <m:r>
                      <a:rPr lang="en-IN" i="1" kern="1200">
                        <a:solidFill>
                          <a:prstClr val="black"/>
                        </a:solidFill>
                        <a:latin typeface="Cambria Math" panose="02040503050406030204" pitchFamily="18" charset="0"/>
                        <a:cs typeface="Arial" panose="020B0604020202020204" pitchFamily="34" charset="0"/>
                      </a:rPr>
                      <m:t>, </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3</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4</m:t>
                        </m:r>
                      </m:e>
                    </m:d>
                    <m:r>
                      <a:rPr lang="en-IN" i="1" kern="1200">
                        <a:solidFill>
                          <a:prstClr val="black"/>
                        </a:solidFill>
                        <a:latin typeface="Cambria Math" panose="02040503050406030204" pitchFamily="18" charset="0"/>
                        <a:cs typeface="Arial" panose="020B0604020202020204" pitchFamily="34" charset="0"/>
                      </a:rPr>
                      <m:t>, </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4</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5</m:t>
                        </m:r>
                      </m:e>
                    </m:d>
                    <m:r>
                      <a:rPr lang="en-IN" i="1" kern="1200">
                        <a:solidFill>
                          <a:prstClr val="black"/>
                        </a:solidFill>
                        <a:latin typeface="Cambria Math" panose="02040503050406030204" pitchFamily="18" charset="0"/>
                        <a:cs typeface="Arial" panose="020B0604020202020204" pitchFamily="34" charset="0"/>
                      </a:rPr>
                      <m:t>, </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5</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6</m:t>
                        </m:r>
                      </m:e>
                    </m:d>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 The arrow diagram representing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is as follows.</a:t>
                </a:r>
              </a:p>
              <a:p>
                <a:pPr lvl="0" defTabSz="457200">
                  <a:spcBef>
                    <a:spcPct val="20000"/>
                  </a:spcBef>
                  <a:spcAft>
                    <a:spcPts val="600"/>
                  </a:spcAft>
                  <a:buClr>
                    <a:srgbClr val="990033"/>
                  </a:buClr>
                  <a:buSzPct val="90000"/>
                </a:pPr>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5" y="1386348"/>
                <a:ext cx="7853209" cy="2980281"/>
              </a:xfrm>
              <a:prstGeom prst="rect">
                <a:avLst/>
              </a:prstGeom>
              <a:blipFill>
                <a:blip r:embed="rId4"/>
                <a:stretch>
                  <a:fillRect l="-233"/>
                </a:stretch>
              </a:blipFill>
              <a:ln>
                <a:noFill/>
              </a:ln>
            </p:spPr>
            <p:txBody>
              <a:bodyPr/>
              <a:lstStyle/>
              <a:p>
                <a:r>
                  <a:rPr lang="en-IN">
                    <a:noFill/>
                  </a:rPr>
                  <a:t> </a:t>
                </a:r>
              </a:p>
            </p:txBody>
          </p:sp>
        </mc:Fallback>
      </mc:AlternateContent>
      <p:pic>
        <p:nvPicPr>
          <p:cNvPr id="2" name="Picture 1">
            <a:extLst>
              <a:ext uri="{FF2B5EF4-FFF2-40B4-BE49-F238E27FC236}">
                <a16:creationId xmlns:a16="http://schemas.microsoft.com/office/drawing/2014/main" id="{C17DDFBE-C2E0-4652-A114-CD6EBBAAF9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786" y="2976833"/>
            <a:ext cx="4488251" cy="1963880"/>
          </a:xfrm>
          <a:prstGeom prst="rect">
            <a:avLst/>
          </a:prstGeom>
        </p:spPr>
      </p:pic>
    </p:spTree>
    <p:extLst>
      <p:ext uri="{BB962C8B-B14F-4D97-AF65-F5344CB8AC3E}">
        <p14:creationId xmlns:p14="http://schemas.microsoft.com/office/powerpoint/2010/main" val="264658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66915" y="285050"/>
            <a:ext cx="819406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 sz="18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66916" y="1437700"/>
                <a:ext cx="7669162" cy="28896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000000"/>
                  </a:buClr>
                  <a:buSzPts val="1400"/>
                  <a:buFont typeface="Arial"/>
                  <a:buNone/>
                </a:pPr>
                <a:r>
                  <a:rPr lang="en" sz="1400" b="1" i="0" u="none" strike="noStrike" cap="none" dirty="0">
                    <a:solidFill>
                      <a:srgbClr val="000000"/>
                    </a:solidFill>
                    <a:latin typeface="Calibri"/>
                    <a:ea typeface="Calibri"/>
                    <a:cs typeface="Calibri"/>
                    <a:sym typeface="Calibri"/>
                  </a:rPr>
                  <a:t>Example:</a:t>
                </a:r>
                <a:r>
                  <a:rPr lang="en" sz="1400" b="0" i="0" u="none" strike="noStrike" cap="none" dirty="0">
                    <a:solidFill>
                      <a:srgbClr val="000000"/>
                    </a:solidFill>
                    <a:latin typeface="Calibri"/>
                    <a:ea typeface="Calibri"/>
                    <a:cs typeface="Calibri"/>
                    <a:sym typeface="Calibri"/>
                  </a:rPr>
                  <a:t> Let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𝐴</m:t>
                    </m:r>
                    <m:r>
                      <a:rPr lang="en-IN" sz="1400" b="0" i="1" u="none" strike="noStrike" cap="none" smtClean="0">
                        <a:solidFill>
                          <a:srgbClr val="000000"/>
                        </a:solidFill>
                        <a:latin typeface="Cambria Math" panose="02040503050406030204" pitchFamily="18" charset="0"/>
                        <a:ea typeface="Calibri"/>
                        <a:cs typeface="Calibri"/>
                        <a:sym typeface="Calibri"/>
                      </a:rPr>
                      <m:t>={1, 2, 3, 5}</m:t>
                    </m:r>
                  </m:oMath>
                </a14:m>
                <a:r>
                  <a:rPr lang="en-IN" sz="1400" b="0" i="0" u="none" strike="noStrike" cap="none" dirty="0">
                    <a:solidFill>
                      <a:srgbClr val="000000"/>
                    </a:solidFill>
                    <a:latin typeface="Calibri"/>
                    <a:ea typeface="Calibri"/>
                    <a:cs typeface="Calibri"/>
                    <a:sym typeface="Calibri"/>
                  </a:rPr>
                  <a:t> and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𝐵</m:t>
                    </m:r>
                    <m:r>
                      <a:rPr lang="en-IN" sz="1400" b="0" i="1" u="none" strike="noStrike" cap="none" smtClean="0">
                        <a:solidFill>
                          <a:srgbClr val="000000"/>
                        </a:solidFill>
                        <a:latin typeface="Cambria Math" panose="02040503050406030204" pitchFamily="18" charset="0"/>
                        <a:ea typeface="Calibri"/>
                        <a:cs typeface="Calibri"/>
                        <a:sym typeface="Calibri"/>
                      </a:rPr>
                      <m:t>={4, 6, 9}</m:t>
                    </m:r>
                  </m:oMath>
                </a14:m>
                <a:r>
                  <a:rPr lang="en-IN" sz="1400" b="0" i="0" u="none" strike="noStrike" cap="none" dirty="0">
                    <a:solidFill>
                      <a:srgbClr val="000000"/>
                    </a:solidFill>
                    <a:latin typeface="Calibri"/>
                    <a:ea typeface="Calibri"/>
                    <a:cs typeface="Calibri"/>
                    <a:sym typeface="Calibri"/>
                  </a:rPr>
                  <a:t>. Define a relation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𝑅</m:t>
                    </m:r>
                  </m:oMath>
                </a14:m>
                <a:r>
                  <a:rPr lang="en-IN" sz="1400" b="0" i="0" u="none" strike="noStrike" cap="none" dirty="0">
                    <a:solidFill>
                      <a:srgbClr val="000000"/>
                    </a:solidFill>
                    <a:latin typeface="Calibri"/>
                    <a:ea typeface="Calibri"/>
                    <a:cs typeface="Calibri"/>
                    <a:sym typeface="Calibri"/>
                  </a:rPr>
                  <a:t> from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𝐴</m:t>
                    </m:r>
                  </m:oMath>
                </a14:m>
                <a:r>
                  <a:rPr lang="en-IN" sz="1400" b="0" i="0" u="none" strike="noStrike" cap="none" dirty="0">
                    <a:solidFill>
                      <a:srgbClr val="000000"/>
                    </a:solidFill>
                    <a:latin typeface="Calibri"/>
                    <a:ea typeface="Calibri"/>
                    <a:cs typeface="Calibri"/>
                    <a:sym typeface="Calibri"/>
                  </a:rPr>
                  <a:t> to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𝐵</m:t>
                    </m:r>
                  </m:oMath>
                </a14:m>
                <a:r>
                  <a:rPr lang="en-IN" sz="1400" b="0" i="0" u="none" strike="noStrike" cap="none" dirty="0">
                    <a:solidFill>
                      <a:srgbClr val="000000"/>
                    </a:solidFill>
                    <a:latin typeface="Calibri"/>
                    <a:ea typeface="Calibri"/>
                    <a:cs typeface="Calibri"/>
                    <a:sym typeface="Calibri"/>
                  </a:rPr>
                  <a:t> by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𝑅</m:t>
                    </m:r>
                    <m:r>
                      <a:rPr lang="en-IN" sz="1400" b="0" i="1" u="none" strike="noStrike" cap="none" smtClean="0">
                        <a:solidFill>
                          <a:srgbClr val="000000"/>
                        </a:solidFill>
                        <a:latin typeface="Cambria Math" panose="02040503050406030204" pitchFamily="18" charset="0"/>
                        <a:ea typeface="Calibri"/>
                        <a:cs typeface="Calibri"/>
                        <a:sym typeface="Calibri"/>
                      </a:rPr>
                      <m:t>={</m:t>
                    </m:r>
                    <m:d>
                      <m:dPr>
                        <m:ctrlPr>
                          <a:rPr lang="en-IN" sz="1400" b="0" i="1" u="none" strike="noStrike" cap="none" smtClean="0">
                            <a:solidFill>
                              <a:srgbClr val="000000"/>
                            </a:solidFill>
                            <a:latin typeface="Cambria Math" panose="02040503050406030204" pitchFamily="18" charset="0"/>
                            <a:ea typeface="Calibri"/>
                            <a:cs typeface="Calibri"/>
                            <a:sym typeface="Calibri"/>
                          </a:rPr>
                        </m:ctrlPr>
                      </m:dPr>
                      <m:e>
                        <m:r>
                          <a:rPr lang="en-IN" sz="1400" b="0" i="1" u="none" strike="noStrike" cap="none" smtClean="0">
                            <a:solidFill>
                              <a:srgbClr val="000000"/>
                            </a:solidFill>
                            <a:latin typeface="Cambria Math" panose="02040503050406030204" pitchFamily="18" charset="0"/>
                            <a:ea typeface="Calibri"/>
                            <a:cs typeface="Calibri"/>
                            <a:sym typeface="Calibri"/>
                          </a:rPr>
                          <m:t>𝑥</m:t>
                        </m:r>
                        <m:r>
                          <a:rPr lang="en-IN" sz="1400" b="0" i="1" u="none" strike="noStrike" cap="none" smtClean="0">
                            <a:solidFill>
                              <a:srgbClr val="000000"/>
                            </a:solidFill>
                            <a:latin typeface="Cambria Math" panose="02040503050406030204" pitchFamily="18" charset="0"/>
                            <a:ea typeface="Calibri"/>
                            <a:cs typeface="Calibri"/>
                            <a:sym typeface="Calibri"/>
                          </a:rPr>
                          <m:t>, </m:t>
                        </m:r>
                        <m:r>
                          <a:rPr lang="en-IN" sz="1400" b="0" i="1" u="none" strike="noStrike" cap="none" smtClean="0">
                            <a:solidFill>
                              <a:srgbClr val="000000"/>
                            </a:solidFill>
                            <a:latin typeface="Cambria Math" panose="02040503050406030204" pitchFamily="18" charset="0"/>
                            <a:ea typeface="Calibri"/>
                            <a:cs typeface="Calibri"/>
                            <a:sym typeface="Calibri"/>
                          </a:rPr>
                          <m:t>𝑦</m:t>
                        </m:r>
                      </m:e>
                    </m:d>
                    <m:r>
                      <a:rPr lang="en-IN" sz="1400" b="0" i="1" u="none" strike="noStrike" cap="none" smtClean="0">
                        <a:solidFill>
                          <a:srgbClr val="000000"/>
                        </a:solidFill>
                        <a:latin typeface="Cambria Math" panose="02040503050406030204" pitchFamily="18" charset="0"/>
                        <a:ea typeface="Calibri"/>
                        <a:cs typeface="Calibri"/>
                        <a:sym typeface="Calibri"/>
                      </a:rPr>
                      <m:t>:</m:t>
                    </m:r>
                  </m:oMath>
                </a14:m>
                <a:r>
                  <a:rPr lang="en-IN" sz="1400" b="0" i="0" u="none" strike="noStrike" cap="none" dirty="0">
                    <a:solidFill>
                      <a:srgbClr val="000000"/>
                    </a:solidFill>
                    <a:latin typeface="Calibri"/>
                    <a:ea typeface="Calibri"/>
                    <a:cs typeface="Calibri"/>
                    <a:sym typeface="Calibri"/>
                  </a:rPr>
                  <a:t> the difference between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𝑥</m:t>
                    </m:r>
                  </m:oMath>
                </a14:m>
                <a:r>
                  <a:rPr lang="en-IN" sz="1400" b="0" i="0" u="none" strike="noStrike" cap="none" dirty="0">
                    <a:solidFill>
                      <a:srgbClr val="000000"/>
                    </a:solidFill>
                    <a:latin typeface="Calibri"/>
                    <a:ea typeface="Calibri"/>
                    <a:cs typeface="Calibri"/>
                    <a:sym typeface="Calibri"/>
                  </a:rPr>
                  <a:t> and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𝑦</m:t>
                    </m:r>
                  </m:oMath>
                </a14:m>
                <a:r>
                  <a:rPr lang="en-IN" sz="1400" b="0" i="0" u="none" strike="noStrike" cap="none" dirty="0">
                    <a:solidFill>
                      <a:srgbClr val="000000"/>
                    </a:solidFill>
                    <a:latin typeface="Calibri"/>
                    <a:ea typeface="Calibri"/>
                    <a:cs typeface="Calibri"/>
                    <a:sym typeface="Calibri"/>
                  </a:rPr>
                  <a:t> is odd ;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𝑥</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𝐴</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 </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𝑦</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𝐵</m:t>
                    </m:r>
                    <m:r>
                      <a:rPr lang="en-IN" sz="1400" b="0" i="1" u="none" strike="noStrike" cap="none" smtClean="0">
                        <a:solidFill>
                          <a:srgbClr val="000000"/>
                        </a:solidFill>
                        <a:latin typeface="Cambria Math" panose="02040503050406030204" pitchFamily="18" charset="0"/>
                        <a:ea typeface="Cambria Math" panose="02040503050406030204" pitchFamily="18" charset="0"/>
                        <a:cs typeface="Calibri"/>
                        <a:sym typeface="Calibri"/>
                      </a:rPr>
                      <m:t>}</m:t>
                    </m:r>
                  </m:oMath>
                </a14:m>
                <a:r>
                  <a:rPr lang="en-IN" sz="1400" b="0" i="0" u="none" strike="noStrike" cap="none" dirty="0">
                    <a:solidFill>
                      <a:srgbClr val="000000"/>
                    </a:solidFill>
                    <a:latin typeface="Calibri"/>
                    <a:ea typeface="Calibri"/>
                    <a:cs typeface="Calibri"/>
                    <a:sym typeface="Calibri"/>
                  </a:rPr>
                  <a:t>. Write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𝑅</m:t>
                    </m:r>
                  </m:oMath>
                </a14:m>
                <a:r>
                  <a:rPr lang="en-IN" sz="1400" b="0" i="0" u="none" strike="noStrike" cap="none" dirty="0">
                    <a:solidFill>
                      <a:srgbClr val="000000"/>
                    </a:solidFill>
                    <a:latin typeface="Calibri"/>
                    <a:ea typeface="Calibri"/>
                    <a:cs typeface="Calibri"/>
                    <a:sym typeface="Calibri"/>
                  </a:rPr>
                  <a:t> in roster form.</a:t>
                </a:r>
              </a:p>
              <a:p>
                <a:pPr marL="0" marR="0" lvl="0" indent="0" algn="just" rtl="0">
                  <a:lnSpc>
                    <a:spcPct val="150000"/>
                  </a:lnSpc>
                  <a:spcBef>
                    <a:spcPts val="0"/>
                  </a:spcBef>
                  <a:spcAft>
                    <a:spcPts val="0"/>
                  </a:spcAft>
                  <a:buClr>
                    <a:srgbClr val="000000"/>
                  </a:buClr>
                  <a:buSzPts val="1400"/>
                  <a:buFont typeface="Arial"/>
                  <a:buNone/>
                </a:pPr>
                <a:r>
                  <a:rPr lang="en-IN" b="1" dirty="0">
                    <a:latin typeface="Calibri"/>
                    <a:ea typeface="Calibri"/>
                    <a:cs typeface="Calibri"/>
                    <a:sym typeface="Calibri"/>
                  </a:rPr>
                  <a:t>Sol:</a:t>
                </a:r>
                <a:r>
                  <a:rPr lang="en-IN" dirty="0">
                    <a:latin typeface="Calibri"/>
                    <a:ea typeface="Calibri"/>
                    <a:cs typeface="Calibri"/>
                    <a:sym typeface="Calibri"/>
                  </a:rPr>
                  <a:t> </a:t>
                </a:r>
                <a14:m>
                  <m:oMath xmlns:m="http://schemas.openxmlformats.org/officeDocument/2006/math">
                    <m:r>
                      <a:rPr lang="en-IN" b="0" i="1" smtClean="0">
                        <a:latin typeface="Cambria Math" panose="02040503050406030204" pitchFamily="18" charset="0"/>
                        <a:ea typeface="Calibri"/>
                        <a:cs typeface="Calibri"/>
                        <a:sym typeface="Calibri"/>
                      </a:rPr>
                      <m:t>𝑅</m:t>
                    </m:r>
                    <m:r>
                      <a:rPr lang="en-IN" b="0" i="1" smtClean="0">
                        <a:latin typeface="Cambria Math" panose="02040503050406030204" pitchFamily="18" charset="0"/>
                        <a:ea typeface="Calibri"/>
                        <a:cs typeface="Calibri"/>
                        <a:sym typeface="Calibri"/>
                      </a:rPr>
                      <m:t>={</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1, 4</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1, 6</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2, 9</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3, 4</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3, 6</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5, 4</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5, 6</m:t>
                        </m:r>
                      </m:e>
                    </m:d>
                    <m:r>
                      <a:rPr lang="en-IN" b="0" i="1" smtClean="0">
                        <a:latin typeface="Cambria Math" panose="02040503050406030204" pitchFamily="18" charset="0"/>
                        <a:ea typeface="Calibri"/>
                        <a:cs typeface="Calibri"/>
                        <a:sym typeface="Calibri"/>
                      </a:rPr>
                      <m:t>}</m:t>
                    </m:r>
                  </m:oMath>
                </a14:m>
                <a:endParaRPr lang="en-IN" sz="1400" b="0" i="0" u="none" strike="noStrike" cap="none" dirty="0">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r>
                  <a:rPr lang="en-IN" b="1" dirty="0">
                    <a:latin typeface="Calibri"/>
                    <a:ea typeface="Calibri"/>
                    <a:cs typeface="Calibri"/>
                    <a:sym typeface="Calibri"/>
                  </a:rPr>
                  <a:t>Example:</a:t>
                </a:r>
                <a:r>
                  <a:rPr lang="en-IN" dirty="0">
                    <a:latin typeface="Calibri"/>
                    <a:ea typeface="Calibri"/>
                    <a:cs typeface="Calibri"/>
                    <a:sym typeface="Calibri"/>
                  </a:rPr>
                  <a:t> If </a:t>
                </a:r>
                <a14:m>
                  <m:oMath xmlns:m="http://schemas.openxmlformats.org/officeDocument/2006/math">
                    <m:r>
                      <a:rPr lang="en-IN" b="0" i="1" smtClean="0">
                        <a:latin typeface="Cambria Math" panose="02040503050406030204" pitchFamily="18" charset="0"/>
                        <a:ea typeface="Calibri"/>
                        <a:cs typeface="Calibri"/>
                        <a:sym typeface="Calibri"/>
                      </a:rPr>
                      <m:t>𝑅</m:t>
                    </m:r>
                    <m:r>
                      <a:rPr lang="en-IN" b="0" i="1" smtClean="0">
                        <a:latin typeface="Cambria Math" panose="02040503050406030204" pitchFamily="18" charset="0"/>
                        <a:ea typeface="Calibri"/>
                        <a:cs typeface="Calibri"/>
                        <a:sym typeface="Calibri"/>
                      </a:rPr>
                      <m:t>={</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𝑥</m:t>
                        </m:r>
                        <m:r>
                          <a:rPr lang="en-IN" b="0" i="1" smtClean="0">
                            <a:latin typeface="Cambria Math" panose="02040503050406030204" pitchFamily="18" charset="0"/>
                            <a:ea typeface="Calibri"/>
                            <a:cs typeface="Calibri"/>
                            <a:sym typeface="Calibri"/>
                          </a:rPr>
                          <m:t>, </m:t>
                        </m:r>
                        <m:r>
                          <a:rPr lang="en-IN" b="0" i="1" smtClean="0">
                            <a:latin typeface="Cambria Math" panose="02040503050406030204" pitchFamily="18" charset="0"/>
                            <a:ea typeface="Calibri"/>
                            <a:cs typeface="Calibri"/>
                            <a:sym typeface="Calibri"/>
                          </a:rPr>
                          <m:t>𝑦</m:t>
                        </m:r>
                      </m:e>
                    </m:d>
                    <m:r>
                      <a:rPr lang="en-IN" b="0" i="1" smtClean="0">
                        <a:latin typeface="Cambria Math" panose="02040503050406030204" pitchFamily="18" charset="0"/>
                        <a:ea typeface="Calibri"/>
                        <a:cs typeface="Calibri"/>
                        <a:sym typeface="Calibri"/>
                      </a:rPr>
                      <m:t>:</m:t>
                    </m:r>
                    <m:r>
                      <a:rPr lang="en-IN" b="0" i="1" smtClean="0">
                        <a:latin typeface="Cambria Math" panose="02040503050406030204" pitchFamily="18" charset="0"/>
                        <a:ea typeface="Calibri"/>
                        <a:cs typeface="Calibri"/>
                        <a:sym typeface="Calibri"/>
                      </a:rPr>
                      <m:t>𝑥</m:t>
                    </m:r>
                    <m:r>
                      <a:rPr lang="en-IN" b="0" i="1" smtClean="0">
                        <a:latin typeface="Cambria Math" panose="02040503050406030204" pitchFamily="18" charset="0"/>
                        <a:ea typeface="Calibri"/>
                        <a:cs typeface="Calibri"/>
                        <a:sym typeface="Calibri"/>
                      </a:rPr>
                      <m:t>, </m:t>
                    </m:r>
                    <m:r>
                      <a:rPr lang="en-IN" b="0" i="1" smtClean="0">
                        <a:latin typeface="Cambria Math" panose="02040503050406030204" pitchFamily="18" charset="0"/>
                        <a:ea typeface="Calibri"/>
                        <a:cs typeface="Calibri"/>
                        <a:sym typeface="Calibri"/>
                      </a:rPr>
                      <m:t>𝑦</m:t>
                    </m:r>
                    <m:r>
                      <a:rPr lang="en-IN" b="0" i="1" smtClean="0">
                        <a:latin typeface="Cambria Math" panose="02040503050406030204" pitchFamily="18" charset="0"/>
                        <a:ea typeface="Cambria Math" panose="02040503050406030204" pitchFamily="18" charset="0"/>
                        <a:cs typeface="Calibri"/>
                        <a:sym typeface="Calibri"/>
                      </a:rPr>
                      <m:t>∈</m:t>
                    </m:r>
                    <m:r>
                      <a:rPr lang="en-IN" b="0" i="1" smtClean="0">
                        <a:latin typeface="Cambria Math" panose="02040503050406030204" pitchFamily="18" charset="0"/>
                        <a:ea typeface="Cambria Math" panose="02040503050406030204" pitchFamily="18" charset="0"/>
                        <a:cs typeface="Calibri"/>
                        <a:sym typeface="Calibri"/>
                      </a:rPr>
                      <m:t>𝑍</m:t>
                    </m:r>
                  </m:oMath>
                </a14:m>
                <a:r>
                  <a:rPr lang="en-IN" sz="1400" b="0" i="0" u="none" strike="noStrike" cap="none" dirty="0">
                    <a:solidFill>
                      <a:srgbClr val="000000"/>
                    </a:solidFill>
                    <a:latin typeface="Calibri"/>
                    <a:ea typeface="Calibri"/>
                    <a:cs typeface="Calibri"/>
                    <a:sym typeface="Calibri"/>
                  </a:rPr>
                  <a:t> and </a:t>
                </a:r>
                <a14:m>
                  <m:oMath xmlns:m="http://schemas.openxmlformats.org/officeDocument/2006/math">
                    <m:sSup>
                      <m:sSupPr>
                        <m:ctrlPr>
                          <a:rPr lang="en-IN" sz="1400" b="0" i="1" u="none" strike="noStrike" cap="none" smtClean="0">
                            <a:solidFill>
                              <a:srgbClr val="000000"/>
                            </a:solidFill>
                            <a:latin typeface="Cambria Math" panose="02040503050406030204" pitchFamily="18" charset="0"/>
                            <a:ea typeface="Calibri"/>
                            <a:cs typeface="Calibri"/>
                            <a:sym typeface="Calibri"/>
                          </a:rPr>
                        </m:ctrlPr>
                      </m:sSupPr>
                      <m:e>
                        <m:r>
                          <a:rPr lang="en-IN" sz="1400" b="0" i="1" u="none" strike="noStrike" cap="none" smtClean="0">
                            <a:solidFill>
                              <a:srgbClr val="000000"/>
                            </a:solidFill>
                            <a:latin typeface="Cambria Math" panose="02040503050406030204" pitchFamily="18" charset="0"/>
                            <a:ea typeface="Calibri"/>
                            <a:cs typeface="Calibri"/>
                            <a:sym typeface="Calibri"/>
                          </a:rPr>
                          <m:t>𝑥</m:t>
                        </m:r>
                      </m:e>
                      <m:sup>
                        <m:r>
                          <a:rPr lang="en-IN" sz="1400" b="0" i="1" u="none" strike="noStrike" cap="none" smtClean="0">
                            <a:solidFill>
                              <a:srgbClr val="000000"/>
                            </a:solidFill>
                            <a:latin typeface="Cambria Math" panose="02040503050406030204" pitchFamily="18" charset="0"/>
                            <a:ea typeface="Calibri"/>
                            <a:cs typeface="Calibri"/>
                            <a:sym typeface="Calibri"/>
                          </a:rPr>
                          <m:t>2</m:t>
                        </m:r>
                      </m:sup>
                    </m:sSup>
                    <m:r>
                      <a:rPr lang="en-IN" sz="1400" b="0" i="1" u="none" strike="noStrike" cap="none" smtClean="0">
                        <a:solidFill>
                          <a:srgbClr val="000000"/>
                        </a:solidFill>
                        <a:latin typeface="Cambria Math" panose="02040503050406030204" pitchFamily="18" charset="0"/>
                        <a:ea typeface="Calibri"/>
                        <a:cs typeface="Calibri"/>
                        <a:sym typeface="Calibri"/>
                      </a:rPr>
                      <m:t>+</m:t>
                    </m:r>
                    <m:sSup>
                      <m:sSupPr>
                        <m:ctrlPr>
                          <a:rPr lang="en-IN" sz="1400" b="0" i="1" u="none" strike="noStrike" cap="none" smtClean="0">
                            <a:solidFill>
                              <a:srgbClr val="000000"/>
                            </a:solidFill>
                            <a:latin typeface="Cambria Math" panose="02040503050406030204" pitchFamily="18" charset="0"/>
                            <a:cs typeface="Calibri"/>
                            <a:sym typeface="Calibri"/>
                          </a:rPr>
                        </m:ctrlPr>
                      </m:sSupPr>
                      <m:e>
                        <m:r>
                          <a:rPr lang="en-IN" sz="1400" b="0" i="1" u="none" strike="noStrike" cap="none" smtClean="0">
                            <a:solidFill>
                              <a:srgbClr val="000000"/>
                            </a:solidFill>
                            <a:latin typeface="Cambria Math" panose="02040503050406030204" pitchFamily="18" charset="0"/>
                            <a:cs typeface="Calibri"/>
                            <a:sym typeface="Calibri"/>
                          </a:rPr>
                          <m:t>𝑦</m:t>
                        </m:r>
                      </m:e>
                      <m:sup>
                        <m:r>
                          <a:rPr lang="en-IN" sz="1400" b="0" i="1" u="none" strike="noStrike" cap="none" smtClean="0">
                            <a:solidFill>
                              <a:srgbClr val="000000"/>
                            </a:solidFill>
                            <a:latin typeface="Cambria Math" panose="02040503050406030204" pitchFamily="18" charset="0"/>
                            <a:cs typeface="Calibri"/>
                            <a:sym typeface="Calibri"/>
                          </a:rPr>
                          <m:t>2</m:t>
                        </m:r>
                      </m:sup>
                    </m:sSup>
                    <m:r>
                      <a:rPr lang="en-IN" sz="1400" b="0" i="1" u="none" strike="noStrike" cap="none" smtClean="0">
                        <a:solidFill>
                          <a:srgbClr val="000000"/>
                        </a:solidFill>
                        <a:latin typeface="Cambria Math" panose="02040503050406030204" pitchFamily="18" charset="0"/>
                        <a:cs typeface="Calibri"/>
                        <a:sym typeface="Calibri"/>
                      </a:rPr>
                      <m:t>=64}</m:t>
                    </m:r>
                  </m:oMath>
                </a14:m>
                <a:r>
                  <a:rPr lang="en-IN" sz="1400" b="0" i="0" u="none" strike="noStrike" cap="none" dirty="0">
                    <a:solidFill>
                      <a:srgbClr val="000000"/>
                    </a:solidFill>
                    <a:latin typeface="Calibri"/>
                    <a:ea typeface="Calibri"/>
                    <a:cs typeface="Calibri"/>
                    <a:sym typeface="Calibri"/>
                  </a:rPr>
                  <a:t> is a relation. Then find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𝑅</m:t>
                    </m:r>
                  </m:oMath>
                </a14:m>
                <a:r>
                  <a:rPr lang="en-IN" sz="1400" b="0" i="0" u="none" strike="noStrike" cap="none" dirty="0">
                    <a:solidFill>
                      <a:srgbClr val="000000"/>
                    </a:solidFill>
                    <a:latin typeface="Calibri"/>
                    <a:ea typeface="Calibri"/>
                    <a:cs typeface="Calibri"/>
                    <a:sym typeface="Calibri"/>
                  </a:rPr>
                  <a:t>.</a:t>
                </a:r>
              </a:p>
              <a:p>
                <a:pPr marL="0" marR="0" lvl="0" indent="0" algn="just" rtl="0">
                  <a:lnSpc>
                    <a:spcPct val="150000"/>
                  </a:lnSpc>
                  <a:spcBef>
                    <a:spcPts val="0"/>
                  </a:spcBef>
                  <a:spcAft>
                    <a:spcPts val="0"/>
                  </a:spcAft>
                  <a:buClr>
                    <a:srgbClr val="000000"/>
                  </a:buClr>
                  <a:buSzPts val="1400"/>
                  <a:buFont typeface="Arial"/>
                  <a:buNone/>
                </a:pPr>
                <a:r>
                  <a:rPr lang="en-IN" b="1" dirty="0">
                    <a:latin typeface="Calibri"/>
                    <a:ea typeface="Calibri"/>
                    <a:cs typeface="Calibri"/>
                    <a:sym typeface="Calibri"/>
                  </a:rPr>
                  <a:t>Sol:</a:t>
                </a:r>
                <a:r>
                  <a:rPr lang="en-IN" dirty="0">
                    <a:latin typeface="Calibri"/>
                    <a:ea typeface="Calibri"/>
                    <a:cs typeface="Calibri"/>
                    <a:sym typeface="Calibri"/>
                  </a:rPr>
                  <a:t> </a:t>
                </a:r>
                <a14:m>
                  <m:oMath xmlns:m="http://schemas.openxmlformats.org/officeDocument/2006/math">
                    <m:r>
                      <a:rPr lang="en-IN" b="0" i="1" smtClean="0">
                        <a:latin typeface="Cambria Math" panose="02040503050406030204" pitchFamily="18" charset="0"/>
                        <a:ea typeface="Calibri"/>
                        <a:cs typeface="Calibri"/>
                        <a:sym typeface="Calibri"/>
                      </a:rPr>
                      <m:t>𝑅</m:t>
                    </m:r>
                    <m:r>
                      <a:rPr lang="en-IN" b="0" i="1" smtClean="0">
                        <a:latin typeface="Cambria Math" panose="02040503050406030204" pitchFamily="18" charset="0"/>
                        <a:ea typeface="Calibri"/>
                        <a:cs typeface="Calibri"/>
                        <a:sym typeface="Calibri"/>
                      </a:rPr>
                      <m:t>={</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0, 8</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0, −8</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8, 0</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−8, 0</m:t>
                        </m:r>
                      </m:e>
                    </m:d>
                    <m:r>
                      <a:rPr lang="en-IN" b="0" i="1" smtClean="0">
                        <a:latin typeface="Cambria Math" panose="02040503050406030204" pitchFamily="18" charset="0"/>
                        <a:ea typeface="Calibri"/>
                        <a:cs typeface="Calibri"/>
                        <a:sym typeface="Calibri"/>
                      </a:rPr>
                      <m:t>}</m:t>
                    </m:r>
                  </m:oMath>
                </a14:m>
                <a:endParaRPr lang="en-IN" sz="1400" b="0" i="0" u="none" strike="noStrike" cap="none" dirty="0">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r>
                  <a:rPr lang="en-IN" b="1" dirty="0">
                    <a:latin typeface="Calibri"/>
                    <a:ea typeface="Calibri"/>
                    <a:cs typeface="Calibri"/>
                    <a:sym typeface="Calibri"/>
                  </a:rPr>
                  <a:t>Example:</a:t>
                </a:r>
                <a:r>
                  <a:rPr lang="en-IN" dirty="0">
                    <a:latin typeface="Calibri"/>
                    <a:ea typeface="Calibri"/>
                    <a:cs typeface="Calibri"/>
                    <a:sym typeface="Calibri"/>
                  </a:rPr>
                  <a:t> Given </a:t>
                </a:r>
                <a14:m>
                  <m:oMath xmlns:m="http://schemas.openxmlformats.org/officeDocument/2006/math">
                    <m:r>
                      <a:rPr lang="en-IN" b="0" i="1" smtClean="0">
                        <a:latin typeface="Cambria Math" panose="02040503050406030204" pitchFamily="18" charset="0"/>
                        <a:ea typeface="Calibri"/>
                        <a:cs typeface="Calibri"/>
                        <a:sym typeface="Calibri"/>
                      </a:rPr>
                      <m:t>𝐴</m:t>
                    </m:r>
                    <m:r>
                      <a:rPr lang="en-IN" b="0" i="1" smtClean="0">
                        <a:latin typeface="Cambria Math" panose="02040503050406030204" pitchFamily="18" charset="0"/>
                        <a:ea typeface="Calibri"/>
                        <a:cs typeface="Calibri"/>
                        <a:sym typeface="Calibri"/>
                      </a:rPr>
                      <m:t>=</m:t>
                    </m:r>
                    <m:d>
                      <m:dPr>
                        <m:begChr m:val="{"/>
                        <m:endChr m:val="}"/>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1, 2, 3, 4, 5</m:t>
                        </m:r>
                      </m:e>
                    </m:d>
                    <m:r>
                      <a:rPr lang="en-IN" b="0" i="1" smtClean="0">
                        <a:latin typeface="Cambria Math" panose="02040503050406030204" pitchFamily="18" charset="0"/>
                        <a:ea typeface="Calibri"/>
                        <a:cs typeface="Calibri"/>
                        <a:sym typeface="Calibri"/>
                      </a:rPr>
                      <m:t>, </m:t>
                    </m:r>
                    <m:r>
                      <a:rPr lang="en-IN" b="0" i="1" smtClean="0">
                        <a:latin typeface="Cambria Math" panose="02040503050406030204" pitchFamily="18" charset="0"/>
                        <a:ea typeface="Calibri"/>
                        <a:cs typeface="Calibri"/>
                        <a:sym typeface="Calibri"/>
                      </a:rPr>
                      <m:t>𝑆</m:t>
                    </m:r>
                    <m:r>
                      <a:rPr lang="en-IN" b="0" i="1" smtClean="0">
                        <a:latin typeface="Cambria Math" panose="02040503050406030204" pitchFamily="18" charset="0"/>
                        <a:ea typeface="Calibri"/>
                        <a:cs typeface="Calibri"/>
                        <a:sym typeface="Calibri"/>
                      </a:rPr>
                      <m:t>={</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𝑥</m:t>
                        </m:r>
                        <m:r>
                          <a:rPr lang="en-IN" b="0" i="1" smtClean="0">
                            <a:latin typeface="Cambria Math" panose="02040503050406030204" pitchFamily="18" charset="0"/>
                            <a:ea typeface="Calibri"/>
                            <a:cs typeface="Calibri"/>
                            <a:sym typeface="Calibri"/>
                          </a:rPr>
                          <m:t>, </m:t>
                        </m:r>
                        <m:r>
                          <a:rPr lang="en-IN" b="0" i="1" smtClean="0">
                            <a:latin typeface="Cambria Math" panose="02040503050406030204" pitchFamily="18" charset="0"/>
                            <a:ea typeface="Calibri"/>
                            <a:cs typeface="Calibri"/>
                            <a:sym typeface="Calibri"/>
                          </a:rPr>
                          <m:t>𝑦</m:t>
                        </m:r>
                      </m:e>
                    </m:d>
                    <m:r>
                      <a:rPr lang="en-IN" b="0" i="1" smtClean="0">
                        <a:latin typeface="Cambria Math" panose="02040503050406030204" pitchFamily="18" charset="0"/>
                        <a:ea typeface="Calibri"/>
                        <a:cs typeface="Calibri"/>
                        <a:sym typeface="Calibri"/>
                      </a:rPr>
                      <m:t> :</m:t>
                    </m:r>
                    <m:r>
                      <a:rPr lang="en-IN" b="0" i="1" smtClean="0">
                        <a:latin typeface="Cambria Math" panose="02040503050406030204" pitchFamily="18" charset="0"/>
                        <a:ea typeface="Calibri"/>
                        <a:cs typeface="Calibri"/>
                        <a:sym typeface="Calibri"/>
                      </a:rPr>
                      <m:t>𝑥</m:t>
                    </m:r>
                    <m:r>
                      <a:rPr lang="en-IN" b="0" i="1" smtClean="0">
                        <a:latin typeface="Cambria Math" panose="02040503050406030204" pitchFamily="18" charset="0"/>
                        <a:ea typeface="Cambria Math" panose="02040503050406030204" pitchFamily="18" charset="0"/>
                        <a:cs typeface="Calibri"/>
                        <a:sym typeface="Calibri"/>
                      </a:rPr>
                      <m:t>∈</m:t>
                    </m:r>
                    <m:r>
                      <a:rPr lang="en-IN" b="0" i="1" smtClean="0">
                        <a:latin typeface="Cambria Math" panose="02040503050406030204" pitchFamily="18" charset="0"/>
                        <a:ea typeface="Cambria Math" panose="02040503050406030204" pitchFamily="18" charset="0"/>
                        <a:cs typeface="Calibri"/>
                        <a:sym typeface="Calibri"/>
                      </a:rPr>
                      <m:t>𝐴</m:t>
                    </m:r>
                    <m:r>
                      <a:rPr lang="en-IN" b="0" i="1" smtClean="0">
                        <a:latin typeface="Cambria Math" panose="02040503050406030204" pitchFamily="18" charset="0"/>
                        <a:ea typeface="Cambria Math" panose="02040503050406030204" pitchFamily="18" charset="0"/>
                        <a:cs typeface="Calibri"/>
                        <a:sym typeface="Calibri"/>
                      </a:rPr>
                      <m:t>, </m:t>
                    </m:r>
                    <m:r>
                      <a:rPr lang="en-IN" b="0" i="1" smtClean="0">
                        <a:latin typeface="Cambria Math" panose="02040503050406030204" pitchFamily="18" charset="0"/>
                        <a:ea typeface="Cambria Math" panose="02040503050406030204" pitchFamily="18" charset="0"/>
                        <a:cs typeface="Calibri"/>
                        <a:sym typeface="Calibri"/>
                      </a:rPr>
                      <m:t>𝑦</m:t>
                    </m:r>
                    <m:r>
                      <a:rPr lang="en-IN" b="0" i="1" smtClean="0">
                        <a:latin typeface="Cambria Math" panose="02040503050406030204" pitchFamily="18" charset="0"/>
                        <a:ea typeface="Cambria Math" panose="02040503050406030204" pitchFamily="18" charset="0"/>
                        <a:cs typeface="Calibri"/>
                        <a:sym typeface="Calibri"/>
                      </a:rPr>
                      <m:t>∈</m:t>
                    </m:r>
                    <m:r>
                      <a:rPr lang="en-IN" b="0" i="1" smtClean="0">
                        <a:latin typeface="Cambria Math" panose="02040503050406030204" pitchFamily="18" charset="0"/>
                        <a:ea typeface="Cambria Math" panose="02040503050406030204" pitchFamily="18" charset="0"/>
                        <a:cs typeface="Calibri"/>
                        <a:sym typeface="Calibri"/>
                      </a:rPr>
                      <m:t>𝐴</m:t>
                    </m:r>
                    <m:r>
                      <a:rPr lang="en-IN" b="0" i="1" smtClean="0">
                        <a:latin typeface="Cambria Math" panose="02040503050406030204" pitchFamily="18" charset="0"/>
                        <a:ea typeface="Cambria Math" panose="02040503050406030204" pitchFamily="18" charset="0"/>
                        <a:cs typeface="Calibri"/>
                        <a:sym typeface="Calibri"/>
                      </a:rPr>
                      <m:t>}</m:t>
                    </m:r>
                  </m:oMath>
                </a14:m>
                <a:r>
                  <a:rPr lang="en-IN" sz="1400" b="0" i="0" u="none" strike="noStrike" cap="none" dirty="0">
                    <a:solidFill>
                      <a:srgbClr val="000000"/>
                    </a:solidFill>
                    <a:latin typeface="Calibri"/>
                    <a:ea typeface="Calibri"/>
                    <a:cs typeface="Calibri"/>
                    <a:sym typeface="Calibri"/>
                  </a:rPr>
                  <a:t>. Find the ordered pairs which satisfy the condition </a:t>
                </a:r>
                <a14:m>
                  <m:oMath xmlns:m="http://schemas.openxmlformats.org/officeDocument/2006/math">
                    <m:r>
                      <a:rPr lang="en-IN" sz="1400" b="0" i="1" u="none" strike="noStrike" cap="none" smtClean="0">
                        <a:solidFill>
                          <a:srgbClr val="000000"/>
                        </a:solidFill>
                        <a:latin typeface="Cambria Math" panose="02040503050406030204" pitchFamily="18" charset="0"/>
                        <a:ea typeface="Calibri"/>
                        <a:cs typeface="Calibri"/>
                        <a:sym typeface="Calibri"/>
                      </a:rPr>
                      <m:t>𝑥</m:t>
                    </m:r>
                    <m:r>
                      <a:rPr lang="en-IN" sz="1400" b="0" i="1" u="none" strike="noStrike" cap="none" smtClean="0">
                        <a:solidFill>
                          <a:srgbClr val="000000"/>
                        </a:solidFill>
                        <a:latin typeface="Cambria Math" panose="02040503050406030204" pitchFamily="18" charset="0"/>
                        <a:ea typeface="Calibri"/>
                        <a:cs typeface="Calibri"/>
                        <a:sym typeface="Calibri"/>
                      </a:rPr>
                      <m:t>+</m:t>
                    </m:r>
                    <m:r>
                      <a:rPr lang="en-IN" sz="1400" b="0" i="1" u="none" strike="noStrike" cap="none" smtClean="0">
                        <a:solidFill>
                          <a:srgbClr val="000000"/>
                        </a:solidFill>
                        <a:latin typeface="Cambria Math" panose="02040503050406030204" pitchFamily="18" charset="0"/>
                        <a:ea typeface="Calibri"/>
                        <a:cs typeface="Calibri"/>
                        <a:sym typeface="Calibri"/>
                      </a:rPr>
                      <m:t>𝑦</m:t>
                    </m:r>
                    <m:r>
                      <a:rPr lang="en-IN" sz="1400" b="0" i="1" u="none" strike="noStrike" cap="none" smtClean="0">
                        <a:solidFill>
                          <a:srgbClr val="000000"/>
                        </a:solidFill>
                        <a:latin typeface="Cambria Math" panose="02040503050406030204" pitchFamily="18" charset="0"/>
                        <a:ea typeface="Calibri"/>
                        <a:cs typeface="Calibri"/>
                        <a:sym typeface="Calibri"/>
                      </a:rPr>
                      <m:t>&gt;8</m:t>
                    </m:r>
                  </m:oMath>
                </a14:m>
                <a:r>
                  <a:rPr lang="en-IN" sz="1400" b="0" i="0" u="none" strike="noStrike" cap="none" dirty="0">
                    <a:solidFill>
                      <a:srgbClr val="000000"/>
                    </a:solidFill>
                    <a:latin typeface="Calibri"/>
                    <a:ea typeface="Calibri"/>
                    <a:cs typeface="Calibri"/>
                    <a:sym typeface="Calibri"/>
                  </a:rPr>
                  <a:t>.</a:t>
                </a:r>
              </a:p>
              <a:p>
                <a:pPr marL="0" marR="0" lvl="0" indent="0" algn="just" rtl="0">
                  <a:lnSpc>
                    <a:spcPct val="150000"/>
                  </a:lnSpc>
                  <a:spcBef>
                    <a:spcPts val="0"/>
                  </a:spcBef>
                  <a:spcAft>
                    <a:spcPts val="0"/>
                  </a:spcAft>
                  <a:buClr>
                    <a:srgbClr val="000000"/>
                  </a:buClr>
                  <a:buSzPts val="1400"/>
                  <a:buFont typeface="Arial"/>
                  <a:buNone/>
                </a:pPr>
                <a:r>
                  <a:rPr lang="en-IN" b="1" dirty="0">
                    <a:latin typeface="Calibri"/>
                    <a:ea typeface="Calibri"/>
                    <a:cs typeface="Calibri"/>
                    <a:sym typeface="Calibri"/>
                  </a:rPr>
                  <a:t>Sol:</a:t>
                </a:r>
                <a:r>
                  <a:rPr lang="en-IN" dirty="0">
                    <a:latin typeface="Calibri"/>
                    <a:ea typeface="Calibri"/>
                    <a:cs typeface="Calibri"/>
                    <a:sym typeface="Calibri"/>
                  </a:rPr>
                  <a:t> </a:t>
                </a:r>
                <a14:m>
                  <m:oMath xmlns:m="http://schemas.openxmlformats.org/officeDocument/2006/math">
                    <m:r>
                      <a:rPr lang="en-IN" b="0" i="1" smtClean="0">
                        <a:latin typeface="Cambria Math" panose="02040503050406030204" pitchFamily="18" charset="0"/>
                        <a:ea typeface="Calibri"/>
                        <a:cs typeface="Calibri"/>
                        <a:sym typeface="Calibri"/>
                      </a:rPr>
                      <m:t>𝑆</m:t>
                    </m:r>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4, 5</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5, 4</m:t>
                        </m:r>
                      </m:e>
                    </m:d>
                    <m:r>
                      <a:rPr lang="en-IN" b="0" i="1" smtClean="0">
                        <a:latin typeface="Cambria Math" panose="02040503050406030204" pitchFamily="18" charset="0"/>
                        <a:ea typeface="Calibri"/>
                        <a:cs typeface="Calibri"/>
                        <a:sym typeface="Calibri"/>
                      </a:rPr>
                      <m:t>, </m:t>
                    </m:r>
                    <m:d>
                      <m:dPr>
                        <m:ctrlPr>
                          <a:rPr lang="en-IN" b="0" i="1" smtClean="0">
                            <a:latin typeface="Cambria Math" panose="02040503050406030204" pitchFamily="18" charset="0"/>
                            <a:ea typeface="Calibri"/>
                            <a:cs typeface="Calibri"/>
                            <a:sym typeface="Calibri"/>
                          </a:rPr>
                        </m:ctrlPr>
                      </m:dPr>
                      <m:e>
                        <m:r>
                          <a:rPr lang="en-IN" b="0" i="1" smtClean="0">
                            <a:latin typeface="Cambria Math" panose="02040503050406030204" pitchFamily="18" charset="0"/>
                            <a:ea typeface="Calibri"/>
                            <a:cs typeface="Calibri"/>
                            <a:sym typeface="Calibri"/>
                          </a:rPr>
                          <m:t>5, 5</m:t>
                        </m:r>
                      </m:e>
                    </m:d>
                    <m:r>
                      <a:rPr lang="en-IN" b="0" i="1" smtClean="0">
                        <a:latin typeface="Cambria Math" panose="02040503050406030204" pitchFamily="18" charset="0"/>
                        <a:ea typeface="Calibri"/>
                        <a:cs typeface="Calibri"/>
                        <a:sym typeface="Calibri"/>
                      </a:rPr>
                      <m:t>}</m:t>
                    </m:r>
                  </m:oMath>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66916" y="1437700"/>
                <a:ext cx="7669162" cy="2889600"/>
              </a:xfrm>
              <a:prstGeom prst="rect">
                <a:avLst/>
              </a:prstGeom>
              <a:blipFill>
                <a:blip r:embed="rId4"/>
                <a:stretch>
                  <a:fillRect l="-238" r="-238"/>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6158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RELATIONS</a:t>
            </a:r>
            <a:endParaRPr sz="29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1" dirty="0">
                <a:latin typeface="Calibri"/>
                <a:ea typeface="Calibri"/>
                <a:cs typeface="Calibri"/>
                <a:sym typeface="Calibri"/>
              </a:rPr>
              <a:t>Domain, Co-domain and Range</a:t>
            </a:r>
            <a:endParaRPr sz="2500" b="1"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MATHEMATICS</a:t>
            </a:r>
            <a:endParaRPr b="1" dirty="0"/>
          </a:p>
          <a:p>
            <a:pPr marL="0" lvl="0" indent="0" algn="l" rtl="0">
              <a:spcBef>
                <a:spcPts val="0"/>
              </a:spcBef>
              <a:spcAft>
                <a:spcPts val="0"/>
              </a:spcAft>
              <a:buNone/>
            </a:pPr>
            <a:r>
              <a:rPr lang="en" b="1" dirty="0"/>
              <a:t>CHAPTER NUMBER: 02 </a:t>
            </a:r>
            <a:endParaRPr b="1" dirty="0"/>
          </a:p>
          <a:p>
            <a:pPr marL="0" lvl="0" indent="0" algn="l" rtl="0">
              <a:spcBef>
                <a:spcPts val="0"/>
              </a:spcBef>
              <a:spcAft>
                <a:spcPts val="0"/>
              </a:spcAft>
              <a:buNone/>
            </a:pPr>
            <a:r>
              <a:rPr lang="en" b="1" dirty="0"/>
              <a:t>CHAPTER NAME : RELATIONS AND FUNCTIONS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Ordered Pairs: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There are many common ways of pairing, relating, or associating elements or members of one or more sets with each other. The states with their capitals can be associated through ordered pairs like (Odisha, Bhubaneswar), (Bihar, Patna), (Maharashtra, Mumbai), etc.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Identifying an Ordered Pair:</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An ordered pair is a pair of elements whose components are written according to a specific order, separating them by a comma and enclosing the pair in small brackets.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sets. Consider the pair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an ordered pair. In an ordered pair, the order in which the two elements occur is important. 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different ordered pairs.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algn="just"/>
                <a:r>
                  <a:rPr lang="en-IN" dirty="0">
                    <a:solidFill>
                      <a:schemeClr val="bg1"/>
                    </a:solidFill>
                    <a:latin typeface="Calibri" panose="020F0502020204030204" pitchFamily="34" charset="0"/>
                    <a:cs typeface="Calibri" panose="020F0502020204030204" pitchFamily="34" charset="0"/>
                  </a:rPr>
                  <a:t>We are familiar with the concept of relationship between people. For example, a mother – daughter</a:t>
                </a:r>
                <a:endParaRPr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b="-1477"/>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72726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75071" y="285050"/>
            <a:ext cx="8085904"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Domain and Range of a Relation</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75071" y="1437700"/>
                <a:ext cx="7335479" cy="2889600"/>
              </a:xfrm>
              <a:prstGeom prst="rect">
                <a:avLst/>
              </a:prstGeom>
              <a:noFill/>
              <a:ln>
                <a:noFill/>
              </a:ln>
            </p:spPr>
            <p:txBody>
              <a:bodyPr spcFirstLastPara="1" wrap="square" lIns="91425" tIns="91425" rIns="91425" bIns="91425" anchor="t" anchorCtr="0">
                <a:noAutofit/>
              </a:bodyPr>
              <a:lstStyle/>
              <a:p>
                <a:pPr marL="457200" indent="-45720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relation from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the set of all first components of ordered pairs</a:t>
                </a:r>
              </a:p>
              <a:p>
                <a:pPr marL="457200" indent="-45720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belonging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domain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while the set of all second components of the ordered</a:t>
                </a:r>
              </a:p>
              <a:p>
                <a:pPr marL="457200" indent="-45720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pairs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indent="-36703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indent="-9017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1, 3, 5, 7</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={2, 4, 6, 8, 10}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(1, 8</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5, 2</m:t>
                        </m:r>
                      </m:e>
                    </m:d>
                    <m:r>
                      <a:rPr lang="en-IN" i="1">
                        <a:effectLst/>
                        <a:latin typeface="Cambria Math" panose="02040503050406030204" pitchFamily="18" charset="0"/>
                        <a:ea typeface="Times New Roman" panose="02020603050405020304" pitchFamily="18" charset="0"/>
                        <a:cs typeface="Calibri" panose="020F0502020204030204" pitchFamily="34" charset="0"/>
                      </a:rPr>
                      <m:t>, (1,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={1, 3,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={8, 6, 2,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75071" y="1437700"/>
                <a:ext cx="7335479" cy="2889600"/>
              </a:xfrm>
              <a:prstGeom prst="rect">
                <a:avLst/>
              </a:prstGeom>
              <a:blipFill>
                <a:blip r:embed="rId4"/>
                <a:stretch>
                  <a:fillRect l="-249" r="-249"/>
                </a:stretch>
              </a:blipFill>
              <a:ln>
                <a:noFill/>
              </a:ln>
            </p:spPr>
            <p:txBody>
              <a:bodyPr/>
              <a:lstStyle/>
              <a:p>
                <a:r>
                  <a:rPr lang="en-IN">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a:lnSpc>
                <a:spcPct val="115000"/>
              </a:lnSpc>
              <a:spcAft>
                <a:spcPts val="1000"/>
              </a:spcAft>
            </a:pPr>
            <a:endParaRPr lang="en-IN" sz="12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IN" sz="1200" b="1" dirty="0">
                <a:latin typeface="Calibri" panose="020F0502020204030204" pitchFamily="34" charset="0"/>
                <a:ea typeface="Times New Roman" panose="02020603050405020304" pitchFamily="18" charset="0"/>
                <a:cs typeface="Calibri" panose="020F0502020204030204" pitchFamily="34" charset="0"/>
              </a:rPr>
              <a:t>    </a:t>
            </a: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inverse of a Relation:</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sets and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relation from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the inverse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denoted by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relation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is defined by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From the above example, we get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8, 1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6, 3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={8, 6, 2,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={1, 3, 5}</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r="-16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47937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2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Remember:</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37419" y="1437700"/>
                <a:ext cx="7489108" cy="2889600"/>
              </a:xfrm>
              <a:prstGeom prst="rect">
                <a:avLst/>
              </a:prstGeom>
              <a:noFill/>
              <a:ln>
                <a:noFill/>
              </a:ln>
            </p:spPr>
            <p:txBody>
              <a:bodyPr spcFirstLastPara="1" wrap="square" lIns="91425" tIns="91425" rIns="91425" bIns="91425" anchor="t" anchorCtr="0">
                <a:noAutofit/>
              </a:bodyPr>
              <a:lstStyle/>
              <a:p>
                <a:pPr marL="342900" lvl="0" indent="-342900" algn="just">
                  <a:spcAft>
                    <a:spcPts val="1000"/>
                  </a:spcAft>
                  <a:buFont typeface="Wingdings" panose="05000000000000000000" pitchFamily="2" charset="2"/>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Wingdings" panose="05000000000000000000" pitchFamily="2" charset="2"/>
                  <a:buChar char=""/>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Wingdings" panose="05000000000000000000" pitchFamily="2" charset="2"/>
                  <a:buChar char=""/>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𝑑𝑜𝑚𝑎𝑖𝑛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𝑟𝑎𝑛𝑔𝑒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co-domain of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𝑟𝑎𝑛𝑔𝑒</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𝑐𝑜</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𝑑𝑜𝑚𝑎𝑖𝑛</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37419" y="1437700"/>
                <a:ext cx="7489108" cy="2889600"/>
              </a:xfrm>
              <a:prstGeom prst="rect">
                <a:avLst/>
              </a:prstGeom>
              <a:blipFill>
                <a:blip r:embed="rId4"/>
                <a:stretch>
                  <a:fillRect l="-16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116353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the relation on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𝑁</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of natural numbers defined by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=12,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𝑁</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𝑁</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Find</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Domain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=12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=12−3</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Putting,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=1, 2,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respectively in the above relation, we get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=9, 6, 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9, 1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6, 2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9, 6, 3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−1</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1, 9</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2, 6</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24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843000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The following figure shows a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between the sets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𝑃</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𝑄</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Write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Roster form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Set builder form. What are its domain and range?</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It is evident from the figure that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9</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9</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25</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25</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5</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in set-builder form is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𝑃</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𝑄</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domain and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9</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25</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respectively.</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244" r="-163"/>
                </a:stretch>
              </a:blipFill>
              <a:ln>
                <a:noFill/>
              </a:ln>
            </p:spPr>
            <p:txBody>
              <a:bodyPr/>
              <a:lstStyle/>
              <a:p>
                <a:r>
                  <a:rPr lang="en-IN">
                    <a:noFill/>
                  </a:rPr>
                  <a:t> </a:t>
                </a:r>
              </a:p>
            </p:txBody>
          </p:sp>
        </mc:Fallback>
      </mc:AlternateContent>
      <p:pic>
        <p:nvPicPr>
          <p:cNvPr id="5" name="Picture 4">
            <a:extLst>
              <a:ext uri="{FF2B5EF4-FFF2-40B4-BE49-F238E27FC236}">
                <a16:creationId xmlns:a16="http://schemas.microsoft.com/office/drawing/2014/main" id="{EE47E351-973B-455E-8677-54E8627C175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89908" y="2237579"/>
            <a:ext cx="2752725" cy="2026920"/>
          </a:xfrm>
          <a:prstGeom prst="rect">
            <a:avLst/>
          </a:prstGeom>
        </p:spPr>
      </p:pic>
    </p:spTree>
    <p:extLst>
      <p:ext uri="{BB962C8B-B14F-4D97-AF65-F5344CB8AC3E}">
        <p14:creationId xmlns:p14="http://schemas.microsoft.com/office/powerpoint/2010/main" val="195103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marL="90170">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Determine the domain and range of the following relations.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 1−</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≤4,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𝑁</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7, 0</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15,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19, −3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7, 11, 15, 19</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={0, −1, −2, −3}</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+4, 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≤6,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𝑁</m:t>
                          </m:r>
                        </m:e>
                      </m:d>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8,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9,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7</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10, −2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8, 9, 10</m:t>
                        </m:r>
                      </m:e>
                    </m:d>
                    <m:r>
                      <a:rPr lang="en-IN">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rng</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R</m:t>
                    </m:r>
                    <m:r>
                      <a:rPr lang="en-IN">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a:effectLst/>
                                <a:latin typeface="Cambria Math" panose="02040503050406030204" pitchFamily="18" charset="0"/>
                                <a:ea typeface="Times New Roman" panose="02020603050405020304" pitchFamily="18" charset="0"/>
                                <a:cs typeface="Calibri" panose="020F0502020204030204" pitchFamily="34" charset="0"/>
                              </a:rPr>
                              <m:t>7</m:t>
                            </m:r>
                          </m:num>
                          <m:den>
                            <m:r>
                              <a:rPr lang="en-IN">
                                <a:effectLst/>
                                <a:latin typeface="Cambria Math" panose="02040503050406030204" pitchFamily="18" charset="0"/>
                                <a:ea typeface="Times New Roman" panose="02020603050405020304" pitchFamily="18" charset="0"/>
                                <a:cs typeface="Calibri" panose="020F0502020204030204" pitchFamily="34" charset="0"/>
                              </a:rPr>
                              <m:t>3</m:t>
                            </m:r>
                          </m:den>
                        </m:f>
                        <m:r>
                          <a:rPr lang="en-IN">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a:effectLst/>
                            <a:latin typeface="Cambria Math" panose="02040503050406030204" pitchFamily="18" charset="0"/>
                            <a:ea typeface="Times New Roman" panose="02020603050405020304" pitchFamily="18" charset="0"/>
                            <a:cs typeface="Calibri" panose="020F0502020204030204" pitchFamily="34" charset="0"/>
                          </a:rPr>
                          <m:t>2</m:t>
                        </m:r>
                      </m:e>
                    </m: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87902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the sets of real numbers. Define a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by</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Find the domain and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sz="1800" dirty="0">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16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51773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Let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𝐴</m:t>
                    </m:r>
                    <m:r>
                      <a:rPr lang="en-IN" b="0" i="1" kern="1200" smtClean="0">
                        <a:solidFill>
                          <a:prstClr val="black"/>
                        </a:solidFill>
                        <a:latin typeface="Cambria Math" panose="02040503050406030204" pitchFamily="18" charset="0"/>
                        <a:cs typeface="Calibri" panose="020F0502020204030204" pitchFamily="34" charset="0"/>
                      </a:rPr>
                      <m:t>={1, 2, 3, 4, 6}</m:t>
                    </m:r>
                  </m:oMath>
                </a14:m>
                <a:r>
                  <a:rPr lang="en-IN" kern="1200" dirty="0">
                    <a:solidFill>
                      <a:prstClr val="black"/>
                    </a:solidFill>
                    <a:latin typeface="Calibri" panose="020F0502020204030204" pitchFamily="34" charset="0"/>
                    <a:cs typeface="Calibri" panose="020F0502020204030204" pitchFamily="34" charset="0"/>
                  </a:rPr>
                  <a:t>. Let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be the relation on</a:t>
                </a:r>
                <a14:m>
                  <m:oMath xmlns:m="http://schemas.openxmlformats.org/officeDocument/2006/math">
                    <m:r>
                      <a:rPr lang="en-IN" b="0" i="0"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𝐴</m:t>
                    </m:r>
                  </m:oMath>
                </a14:m>
                <a:r>
                  <a:rPr lang="en-IN" kern="1200" dirty="0">
                    <a:solidFill>
                      <a:prstClr val="black"/>
                    </a:solidFill>
                    <a:latin typeface="Calibri" panose="020F0502020204030204" pitchFamily="34" charset="0"/>
                    <a:cs typeface="Calibri" panose="020F0502020204030204" pitchFamily="34" charset="0"/>
                  </a:rPr>
                  <a:t> defined by </a:t>
                </a:r>
              </a:p>
              <a:p>
                <a:pPr lvl="0" defTabSz="457200">
                  <a:spcBef>
                    <a:spcPct val="20000"/>
                  </a:spcBef>
                  <a:spcAft>
                    <a:spcPts val="600"/>
                  </a:spcAft>
                  <a:buClr>
                    <a:srgbClr val="990033"/>
                  </a:buClr>
                  <a:buSzPct val="90000"/>
                </a:pP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𝑎</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𝑏</m:t>
                        </m:r>
                      </m:e>
                    </m:d>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𝑎</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𝑏</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𝐴</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𝑏</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 </m:t>
                    </m:r>
                  </m:oMath>
                </a14:m>
                <a:r>
                  <a:rPr lang="en-IN" kern="1200" dirty="0">
                    <a:solidFill>
                      <a:prstClr val="black"/>
                    </a:solidFill>
                    <a:latin typeface="Calibri" panose="020F0502020204030204" pitchFamily="34" charset="0"/>
                    <a:cs typeface="Calibri" panose="020F0502020204030204" pitchFamily="34" charset="0"/>
                  </a:rPr>
                  <a:t>is exactly divisible by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𝑎</m:t>
                    </m:r>
                    <m:r>
                      <a:rPr lang="en-IN" b="0" i="1" kern="1200" smtClean="0">
                        <a:solidFill>
                          <a:prstClr val="black"/>
                        </a:solidFill>
                        <a:latin typeface="Cambria Math" panose="02040503050406030204" pitchFamily="18" charset="0"/>
                        <a:cs typeface="Calibri" panose="020F0502020204030204" pitchFamily="34" charset="0"/>
                      </a:rPr>
                      <m:t>}</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m:t>
                        </m:r>
                      </m:e>
                    </m:d>
                  </m:oMath>
                </a14:m>
                <a:r>
                  <a:rPr lang="en-IN" kern="1200" dirty="0">
                    <a:solidFill>
                      <a:prstClr val="black"/>
                    </a:solidFill>
                    <a:latin typeface="Calibri" panose="020F0502020204030204" pitchFamily="34" charset="0"/>
                    <a:cs typeface="Calibri" panose="020F0502020204030204" pitchFamily="34" charset="0"/>
                  </a:rPr>
                  <a:t> Write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in roster form.</a:t>
                </a:r>
              </a:p>
              <a:p>
                <a:pPr lvl="0" defTabSz="457200">
                  <a:spcBef>
                    <a:spcPct val="20000"/>
                  </a:spcBef>
                  <a:spcAft>
                    <a:spcPts val="600"/>
                  </a:spcAft>
                  <a:buClr>
                    <a:srgbClr val="990033"/>
                  </a:buClr>
                  <a:buSzPct val="90000"/>
                </a:pPr>
                <a14:m>
                  <m:oMath xmlns:m="http://schemas.openxmlformats.org/officeDocument/2006/math">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𝑖𝑖</m:t>
                        </m:r>
                      </m:e>
                    </m:d>
                  </m:oMath>
                </a14:m>
                <a:r>
                  <a:rPr lang="en-IN" kern="1200" dirty="0">
                    <a:solidFill>
                      <a:prstClr val="black"/>
                    </a:solidFill>
                    <a:latin typeface="Calibri" panose="020F0502020204030204" pitchFamily="34" charset="0"/>
                    <a:cs typeface="Calibri" panose="020F0502020204030204" pitchFamily="34" charset="0"/>
                  </a:rPr>
                  <a:t> Find the domain of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𝑖𝑖𝑖</m:t>
                    </m:r>
                    <m:r>
                      <a:rPr lang="en-IN" b="0" i="1" kern="1200" smtClean="0">
                        <a:solidFill>
                          <a:prstClr val="black"/>
                        </a:solidFill>
                        <a:latin typeface="Cambria Math" panose="02040503050406030204" pitchFamily="18" charset="0"/>
                        <a:cs typeface="Calibri" panose="020F0502020204030204" pitchFamily="34" charset="0"/>
                      </a:rPr>
                      <m:t>)</m:t>
                    </m:r>
                  </m:oMath>
                </a14:m>
                <a:r>
                  <a:rPr lang="en-IN" kern="1200" dirty="0">
                    <a:solidFill>
                      <a:prstClr val="black"/>
                    </a:solidFill>
                    <a:latin typeface="Calibri" panose="020F0502020204030204" pitchFamily="34" charset="0"/>
                    <a:cs typeface="Calibri" panose="020F0502020204030204" pitchFamily="34" charset="0"/>
                  </a:rPr>
                  <a:t> Find the range of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a:t>
                </a:r>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𝑖</m:t>
                    </m:r>
                    <m:r>
                      <a:rPr lang="en-IN" b="0" i="1" kern="1200" smtClean="0">
                        <a:solidFill>
                          <a:prstClr val="black"/>
                        </a:solidFill>
                        <a:latin typeface="Cambria Math" panose="02040503050406030204" pitchFamily="18" charset="0"/>
                        <a:cs typeface="Calibri" panose="020F0502020204030204" pitchFamily="34" charset="0"/>
                      </a:rPr>
                      <m:t>)</m:t>
                    </m:r>
                  </m:oMath>
                </a14:m>
                <a:r>
                  <a:rPr lang="en-IN" kern="1200" dirty="0">
                    <a:solidFill>
                      <a:prstClr val="black"/>
                    </a:solidFill>
                    <a:latin typeface="Calibri" panose="020F0502020204030204" pitchFamily="34" charset="0"/>
                    <a:cs typeface="Calibri" panose="020F0502020204030204" pitchFamily="34" charset="0"/>
                  </a:rPr>
                  <a:t> Here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d>
                      <m:dPr>
                        <m:begChr m:val="{"/>
                        <m:ctrlPr>
                          <a:rPr lang="en-IN" b="0" i="1" kern="1200" smtClean="0">
                            <a:solidFill>
                              <a:prstClr val="black"/>
                            </a:solidFill>
                            <a:latin typeface="Cambria Math" panose="02040503050406030204" pitchFamily="18" charset="0"/>
                            <a:cs typeface="Calibri" panose="020F0502020204030204" pitchFamily="34" charset="0"/>
                          </a:rPr>
                        </m:ctrlPr>
                      </m:dPr>
                      <m:e>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1, 1</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1, 2</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1, 3</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1, 4</m:t>
                            </m:r>
                          </m:e>
                        </m:d>
                        <m:r>
                          <a:rPr lang="en-IN" b="0" i="1" kern="1200" smtClean="0">
                            <a:solidFill>
                              <a:prstClr val="black"/>
                            </a:solidFill>
                            <a:latin typeface="Cambria Math" panose="02040503050406030204" pitchFamily="18" charset="0"/>
                            <a:cs typeface="Calibri" panose="020F0502020204030204" pitchFamily="34" charset="0"/>
                          </a:rPr>
                          <m:t>, </m:t>
                        </m:r>
                      </m:e>
                    </m:d>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1, 6</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2, 2</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2, 4</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2, 6</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3, 3</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3, 6</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4, 4</m:t>
                        </m:r>
                      </m:e>
                    </m:d>
                    <m:r>
                      <a:rPr lang="en-IN" b="0" i="1" kern="1200" smtClean="0">
                        <a:solidFill>
                          <a:prstClr val="black"/>
                        </a:solidFill>
                        <a:latin typeface="Cambria Math" panose="02040503050406030204" pitchFamily="18" charset="0"/>
                        <a:cs typeface="Calibri" panose="020F0502020204030204" pitchFamily="34" charset="0"/>
                      </a:rPr>
                      <m:t>, (6, 6)}</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𝑖𝑖</m:t>
                          </m:r>
                        </m:e>
                      </m:d>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𝑑𝑜𝑚</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={1, 2, 3, 4, 6}</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𝑖𝑖𝑖</m:t>
                          </m:r>
                        </m:e>
                      </m:d>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𝑟𝑛𝑔</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={1, 2, 3, 4, 6}</m:t>
                      </m:r>
                    </m:oMath>
                  </m:oMathPara>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24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38247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Determine the domain and range of the relation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defined by </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+5</m:t>
                          </m:r>
                        </m:e>
                      </m:d>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0, 1, 2, 3, 4, 5</m:t>
                          </m:r>
                        </m:e>
                      </m:d>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a:t>
                </a:r>
                <a:r>
                  <a:rPr lang="en-IN" kern="1200" dirty="0">
                    <a:solidFill>
                      <a:prstClr val="black"/>
                    </a:solidFill>
                    <a:latin typeface="Calibri" panose="020F0502020204030204" pitchFamily="34" charset="0"/>
                    <a:cs typeface="Calibri" panose="020F0502020204030204" pitchFamily="34" charset="0"/>
                  </a:rPr>
                  <a:t> Putting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=0, 1, 2, 3, 4, 5</m:t>
                    </m:r>
                  </m:oMath>
                </a14:m>
                <a:r>
                  <a:rPr lang="en-IN" kern="1200" dirty="0">
                    <a:solidFill>
                      <a:prstClr val="black"/>
                    </a:solidFill>
                    <a:latin typeface="Calibri" panose="020F0502020204030204" pitchFamily="34" charset="0"/>
                    <a:cs typeface="Calibri" panose="020F0502020204030204" pitchFamily="34" charset="0"/>
                  </a:rPr>
                  <a:t> we get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𝑑𝑜𝑚</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={0, 1, 2, 3, 4, 5}</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Again putting the value of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we get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cs typeface="Calibri" panose="020F0502020204030204" pitchFamily="34" charset="0"/>
                      </a:rPr>
                      <m:t>=5, 6, 7, 8, 9, 10</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So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𝑟𝑛𝑔</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={5, 6, 7, 8, 9, 10}</m:t>
                    </m:r>
                  </m:oMath>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24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21038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Let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𝐴</m:t>
                    </m:r>
                    <m:r>
                      <a:rPr lang="en-IN" b="0" i="1" kern="1200" smtClean="0">
                        <a:solidFill>
                          <a:prstClr val="black"/>
                        </a:solidFill>
                        <a:latin typeface="Cambria Math" panose="02040503050406030204" pitchFamily="18" charset="0"/>
                        <a:cs typeface="Calibri" panose="020F0502020204030204" pitchFamily="34" charset="0"/>
                      </a:rPr>
                      <m:t>={11, 12, 13}</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𝐵</m:t>
                    </m:r>
                    <m:r>
                      <a:rPr lang="en-IN" b="0" i="1" kern="1200" smtClean="0">
                        <a:solidFill>
                          <a:prstClr val="black"/>
                        </a:solidFill>
                        <a:latin typeface="Cambria Math" panose="02040503050406030204" pitchFamily="18" charset="0"/>
                        <a:cs typeface="Calibri" panose="020F0502020204030204" pitchFamily="34" charset="0"/>
                      </a:rPr>
                      <m:t>={8, 10, 12}</m:t>
                    </m:r>
                  </m:oMath>
                </a14:m>
                <a:r>
                  <a:rPr lang="en-IN" kern="1200" dirty="0">
                    <a:solidFill>
                      <a:prstClr val="black"/>
                    </a:solidFill>
                    <a:latin typeface="Calibri" panose="020F0502020204030204" pitchFamily="34" charset="0"/>
                    <a:cs typeface="Calibri" panose="020F0502020204030204" pitchFamily="34" charset="0"/>
                  </a:rPr>
                  <a:t>. Define a relation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from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𝐴</m:t>
                    </m:r>
                  </m:oMath>
                </a14:m>
                <a:r>
                  <a:rPr lang="en-IN" kern="1200" dirty="0">
                    <a:solidFill>
                      <a:prstClr val="black"/>
                    </a:solidFill>
                    <a:latin typeface="Calibri" panose="020F0502020204030204" pitchFamily="34" charset="0"/>
                    <a:cs typeface="Calibri" panose="020F0502020204030204" pitchFamily="34" charset="0"/>
                  </a:rPr>
                  <a:t> to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𝐵</m:t>
                    </m:r>
                  </m:oMath>
                </a14:m>
                <a:r>
                  <a:rPr lang="en-IN" kern="1200" dirty="0">
                    <a:solidFill>
                      <a:prstClr val="black"/>
                    </a:solidFill>
                    <a:latin typeface="Calibri" panose="020F0502020204030204" pitchFamily="34" charset="0"/>
                    <a:cs typeface="Calibri" panose="020F0502020204030204" pitchFamily="34" charset="0"/>
                  </a:rPr>
                  <a:t> by</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𝑦</m:t>
                          </m:r>
                        </m:e>
                      </m:d>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cs typeface="Calibri" panose="020F0502020204030204" pitchFamily="34" charset="0"/>
                        </a:rPr>
                        <m:t>=3, </m:t>
                      </m:r>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𝐴</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𝐵</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𝑖</m:t>
                    </m:r>
                    <m:r>
                      <a:rPr lang="en-IN" b="0" i="1" kern="1200" smtClean="0">
                        <a:solidFill>
                          <a:prstClr val="black"/>
                        </a:solidFill>
                        <a:latin typeface="Cambria Math" panose="02040503050406030204" pitchFamily="18" charset="0"/>
                        <a:cs typeface="Calibri" panose="020F0502020204030204" pitchFamily="34" charset="0"/>
                      </a:rPr>
                      <m:t>)</m:t>
                    </m:r>
                  </m:oMath>
                </a14:m>
                <a:r>
                  <a:rPr lang="en-IN" kern="1200" dirty="0">
                    <a:solidFill>
                      <a:prstClr val="black"/>
                    </a:solidFill>
                    <a:latin typeface="Calibri" panose="020F0502020204030204" pitchFamily="34" charset="0"/>
                    <a:cs typeface="Calibri" panose="020F0502020204030204" pitchFamily="34" charset="0"/>
                  </a:rPr>
                  <a:t> Depict this relation by an arrow diagram.</a:t>
                </a:r>
              </a:p>
              <a:p>
                <a:pPr lvl="0" defTabSz="457200">
                  <a:spcBef>
                    <a:spcPct val="20000"/>
                  </a:spcBef>
                  <a:spcAft>
                    <a:spcPts val="600"/>
                  </a:spcAft>
                  <a:buClr>
                    <a:srgbClr val="990033"/>
                  </a:buClr>
                  <a:buSzPct val="90000"/>
                </a:pP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𝑖𝑖</m:t>
                    </m:r>
                    <m:r>
                      <a:rPr lang="en-IN" b="0" i="1" kern="1200" smtClean="0">
                        <a:solidFill>
                          <a:prstClr val="black"/>
                        </a:solidFill>
                        <a:latin typeface="Cambria Math" panose="02040503050406030204" pitchFamily="18" charset="0"/>
                        <a:cs typeface="Calibri" panose="020F0502020204030204" pitchFamily="34" charset="0"/>
                      </a:rPr>
                      <m:t>)</m:t>
                    </m:r>
                  </m:oMath>
                </a14:m>
                <a:r>
                  <a:rPr lang="en-IN" kern="1200" dirty="0">
                    <a:solidFill>
                      <a:prstClr val="black"/>
                    </a:solidFill>
                    <a:latin typeface="Calibri" panose="020F0502020204030204" pitchFamily="34" charset="0"/>
                    <a:cs typeface="Calibri" panose="020F0502020204030204" pitchFamily="34" charset="0"/>
                  </a:rPr>
                  <a:t> Write down domain, co-domain and range of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a:t>
                </a:r>
                <a:r>
                  <a:rPr lang="en-IN" kern="1200" dirty="0">
                    <a:solidFill>
                      <a:prstClr val="black"/>
                    </a:solidFill>
                    <a:latin typeface="Calibri" panose="020F0502020204030204" pitchFamily="34" charset="0"/>
                    <a:cs typeface="Calibri" panose="020F0502020204030204" pitchFamily="34" charset="0"/>
                  </a:rPr>
                  <a:t> Here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11, 8</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13, 10</m:t>
                        </m:r>
                      </m:e>
                    </m:d>
                    <m:r>
                      <a:rPr lang="en-IN" b="0" i="1" kern="1200" smtClean="0">
                        <a:solidFill>
                          <a:prstClr val="black"/>
                        </a:solidFill>
                        <a:latin typeface="Cambria Math" panose="02040503050406030204" pitchFamily="18" charset="0"/>
                        <a:cs typeface="Calibri" panose="020F0502020204030204" pitchFamily="34" charset="0"/>
                      </a:rPr>
                      <m:t>}</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arrow diagram is shown in figure.</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𝑖𝑖</m:t>
                          </m:r>
                        </m:e>
                      </m:d>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𝑑𝑜𝑚</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={11, 13}</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𝑟𝑛𝑔</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={8, 10}</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𝑐𝑜</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𝑑𝑜𝑚𝑎𝑖𝑛</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𝑜𝑓</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={8, 10, 12}</m:t>
                      </m:r>
                    </m:oMath>
                  </m:oMathPara>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244" b="-633"/>
                </a:stretch>
              </a:blipFill>
              <a:ln>
                <a:noFill/>
              </a:ln>
            </p:spPr>
            <p:txBody>
              <a:bodyPr/>
              <a:lstStyle/>
              <a:p>
                <a:r>
                  <a:rPr lang="en-IN">
                    <a:noFill/>
                  </a:rPr>
                  <a:t> </a:t>
                </a:r>
              </a:p>
            </p:txBody>
          </p:sp>
        </mc:Fallback>
      </mc:AlternateContent>
      <p:pic>
        <p:nvPicPr>
          <p:cNvPr id="2" name="Picture 1">
            <a:extLst>
              <a:ext uri="{FF2B5EF4-FFF2-40B4-BE49-F238E27FC236}">
                <a16:creationId xmlns:a16="http://schemas.microsoft.com/office/drawing/2014/main" id="{2B77BFFE-6CA9-47B6-B2DE-63BE5ACD1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025" y="2066925"/>
            <a:ext cx="3552825" cy="2133050"/>
          </a:xfrm>
          <a:prstGeom prst="rect">
            <a:avLst/>
          </a:prstGeom>
        </p:spPr>
      </p:pic>
    </p:spTree>
    <p:extLst>
      <p:ext uri="{BB962C8B-B14F-4D97-AF65-F5344CB8AC3E}">
        <p14:creationId xmlns:p14="http://schemas.microsoft.com/office/powerpoint/2010/main" val="390521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Equality of Ordered Pairs: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Two ordered pairs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𝑑</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equal </a:t>
                </a:r>
                <a:r>
                  <a:rPr lang="en-IN" dirty="0" err="1">
                    <a:effectLst/>
                    <a:latin typeface="Calibri" panose="020F0502020204030204" pitchFamily="34" charset="0"/>
                    <a:ea typeface="Times New Roman" panose="02020603050405020304" pitchFamily="18" charset="0"/>
                    <a:cs typeface="Calibri" panose="020F0502020204030204" pitchFamily="34" charset="0"/>
                  </a:rPr>
                  <a:t>iff</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Note:</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err="1">
                    <a:effectLst/>
                    <a:latin typeface="Calibri" panose="020F0502020204030204" pitchFamily="34" charset="0"/>
                    <a:ea typeface="Times New Roman" panose="02020603050405020304" pitchFamily="18" charset="0"/>
                    <a:cs typeface="Calibri" panose="020F0502020204030204" pitchFamily="34" charset="0"/>
                  </a:rPr>
                  <a:t>iff</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+3, 5</m:t>
                        </m:r>
                      </m:e>
                    </m:d>
                    <m:r>
                      <a:rPr lang="en-IN" i="1">
                        <a:effectLst/>
                        <a:latin typeface="Cambria Math" panose="02040503050406030204" pitchFamily="18" charset="0"/>
                        <a:ea typeface="Times New Roman" panose="02020603050405020304" pitchFamily="18" charset="0"/>
                        <a:cs typeface="Calibri" panose="020F0502020204030204" pitchFamily="34" charset="0"/>
                      </a:rPr>
                      <m:t>=(6, 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Also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=5−2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=5−6=−1</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=(5, 7)</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find the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+2=5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−3=7</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=10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 b="0" i="0" u="none" strike="noStrike" cap="none" dirty="0">
                  <a:solidFill>
                    <a:srgbClr val="000000"/>
                  </a:solidFill>
                  <a:latin typeface="Calibri"/>
                  <a:ea typeface="Calibri"/>
                  <a:cs typeface="Calibri"/>
                  <a:sym typeface="Calibri"/>
                </a:endParaRPr>
              </a:p>
              <a:p>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b="-1139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131704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If </a:t>
                </a:r>
                <a14:m>
                  <m:oMath xmlns:m="http://schemas.openxmlformats.org/officeDocument/2006/math">
                    <m:sSub>
                      <m:sSubPr>
                        <m:ctrlPr>
                          <a:rPr lang="en-IN" b="0" i="1" kern="1200" smtClean="0">
                            <a:solidFill>
                              <a:prstClr val="black"/>
                            </a:solidFill>
                            <a:latin typeface="Cambria Math" panose="02040503050406030204" pitchFamily="18" charset="0"/>
                            <a:cs typeface="Calibri" panose="020F0502020204030204" pitchFamily="34" charset="0"/>
                          </a:rPr>
                        </m:ctrlPr>
                      </m:sSubPr>
                      <m:e>
                        <m:r>
                          <a:rPr lang="en-IN" b="0" i="1" kern="1200" smtClean="0">
                            <a:solidFill>
                              <a:prstClr val="black"/>
                            </a:solidFill>
                            <a:latin typeface="Cambria Math" panose="02040503050406030204" pitchFamily="18" charset="0"/>
                            <a:cs typeface="Calibri" panose="020F0502020204030204" pitchFamily="34" charset="0"/>
                          </a:rPr>
                          <m:t>𝑅</m:t>
                        </m:r>
                      </m:e>
                      <m:sub>
                        <m:r>
                          <a:rPr lang="en-IN" b="0" i="1" kern="1200" smtClean="0">
                            <a:solidFill>
                              <a:prstClr val="black"/>
                            </a:solidFill>
                            <a:latin typeface="Cambria Math" panose="02040503050406030204" pitchFamily="18" charset="0"/>
                            <a:cs typeface="Calibri" panose="020F0502020204030204" pitchFamily="34" charset="0"/>
                          </a:rPr>
                          <m:t>1</m:t>
                        </m:r>
                      </m:sub>
                    </m:sSub>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 </m:t>
                        </m:r>
                        <m:d>
                          <m:dPr>
                            <m:begChr m:val="|"/>
                            <m:endChr m:val="|"/>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e>
                        </m:d>
                      </m:e>
                    </m:d>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is a real number} is a relation, then find domain and range of </a:t>
                </a:r>
                <a14:m>
                  <m:oMath xmlns:m="http://schemas.openxmlformats.org/officeDocument/2006/math">
                    <m:sSub>
                      <m:sSubPr>
                        <m:ctrlPr>
                          <a:rPr lang="en-IN" b="0" i="1" kern="1200" smtClean="0">
                            <a:solidFill>
                              <a:prstClr val="black"/>
                            </a:solidFill>
                            <a:latin typeface="Cambria Math" panose="02040503050406030204" pitchFamily="18" charset="0"/>
                            <a:cs typeface="Calibri" panose="020F0502020204030204" pitchFamily="34" charset="0"/>
                          </a:rPr>
                        </m:ctrlPr>
                      </m:sSubPr>
                      <m:e>
                        <m:r>
                          <a:rPr lang="en-IN" b="0" i="1" kern="1200" smtClean="0">
                            <a:solidFill>
                              <a:prstClr val="black"/>
                            </a:solidFill>
                            <a:latin typeface="Cambria Math" panose="02040503050406030204" pitchFamily="18" charset="0"/>
                            <a:cs typeface="Calibri" panose="020F0502020204030204" pitchFamily="34" charset="0"/>
                          </a:rPr>
                          <m:t>𝑅</m:t>
                        </m:r>
                      </m:e>
                      <m:sub>
                        <m:r>
                          <a:rPr lang="en-IN" b="0" i="1" kern="1200" smtClean="0">
                            <a:solidFill>
                              <a:prstClr val="black"/>
                            </a:solidFill>
                            <a:latin typeface="Cambria Math" panose="02040503050406030204" pitchFamily="18" charset="0"/>
                            <a:cs typeface="Calibri" panose="020F0502020204030204" pitchFamily="34" charset="0"/>
                          </a:rPr>
                          <m:t>1</m:t>
                        </m:r>
                      </m:sub>
                    </m:sSub>
                  </m:oMath>
                </a14:m>
                <a:r>
                  <a:rPr lang="en-IN" kern="1200" dirty="0">
                    <a:solidFill>
                      <a:prstClr val="black"/>
                    </a:solidFill>
                    <a:latin typeface="Calibri" panose="020F0502020204030204" pitchFamily="34" charset="0"/>
                    <a:cs typeface="Calibri" panose="020F0502020204030204" pitchFamily="34" charset="0"/>
                  </a:rPr>
                  <a:t>. </a:t>
                </a: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 </a:t>
                </a: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𝑑𝑜𝑚</m:t>
                    </m:r>
                    <m:r>
                      <a:rPr lang="en-IN" b="0" i="1" kern="1200" smtClean="0">
                        <a:solidFill>
                          <a:prstClr val="black"/>
                        </a:solidFill>
                        <a:latin typeface="Cambria Math" panose="02040503050406030204" pitchFamily="18" charset="0"/>
                        <a:cs typeface="Calibri" panose="020F0502020204030204" pitchFamily="34" charset="0"/>
                      </a:rPr>
                      <m:t> − </m:t>
                    </m:r>
                    <m:sSub>
                      <m:sSubPr>
                        <m:ctrlPr>
                          <a:rPr lang="en-IN" b="0" i="1" kern="1200" smtClean="0">
                            <a:solidFill>
                              <a:prstClr val="black"/>
                            </a:solidFill>
                            <a:latin typeface="Cambria Math" panose="02040503050406030204" pitchFamily="18" charset="0"/>
                            <a:cs typeface="Calibri" panose="020F0502020204030204" pitchFamily="34" charset="0"/>
                          </a:rPr>
                        </m:ctrlPr>
                      </m:sSubPr>
                      <m:e>
                        <m:r>
                          <a:rPr lang="en-IN" b="0" i="1" kern="1200" smtClean="0">
                            <a:solidFill>
                              <a:prstClr val="black"/>
                            </a:solidFill>
                            <a:latin typeface="Cambria Math" panose="02040503050406030204" pitchFamily="18" charset="0"/>
                            <a:cs typeface="Calibri" panose="020F0502020204030204" pitchFamily="34" charset="0"/>
                          </a:rPr>
                          <m:t>𝑅</m:t>
                        </m:r>
                      </m:e>
                      <m:sub>
                        <m:r>
                          <a:rPr lang="en-IN" b="0" i="1" kern="1200" smtClean="0">
                            <a:solidFill>
                              <a:prstClr val="black"/>
                            </a:solidFill>
                            <a:latin typeface="Cambria Math" panose="02040503050406030204" pitchFamily="18" charset="0"/>
                            <a:cs typeface="Calibri" panose="020F0502020204030204" pitchFamily="34" charset="0"/>
                          </a:rPr>
                          <m:t>1</m:t>
                        </m:r>
                      </m:sub>
                    </m:sSub>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𝑟𝑛𝑔</m:t>
                      </m:r>
                      <m:r>
                        <a:rPr lang="en-IN" b="0" i="1" kern="1200" smtClean="0">
                          <a:solidFill>
                            <a:prstClr val="black"/>
                          </a:solidFill>
                          <a:latin typeface="Cambria Math" panose="02040503050406030204" pitchFamily="18" charset="0"/>
                          <a:cs typeface="Calibri" panose="020F0502020204030204" pitchFamily="34" charset="0"/>
                        </a:rPr>
                        <m:t>− </m:t>
                      </m:r>
                      <m:sSub>
                        <m:sSubPr>
                          <m:ctrlPr>
                            <a:rPr lang="en-IN" b="0" i="1" kern="1200" smtClean="0">
                              <a:solidFill>
                                <a:prstClr val="black"/>
                              </a:solidFill>
                              <a:latin typeface="Cambria Math" panose="02040503050406030204" pitchFamily="18" charset="0"/>
                              <a:cs typeface="Calibri" panose="020F0502020204030204" pitchFamily="34" charset="0"/>
                            </a:rPr>
                          </m:ctrlPr>
                        </m:sSubPr>
                        <m:e>
                          <m:r>
                            <a:rPr lang="en-IN" b="0" i="1" kern="1200" smtClean="0">
                              <a:solidFill>
                                <a:prstClr val="black"/>
                              </a:solidFill>
                              <a:latin typeface="Cambria Math" panose="02040503050406030204" pitchFamily="18" charset="0"/>
                              <a:cs typeface="Calibri" panose="020F0502020204030204" pitchFamily="34" charset="0"/>
                            </a:rPr>
                            <m:t>𝑅</m:t>
                          </m:r>
                        </m:e>
                        <m:sub>
                          <m:r>
                            <a:rPr lang="en-IN" b="0" i="1" kern="1200" smtClean="0">
                              <a:solidFill>
                                <a:prstClr val="black"/>
                              </a:solidFill>
                              <a:latin typeface="Cambria Math" panose="02040503050406030204" pitchFamily="18" charset="0"/>
                              <a:cs typeface="Calibri" panose="020F0502020204030204" pitchFamily="34" charset="0"/>
                            </a:rPr>
                            <m:t>1</m:t>
                          </m:r>
                        </m:sub>
                      </m:sSub>
                      <m:r>
                        <a:rPr lang="en-IN" b="0" i="1" kern="1200" smtClean="0">
                          <a:solidFill>
                            <a:prstClr val="black"/>
                          </a:solidFill>
                          <a:latin typeface="Cambria Math" panose="02040503050406030204" pitchFamily="18" charset="0"/>
                          <a:cs typeface="Calibri" panose="020F0502020204030204" pitchFamily="34" charset="0"/>
                        </a:rPr>
                        <m:t>= </m:t>
                      </m:r>
                      <m:sSup>
                        <m:sSupPr>
                          <m:ctrlPr>
                            <a:rPr lang="en-IN" b="0" i="1" kern="1200" smtClean="0">
                              <a:solidFill>
                                <a:prstClr val="black"/>
                              </a:solidFill>
                              <a:latin typeface="Cambria Math" panose="02040503050406030204" pitchFamily="18" charset="0"/>
                              <a:cs typeface="Calibri" panose="020F0502020204030204" pitchFamily="34" charset="0"/>
                            </a:rPr>
                          </m:ctrlPr>
                        </m:sSupPr>
                        <m:e>
                          <m:r>
                            <a:rPr lang="en-IN" b="0" i="1" kern="1200" smtClean="0">
                              <a:solidFill>
                                <a:prstClr val="black"/>
                              </a:solidFill>
                              <a:latin typeface="Cambria Math" panose="02040503050406030204" pitchFamily="18" charset="0"/>
                              <a:cs typeface="Calibri" panose="020F0502020204030204" pitchFamily="34" charset="0"/>
                            </a:rPr>
                            <m:t>𝑅</m:t>
                          </m:r>
                        </m:e>
                        <m:sup>
                          <m:r>
                            <a:rPr lang="en-IN" b="0" i="1" kern="1200" smtClean="0">
                              <a:solidFill>
                                <a:prstClr val="black"/>
                              </a:solidFill>
                              <a:latin typeface="Cambria Math" panose="02040503050406030204" pitchFamily="18" charset="0"/>
                              <a:cs typeface="Calibri" panose="020F0502020204030204" pitchFamily="34" charset="0"/>
                            </a:rPr>
                            <m:t>+</m:t>
                          </m:r>
                        </m:sup>
                      </m:sSup>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0</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Find the domain and range of the relation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given by </a:t>
                </a:r>
              </a:p>
              <a:p>
                <a:pPr lvl="0" defTabSz="457200">
                  <a:spcBef>
                    <a:spcPct val="20000"/>
                  </a:spcBef>
                  <a:spcAft>
                    <a:spcPts val="600"/>
                  </a:spcAft>
                  <a:buClr>
                    <a:srgbClr val="990033"/>
                  </a:buClr>
                  <a:buSzPct val="90000"/>
                </a:pP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𝑦</m:t>
                        </m:r>
                      </m:e>
                    </m:d>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m:t>
                    </m:r>
                    <m:f>
                      <m:fPr>
                        <m:ctrlPr>
                          <a:rPr lang="en-IN" b="0" i="1" kern="1200" smtClean="0">
                            <a:solidFill>
                              <a:prstClr val="black"/>
                            </a:solidFill>
                            <a:latin typeface="Cambria Math" panose="02040503050406030204" pitchFamily="18" charset="0"/>
                            <a:cs typeface="Calibri" panose="020F0502020204030204" pitchFamily="34" charset="0"/>
                          </a:rPr>
                        </m:ctrlPr>
                      </m:fPr>
                      <m:num>
                        <m:r>
                          <a:rPr lang="en-IN" b="0" i="1" kern="1200" smtClean="0">
                            <a:solidFill>
                              <a:prstClr val="black"/>
                            </a:solidFill>
                            <a:latin typeface="Cambria Math" panose="02040503050406030204" pitchFamily="18" charset="0"/>
                            <a:cs typeface="Calibri" panose="020F0502020204030204" pitchFamily="34" charset="0"/>
                          </a:rPr>
                          <m:t>6</m:t>
                        </m:r>
                      </m:num>
                      <m:den>
                        <m:r>
                          <a:rPr lang="en-IN" b="0" i="1" kern="1200" smtClean="0">
                            <a:solidFill>
                              <a:prstClr val="black"/>
                            </a:solidFill>
                            <a:latin typeface="Cambria Math" panose="02040503050406030204" pitchFamily="18" charset="0"/>
                            <a:cs typeface="Calibri" panose="020F0502020204030204" pitchFamily="34" charset="0"/>
                          </a:rPr>
                          <m:t>𝑥</m:t>
                        </m:r>
                      </m:den>
                    </m:f>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𝑁</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&lt;</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6</m:t>
                    </m:r>
                    <m:r>
                      <a:rPr lang="en-IN" b="0" i="1" kern="1200"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a:t>
                </a:r>
                <a:r>
                  <a:rPr lang="en-IN" kern="1200" dirty="0">
                    <a:solidFill>
                      <a:prstClr val="black"/>
                    </a:solidFill>
                    <a:latin typeface="Calibri" panose="020F0502020204030204" pitchFamily="34" charset="0"/>
                    <a:cs typeface="Calibri" panose="020F0502020204030204" pitchFamily="34" charset="0"/>
                  </a:rPr>
                  <a:t> When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1</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1</m:t>
                    </m:r>
                    <m:r>
                      <a:rPr lang="en-IN" b="0" i="1" kern="1200" smtClean="0">
                        <a:solidFill>
                          <a:prstClr val="black"/>
                        </a:solidFill>
                        <a:latin typeface="Cambria Math" panose="02040503050406030204" pitchFamily="18" charset="0"/>
                        <a:cs typeface="Calibri" panose="020F0502020204030204" pitchFamily="34" charset="0"/>
                      </a:rPr>
                      <m:t>+</m:t>
                    </m:r>
                    <m:f>
                      <m:fPr>
                        <m:ctrlPr>
                          <a:rPr lang="en-IN" b="0" i="1" kern="1200" smtClean="0">
                            <a:solidFill>
                              <a:prstClr val="black"/>
                            </a:solidFill>
                            <a:latin typeface="Cambria Math" panose="02040503050406030204" pitchFamily="18" charset="0"/>
                            <a:cs typeface="Calibri" panose="020F0502020204030204" pitchFamily="34" charset="0"/>
                          </a:rPr>
                        </m:ctrlPr>
                      </m:fPr>
                      <m:num>
                        <m:r>
                          <a:rPr lang="en-IN" b="0" i="1" kern="1200" smtClean="0">
                            <a:solidFill>
                              <a:prstClr val="black"/>
                            </a:solidFill>
                            <a:latin typeface="Cambria Math" panose="02040503050406030204" pitchFamily="18" charset="0"/>
                            <a:cs typeface="Calibri" panose="020F0502020204030204" pitchFamily="34" charset="0"/>
                          </a:rPr>
                          <m:t>6</m:t>
                        </m:r>
                      </m:num>
                      <m:den>
                        <m:r>
                          <a:rPr lang="en-IN" b="0" i="1" kern="1200" smtClean="0">
                            <a:solidFill>
                              <a:prstClr val="black"/>
                            </a:solidFill>
                            <a:latin typeface="Cambria Math" panose="02040503050406030204" pitchFamily="18" charset="0"/>
                            <a:cs typeface="Calibri" panose="020F0502020204030204" pitchFamily="34" charset="0"/>
                          </a:rPr>
                          <m:t>1</m:t>
                        </m:r>
                      </m:den>
                    </m:f>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7</m:t>
                    </m:r>
                  </m:oMath>
                </a14:m>
                <a:r>
                  <a:rPr lang="en-IN" kern="1200" dirty="0">
                    <a:solidFill>
                      <a:prstClr val="black"/>
                    </a:solidFill>
                    <a:latin typeface="Calibri" panose="020F0502020204030204" pitchFamily="34" charset="0"/>
                    <a:cs typeface="Calibri" panose="020F0502020204030204" pitchFamily="34" charset="0"/>
                  </a:rPr>
                  <a:t>. When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2</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2</m:t>
                    </m:r>
                    <m:r>
                      <a:rPr lang="en-IN" b="0" i="1" kern="1200" smtClean="0">
                        <a:solidFill>
                          <a:prstClr val="black"/>
                        </a:solidFill>
                        <a:latin typeface="Cambria Math" panose="02040503050406030204" pitchFamily="18" charset="0"/>
                        <a:cs typeface="Calibri" panose="020F0502020204030204" pitchFamily="34" charset="0"/>
                      </a:rPr>
                      <m:t>+</m:t>
                    </m:r>
                    <m:f>
                      <m:fPr>
                        <m:ctrlPr>
                          <a:rPr lang="en-IN" b="0" i="1" kern="1200" smtClean="0">
                            <a:solidFill>
                              <a:prstClr val="black"/>
                            </a:solidFill>
                            <a:latin typeface="Cambria Math" panose="02040503050406030204" pitchFamily="18" charset="0"/>
                            <a:cs typeface="Calibri" panose="020F0502020204030204" pitchFamily="34" charset="0"/>
                          </a:rPr>
                        </m:ctrlPr>
                      </m:fPr>
                      <m:num>
                        <m:r>
                          <a:rPr lang="en-IN" b="0" i="1" kern="1200" smtClean="0">
                            <a:solidFill>
                              <a:prstClr val="black"/>
                            </a:solidFill>
                            <a:latin typeface="Cambria Math" panose="02040503050406030204" pitchFamily="18" charset="0"/>
                            <a:cs typeface="Calibri" panose="020F0502020204030204" pitchFamily="34" charset="0"/>
                          </a:rPr>
                          <m:t>6</m:t>
                        </m:r>
                      </m:num>
                      <m:den>
                        <m:r>
                          <a:rPr lang="en-IN" b="0" i="1" kern="1200" smtClean="0">
                            <a:solidFill>
                              <a:prstClr val="black"/>
                            </a:solidFill>
                            <a:latin typeface="Cambria Math" panose="02040503050406030204" pitchFamily="18" charset="0"/>
                            <a:cs typeface="Calibri" panose="020F0502020204030204" pitchFamily="34" charset="0"/>
                          </a:rPr>
                          <m:t>2</m:t>
                        </m:r>
                      </m:den>
                    </m:f>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5</m:t>
                    </m:r>
                  </m:oMath>
                </a14:m>
                <a:r>
                  <a:rPr lang="en-IN" kern="1200" dirty="0">
                    <a:solidFill>
                      <a:prstClr val="black"/>
                    </a:solidFill>
                    <a:latin typeface="Calibri" panose="020F0502020204030204" pitchFamily="34" charset="0"/>
                    <a:cs typeface="Calibri" panose="020F0502020204030204" pitchFamily="34" charset="0"/>
                  </a:rPr>
                  <a:t>. When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3</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𝑦</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3</m:t>
                    </m:r>
                    <m:r>
                      <a:rPr lang="en-IN" b="0" i="1" kern="1200" smtClean="0">
                        <a:solidFill>
                          <a:prstClr val="black"/>
                        </a:solidFill>
                        <a:latin typeface="Cambria Math" panose="02040503050406030204" pitchFamily="18" charset="0"/>
                        <a:cs typeface="Calibri" panose="020F0502020204030204" pitchFamily="34" charset="0"/>
                      </a:rPr>
                      <m:t>+</m:t>
                    </m:r>
                    <m:f>
                      <m:fPr>
                        <m:ctrlPr>
                          <a:rPr lang="en-IN" b="0" i="1" kern="1200" smtClean="0">
                            <a:solidFill>
                              <a:prstClr val="black"/>
                            </a:solidFill>
                            <a:latin typeface="Cambria Math" panose="02040503050406030204" pitchFamily="18" charset="0"/>
                            <a:cs typeface="Calibri" panose="020F0502020204030204" pitchFamily="34" charset="0"/>
                          </a:rPr>
                        </m:ctrlPr>
                      </m:fPr>
                      <m:num>
                        <m:r>
                          <a:rPr lang="en-IN" b="0" i="1" kern="1200" smtClean="0">
                            <a:solidFill>
                              <a:prstClr val="black"/>
                            </a:solidFill>
                            <a:latin typeface="Cambria Math" panose="02040503050406030204" pitchFamily="18" charset="0"/>
                            <a:cs typeface="Calibri" panose="020F0502020204030204" pitchFamily="34" charset="0"/>
                          </a:rPr>
                          <m:t>6</m:t>
                        </m:r>
                      </m:num>
                      <m:den>
                        <m:r>
                          <a:rPr lang="en-IN" b="0" i="1" kern="1200" smtClean="0">
                            <a:solidFill>
                              <a:prstClr val="black"/>
                            </a:solidFill>
                            <a:latin typeface="Cambria Math" panose="02040503050406030204" pitchFamily="18" charset="0"/>
                            <a:cs typeface="Calibri" panose="020F0502020204030204" pitchFamily="34" charset="0"/>
                          </a:rPr>
                          <m:t>3</m:t>
                        </m:r>
                      </m:den>
                    </m:f>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5</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But for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4</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5</m:t>
                    </m:r>
                  </m:oMath>
                </a14:m>
                <a:r>
                  <a:rPr lang="en-IN" kern="1200" dirty="0">
                    <a:solidFill>
                      <a:prstClr val="black"/>
                    </a:solidFill>
                    <a:latin typeface="Calibri" panose="020F0502020204030204" pitchFamily="34" charset="0"/>
                    <a:cs typeface="Calibri" panose="020F0502020204030204" pitchFamily="34" charset="0"/>
                  </a:rPr>
                  <a:t> we get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𝑦</m:t>
                    </m:r>
                  </m:oMath>
                </a14:m>
                <a:r>
                  <a:rPr lang="en-IN" kern="1200" dirty="0">
                    <a:solidFill>
                      <a:prstClr val="black"/>
                    </a:solidFill>
                    <a:latin typeface="Calibri" panose="020F0502020204030204" pitchFamily="34" charset="0"/>
                    <a:cs typeface="Calibri" panose="020F0502020204030204" pitchFamily="34" charset="0"/>
                  </a:rPr>
                  <a:t> is not a natural number.</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Thus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1</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7</m:t>
                        </m:r>
                      </m:e>
                    </m:d>
                    <m:r>
                      <a:rPr lang="en-IN" b="0" i="1" kern="1200" smtClean="0">
                        <a:solidFill>
                          <a:prstClr val="black"/>
                        </a:solidFill>
                        <a:latin typeface="Cambria Math" panose="02040503050406030204" pitchFamily="18" charset="0"/>
                        <a:cs typeface="Calibri" panose="020F0502020204030204" pitchFamily="34" charset="0"/>
                      </a:rPr>
                      <m:t>,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2</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5</m:t>
                        </m:r>
                      </m:e>
                    </m:d>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3</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5</m:t>
                    </m:r>
                    <m:r>
                      <a:rPr lang="en-IN" b="0" i="1" kern="1200" smtClean="0">
                        <a:solidFill>
                          <a:prstClr val="black"/>
                        </a:solidFill>
                        <a:latin typeface="Cambria Math" panose="02040503050406030204" pitchFamily="18" charset="0"/>
                        <a:cs typeface="Calibri" panose="020F0502020204030204" pitchFamily="34" charset="0"/>
                      </a:rPr>
                      <m:t>)</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So,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𝑑𝑜𝑚</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1</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2</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3</m:t>
                    </m:r>
                    <m:r>
                      <a:rPr lang="en-IN" b="0" i="1" kern="1200" smtClean="0">
                        <a:solidFill>
                          <a:prstClr val="black"/>
                        </a:solidFill>
                        <a:latin typeface="Cambria Math" panose="02040503050406030204" pitchFamily="18" charset="0"/>
                        <a:cs typeface="Calibri" panose="020F0502020204030204" pitchFamily="34" charset="0"/>
                      </a:rPr>
                      <m:t> }</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b="0" i="1" kern="1200" smtClean="0">
                        <a:solidFill>
                          <a:prstClr val="black"/>
                        </a:solidFill>
                        <a:latin typeface="Cambria Math" panose="02040503050406030204" pitchFamily="18" charset="0"/>
                        <a:cs typeface="Calibri" panose="020F0502020204030204" pitchFamily="34" charset="0"/>
                      </a:rPr>
                      <m:t>𝑟𝑛𝑔</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𝑅</m:t>
                    </m:r>
                    <m:r>
                      <a:rPr lang="en-IN" b="0" i="1" kern="1200" smtClean="0">
                        <a:solidFill>
                          <a:prstClr val="black"/>
                        </a:solidFill>
                        <a:latin typeface="Cambria Math" panose="02040503050406030204" pitchFamily="18" charset="0"/>
                        <a:cs typeface="Calibri" panose="020F0502020204030204" pitchFamily="34" charset="0"/>
                      </a:rPr>
                      <m:t>={</m:t>
                    </m:r>
                    <m:r>
                      <a:rPr lang="en-IN" b="0" i="1" kern="1200" smtClean="0">
                        <a:solidFill>
                          <a:prstClr val="black"/>
                        </a:solidFill>
                        <a:latin typeface="Cambria Math" panose="02040503050406030204" pitchFamily="18" charset="0"/>
                        <a:cs typeface="Calibri" panose="020F0502020204030204" pitchFamily="34" charset="0"/>
                      </a:rPr>
                      <m:t>7</m:t>
                    </m:r>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5</m:t>
                    </m:r>
                    <m:r>
                      <a:rPr lang="en-IN" b="0" i="1" kern="1200" smtClean="0">
                        <a:solidFill>
                          <a:prstClr val="black"/>
                        </a:solidFill>
                        <a:latin typeface="Cambria Math" panose="02040503050406030204" pitchFamily="18" charset="0"/>
                        <a:cs typeface="Calibri" panose="020F0502020204030204" pitchFamily="34" charset="0"/>
                      </a:rPr>
                      <m:t>}</m:t>
                    </m:r>
                  </m:oMath>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l="-244" b="-1392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652448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the relation on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of all integers defined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Prove that </a:t>
                </a:r>
              </a:p>
              <a:p>
                <a:pPr marL="90170"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m:oMathPara>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90170"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90170"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9017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any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=0=0×</m:t>
                    </m:r>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r="-16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936765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14:m>
                  <m:oMath xmlns:m="http://schemas.openxmlformats.org/officeDocument/2006/math">
                    <m:r>
                      <a:rPr lang="en-IN" i="1" smtClean="0">
                        <a:effectLst/>
                        <a:latin typeface="Cambria Math" panose="02040503050406030204" pitchFamily="18" charset="0"/>
                        <a:ea typeface="Times New Roman" panose="02020603050405020304" pitchFamily="18" charset="0"/>
                        <a:cs typeface="Calibri" panose="020F0502020204030204" pitchFamily="34" charset="0"/>
                      </a:rPr>
                      <m:t>(</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𝑖𝑖</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𝑘𝑛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some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𝑘</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𝑘</m:t>
                        </m:r>
                      </m:e>
                    </m:d>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320339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37419" y="285050"/>
            <a:ext cx="7705725"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rgbClr val="000000"/>
              </a:buClr>
              <a:buSzPts val="1800"/>
              <a:buFont typeface="Arial"/>
              <a:buNone/>
            </a:pPr>
            <a:r>
              <a:rPr lang="en" sz="1800" b="1" dirty="0">
                <a:solidFill>
                  <a:srgbClr val="FF0000"/>
                </a:solidFill>
                <a:latin typeface="Calibri" panose="020F0502020204030204" pitchFamily="34" charset="0"/>
                <a:cs typeface="Calibri" panose="020F0502020204030204" pitchFamily="34" charset="0"/>
              </a:rPr>
              <a:t>      </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835742" y="1437700"/>
                <a:ext cx="7489108" cy="2889600"/>
              </a:xfrm>
              <a:prstGeom prst="rect">
                <a:avLst/>
              </a:prstGeom>
              <a:noFill/>
              <a:ln>
                <a:noFill/>
              </a:ln>
            </p:spPr>
            <p:txBody>
              <a:bodyPr spcFirstLastPara="1" wrap="square" lIns="91425" tIns="91425" rIns="91425" bIns="91425" anchor="t" anchorCtr="0">
                <a:noAutofit/>
              </a:bodyPr>
              <a:lstStyle/>
              <a:p>
                <a:pPr marL="457200" indent="-367030" algn="just">
                  <a:spcAft>
                    <a:spcPts val="1000"/>
                  </a:spcAft>
                </a:pPr>
                <a14:m>
                  <m:oMath xmlns:m="http://schemas.openxmlformats.org/officeDocument/2006/math">
                    <m:r>
                      <a:rPr lang="en-IN" i="1" smtClean="0">
                        <a:effectLst/>
                        <a:latin typeface="Cambria Math" panose="02040503050406030204" pitchFamily="18" charset="0"/>
                        <a:ea typeface="Times New Roman" panose="02020603050405020304" pitchFamily="18" charset="0"/>
                        <a:cs typeface="Calibri" panose="020F0502020204030204" pitchFamily="34" charset="0"/>
                      </a:rPr>
                      <m:t>(</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𝑖𝑖𝑖</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some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some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𝑏𝑛</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27686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𝑎𝑛</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27686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divisible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27686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5742" y="1437700"/>
                <a:ext cx="7489108" cy="2889600"/>
              </a:xfrm>
              <a:prstGeom prst="rect">
                <a:avLst/>
              </a:prstGeom>
              <a:blipFill>
                <a:blip r:embed="rId4"/>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748087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FUNCTIONS</a:t>
            </a:r>
            <a:endParaRPr sz="29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1" i="0" u="none" strike="noStrike" cap="none" dirty="0">
                <a:solidFill>
                  <a:srgbClr val="000000"/>
                </a:solidFill>
                <a:latin typeface="Calibri"/>
                <a:ea typeface="Calibri"/>
                <a:cs typeface="Calibri"/>
                <a:sym typeface="Calibri"/>
              </a:rPr>
              <a:t>Pictorial Representation, Domain and Range</a:t>
            </a:r>
            <a:endParaRPr sz="2500" b="1"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IN" b="1" dirty="0"/>
              <a:t>MATHEMATICS</a:t>
            </a:r>
            <a:endParaRPr b="1" dirty="0"/>
          </a:p>
          <a:p>
            <a:pPr marL="0" lvl="0" indent="0" algn="l" rtl="0">
              <a:spcBef>
                <a:spcPts val="0"/>
              </a:spcBef>
              <a:spcAft>
                <a:spcPts val="0"/>
              </a:spcAft>
              <a:buNone/>
            </a:pPr>
            <a:r>
              <a:rPr lang="en" b="1" dirty="0"/>
              <a:t>CHAPTER NUMBER: 02</a:t>
            </a:r>
            <a:endParaRPr b="1" dirty="0"/>
          </a:p>
          <a:p>
            <a:pPr marL="0" lvl="0" indent="0" algn="l" rtl="0">
              <a:spcBef>
                <a:spcPts val="0"/>
              </a:spcBef>
              <a:spcAft>
                <a:spcPts val="0"/>
              </a:spcAft>
              <a:buNone/>
            </a:pPr>
            <a:r>
              <a:rPr lang="en" b="1" dirty="0"/>
              <a:t>CHAPTER NAME : RELATIONS AND FUNCTIONS</a:t>
            </a:r>
            <a:endParaRPr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629266" y="1437700"/>
                <a:ext cx="7762260" cy="2889600"/>
              </a:xfrm>
              <a:prstGeom prst="rect">
                <a:avLst/>
              </a:prstGeom>
              <a:noFill/>
              <a:ln>
                <a:noFill/>
              </a:ln>
            </p:spPr>
            <p:txBody>
              <a:bodyPr spcFirstLastPara="1" wrap="square" lIns="91425" tIns="91425" rIns="91425" bIns="91425" anchor="t" anchorCtr="0">
                <a:noAutofit/>
              </a:bodyPr>
              <a:lstStyle/>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word ‘Function’ is derived from a Latin word meaning operation and the words correspondence, mapping, and map are synonymous to it.</a:t>
                </a:r>
              </a:p>
              <a:p>
                <a:pPr marL="18034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Function as a special kind of Relation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non-empty sets. A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 subset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a function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if</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each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there exist </a:t>
                </a:r>
                <a14:m>
                  <m:oMath xmlns:m="http://schemas.openxmlformats.org/officeDocument/2006/math">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y</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such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m:rPr>
                        <m:sty m:val="p"/>
                      </m:rPr>
                      <a:rPr lang="en-IN">
                        <a:effectLst/>
                        <a:latin typeface="Cambria Math" panose="02040503050406030204" pitchFamily="18" charset="0"/>
                        <a:ea typeface="Times New Roman" panose="02020603050405020304" pitchFamily="18" charset="0"/>
                        <a:cs typeface="Calibri" panose="020F0502020204030204" pitchFamily="34" charset="0"/>
                      </a:rPr>
                      <m:t>y</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𝑧</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In other words, a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associates each element of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 unique element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629266" y="1437700"/>
                <a:ext cx="7762260" cy="2889600"/>
              </a:xfrm>
              <a:prstGeom prst="rect">
                <a:avLst/>
              </a:prstGeom>
              <a:blipFill>
                <a:blip r:embed="rId4"/>
                <a:stretch>
                  <a:fillRect r="-157"/>
                </a:stretch>
              </a:blipFill>
              <a:ln>
                <a:noFill/>
              </a:ln>
            </p:spPr>
            <p:txBody>
              <a:bodyPr/>
              <a:lstStyle/>
              <a:p>
                <a:r>
                  <a:rPr lang="en-IN">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84902" y="1310375"/>
                <a:ext cx="7575449" cy="2889600"/>
              </a:xfrm>
              <a:prstGeom prst="rect">
                <a:avLst/>
              </a:prstGeom>
              <a:noFill/>
              <a:ln>
                <a:noFill/>
              </a:ln>
            </p:spPr>
            <p:txBody>
              <a:bodyPr spcFirstLastPara="1" wrap="square" lIns="91425" tIns="91425" rIns="91425" bIns="91425" anchor="t" anchorCtr="0">
                <a:noAutofit/>
              </a:bodyPr>
              <a:lstStyle/>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Thus a non-void subset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function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if each element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appears in some ordered pair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no two ordered pairs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have the same first component.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denoted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we write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image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under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pre-image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Also,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value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can also be written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an independent variable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dependent variable.</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84902" y="1310375"/>
                <a:ext cx="7575449" cy="2889600"/>
              </a:xfrm>
              <a:prstGeom prst="rect">
                <a:avLst/>
              </a:prstGeom>
              <a:blipFill>
                <a:blip r:embed="rId4"/>
                <a:stretch>
                  <a:fillRect r="-24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72348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lvl="0" algn="just" defTabSz="457200">
              <a:spcBef>
                <a:spcPct val="20000"/>
              </a:spcBef>
              <a:spcAft>
                <a:spcPts val="600"/>
              </a:spcAft>
              <a:buClr>
                <a:srgbClr val="990033"/>
              </a:buClr>
              <a:buSzPct val="90000"/>
            </a:pPr>
            <a:endParaRPr lang="en-IN" kern="1200" dirty="0">
              <a:solidFill>
                <a:prstClr val="black"/>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F881012-47EE-473A-87BF-E55710649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942" y="1065950"/>
            <a:ext cx="5126742" cy="3172675"/>
          </a:xfrm>
          <a:prstGeom prst="rect">
            <a:avLst/>
          </a:prstGeom>
        </p:spPr>
      </p:pic>
    </p:spTree>
    <p:extLst>
      <p:ext uri="{BB962C8B-B14F-4D97-AF65-F5344CB8AC3E}">
        <p14:creationId xmlns:p14="http://schemas.microsoft.com/office/powerpoint/2010/main" val="418402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marL="180340" algn="just">
                  <a:lnSpc>
                    <a:spcPct val="115000"/>
                  </a:lnSpc>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 3, 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𝑑</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sets and let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3</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4</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rules associating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 shown in the following figures: </a:t>
                </a:r>
              </a:p>
              <a:p>
                <a:pPr marL="180340" algn="just">
                  <a:lnSpc>
                    <a:spcPct val="115000"/>
                  </a:lnSpc>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r="-241"/>
                </a:stretch>
              </a:blipFill>
              <a:ln>
                <a:noFill/>
              </a:ln>
            </p:spPr>
            <p:txBody>
              <a:bodyPr/>
              <a:lstStyle/>
              <a:p>
                <a:r>
                  <a:rPr lang="en-IN">
                    <a:noFill/>
                  </a:rPr>
                  <a:t> </a:t>
                </a:r>
              </a:p>
            </p:txBody>
          </p:sp>
        </mc:Fallback>
      </mc:AlternateContent>
      <p:pic>
        <p:nvPicPr>
          <p:cNvPr id="5" name="Picture 4">
            <a:extLst>
              <a:ext uri="{FF2B5EF4-FFF2-40B4-BE49-F238E27FC236}">
                <a16:creationId xmlns:a16="http://schemas.microsoft.com/office/drawing/2014/main" id="{610F90A4-0B2D-464F-BFC2-8E66228EF77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376976" y="2359742"/>
            <a:ext cx="2162175" cy="1441317"/>
          </a:xfrm>
          <a:prstGeom prst="rect">
            <a:avLst/>
          </a:prstGeom>
        </p:spPr>
      </p:pic>
      <p:pic>
        <p:nvPicPr>
          <p:cNvPr id="6" name="Picture 5">
            <a:extLst>
              <a:ext uri="{FF2B5EF4-FFF2-40B4-BE49-F238E27FC236}">
                <a16:creationId xmlns:a16="http://schemas.microsoft.com/office/drawing/2014/main" id="{F28B29C4-166D-4069-A1A4-2E0F3C4363B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64723" y="2359742"/>
            <a:ext cx="2162175" cy="1441317"/>
          </a:xfrm>
          <a:prstGeom prst="rect">
            <a:avLst/>
          </a:prstGeom>
        </p:spPr>
      </p:pic>
    </p:spTree>
    <p:extLst>
      <p:ext uri="{BB962C8B-B14F-4D97-AF65-F5344CB8AC3E}">
        <p14:creationId xmlns:p14="http://schemas.microsoft.com/office/powerpoint/2010/main" val="327949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Cartesian Product of Sets: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non – empty sets. The set of all ordered pairs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Cartesian product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It is denoted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Mathematically,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Since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in general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unless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write,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Cartesian product three non – empty sets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defined by</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centerGroup"/>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𝑐</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Note:</a:t>
                </a:r>
                <a:r>
                  <a:rPr lang="en-IN" dirty="0">
                    <a:effectLst/>
                    <a:latin typeface="Calibri" panose="020F0502020204030204" pitchFamily="34" charset="0"/>
                    <a:ea typeface="Times New Roman" panose="02020603050405020304" pitchFamily="18" charset="0"/>
                    <a:cs typeface="Calibri" panose="020F0502020204030204" pitchFamily="34" charset="0"/>
                  </a:rPr>
                  <a:t> The plane is represented in a form of set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 b="0" i="0" u="none" strike="noStrike" cap="none" dirty="0">
                  <a:solidFill>
                    <a:srgbClr val="000000"/>
                  </a:solidFill>
                  <a:latin typeface="Calibri"/>
                  <a:ea typeface="Calibri"/>
                  <a:cs typeface="Calibri"/>
                  <a:sym typeface="Calibri"/>
                </a:endParaRPr>
              </a:p>
              <a:p>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a:t>
                </a:r>
                <a:r>
                  <a:rPr lang="en-IN" dirty="0">
                    <a:solidFill>
                      <a:schemeClr val="bg1"/>
                    </a:solidFill>
                    <a:latin typeface="Calibri" panose="020F0502020204030204" pitchFamily="34" charset="0"/>
                    <a:cs typeface="Calibri" panose="020F0502020204030204" pitchFamily="34" charset="0"/>
                  </a:rPr>
                  <a:t>daughter</a:t>
                </a:r>
                <a:endParaRPr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b="-3080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047036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6" y="2821857"/>
                <a:ext cx="7575449" cy="1664403"/>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get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not a function from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because there is an element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which is not associated with any element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Also,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not a function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because an element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associated with two elements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𝑐</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𝑒</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But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3</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4</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functions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because under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3</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4</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each element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associated with a unique element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2821857"/>
                <a:ext cx="7575449" cy="1664403"/>
              </a:xfrm>
              <a:prstGeom prst="rect">
                <a:avLst/>
              </a:prstGeom>
              <a:blipFill>
                <a:blip r:embed="rId4"/>
                <a:stretch>
                  <a:fillRect l="-241" r="-241"/>
                </a:stretch>
              </a:blipFill>
              <a:ln>
                <a:noFill/>
              </a:ln>
            </p:spPr>
            <p:txBody>
              <a:bodyPr/>
              <a:lstStyle/>
              <a:p>
                <a:r>
                  <a:rPr lang="en-IN">
                    <a:noFill/>
                  </a:rPr>
                  <a:t> </a:t>
                </a:r>
              </a:p>
            </p:txBody>
          </p:sp>
        </mc:Fallback>
      </mc:AlternateContent>
      <p:pic>
        <p:nvPicPr>
          <p:cNvPr id="2" name="Picture 1">
            <a:extLst>
              <a:ext uri="{FF2B5EF4-FFF2-40B4-BE49-F238E27FC236}">
                <a16:creationId xmlns:a16="http://schemas.microsoft.com/office/drawing/2014/main" id="{96444FCF-B6E7-441E-A6FB-06D12EF26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076" y="816200"/>
            <a:ext cx="3747290" cy="1846697"/>
          </a:xfrm>
          <a:prstGeom prst="rect">
            <a:avLst/>
          </a:prstGeom>
        </p:spPr>
      </p:pic>
      <p:pic>
        <p:nvPicPr>
          <p:cNvPr id="3" name="Picture 2">
            <a:extLst>
              <a:ext uri="{FF2B5EF4-FFF2-40B4-BE49-F238E27FC236}">
                <a16:creationId xmlns:a16="http://schemas.microsoft.com/office/drawing/2014/main" id="{927CA2D6-6ED7-4D10-ADFB-7901E2218B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286" y="657239"/>
            <a:ext cx="3664264" cy="1921851"/>
          </a:xfrm>
          <a:prstGeom prst="rect">
            <a:avLst/>
          </a:prstGeom>
        </p:spPr>
      </p:pic>
    </p:spTree>
    <p:extLst>
      <p:ext uri="{BB962C8B-B14F-4D97-AF65-F5344CB8AC3E}">
        <p14:creationId xmlns:p14="http://schemas.microsoft.com/office/powerpoint/2010/main" val="2301317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7" y="1437700"/>
                <a:ext cx="7394474"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Description of a Function: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function such that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consists of a finite number of elements.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described by listing the values which it attains at different points of its domain. For example,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real numbers, then a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can be described 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In case,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an infinite set,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cannot be described by listing the images at points in its domain. In such cases, functions are generally described by a formula. For example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given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Number of Functions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𝑞</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the total number of functions defined from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𝑞</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𝑝</m:t>
                        </m:r>
                      </m:sup>
                    </m:sSup>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7" y="1437700"/>
                <a:ext cx="7394474" cy="2889600"/>
              </a:xfrm>
              <a:prstGeom prst="rect">
                <a:avLst/>
              </a:prstGeom>
              <a:blipFill>
                <a:blip r:embed="rId4"/>
                <a:stretch>
                  <a:fillRect l="-247" r="-247"/>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138757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1, 2, 3, 4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which of the following are functions in the given set?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observe that element 4 of the given set has no image. So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not a function from the given set to itself.</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=5}</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observe that each element of the given set has appeared as first components  in one and only one ordered pair of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IN" i="1">
                            <a:effectLst/>
                            <a:latin typeface="Cambria Math" panose="02040503050406030204" pitchFamily="18" charset="0"/>
                            <a:ea typeface="Times New Roman" panose="02020603050405020304" pitchFamily="18" charset="0"/>
                            <a:cs typeface="Calibri" panose="020F0502020204030204" pitchFamily="34" charset="0"/>
                          </a:rPr>
                          <m:t>2</m:t>
                        </m:r>
                      </m:sub>
                    </m:sSub>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function in the given set.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l="-241" r="-24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099838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r>
              <a:rPr lang="en-IN" sz="1800" dirty="0">
                <a:effectLst/>
                <a:latin typeface="Calibri" panose="020F0502020204030204" pitchFamily="34" charset="0"/>
                <a:ea typeface="Times New Roman" panose="02020603050405020304" pitchFamily="18" charset="0"/>
                <a:cs typeface="Calibri" panose="020F0502020204030204" pitchFamily="34" charset="0"/>
              </a:rPr>
              <a:t>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Domain, Co-domain, and Range of a Function:</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known as the domain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known as the co-domain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 set of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𝑖𝑚𝑎𝑔𝑒𝑠</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of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known as the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or image set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under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is denoted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𝑟𝑎𝑛𝑔𝑒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𝑐𝑜</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𝑑𝑜𝑚𝑎𝑖𝑛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 </a:t>
                </a: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𝑁</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the set of natural numbers and the relation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𝑁</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such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𝑁</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What are the domain, co-domain, and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 Is this relation a function?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The domain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natural numbers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𝑁</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 codomain is also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𝑁</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 range is the set of even natural numbers. Since every natural number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has one and only one image, this relation is a function.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l="-241" r="-24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723568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={−2, −1, 0, 1, 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𝑍</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given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Find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pre-images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6,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Now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−3=5,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−3=0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=0−2×0−3=−3,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−2×1−3=−4,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−2×2−3=−3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e>
                    </m:d>
                    <m:r>
                      <a:rPr lang="en-IN" i="1">
                        <a:effectLst/>
                        <a:latin typeface="Cambria Math" panose="02040503050406030204" pitchFamily="18" charset="0"/>
                        <a:ea typeface="Times New Roman" panose="02020603050405020304" pitchFamily="18" charset="0"/>
                        <a:cs typeface="Calibri" panose="020F0502020204030204" pitchFamily="34" charset="0"/>
                      </a:rPr>
                      <m:t>={−4, −3, 0,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l="-24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152253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algn="just">
                  <a:spcAft>
                    <a:spcPts val="1000"/>
                  </a:spcAft>
                </a:pPr>
                <a14:m>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pre-image of 6.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6</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6</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9</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36</m:t>
                            </m:r>
                          </m:e>
                        </m:rad>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10</m:t>
                        </m:r>
                      </m:e>
                    </m:rad>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there is no pre-image of 6.</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Again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pre-image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0 and 2 are pre-images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a pre-image of 5.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8</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4</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but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pre-image of 5.</a:t>
                </a:r>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l="-241" b="-1266"/>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048720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2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Equal Functions: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Two functions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are said to be equal if and only if</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𝑐𝑜</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𝑑𝑜𝑚𝑎𝑖𝑛</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𝑜𝑓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𝑐𝑜</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𝑑𝑜𝑚𝑎𝑖𝑛</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𝑜𝑓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every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belongs to their common domain.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two functions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equal, then we write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Find the domain for which the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=1−3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equal.</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Times New Roman" panose="02020603050405020304" pitchFamily="18"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−1=1−3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Thus,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equal on the set </a:t>
                </a:r>
                <a14:m>
                  <m:oMath xmlns:m="http://schemas.openxmlformats.org/officeDocument/2006/math">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l="-241" b="-1371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088823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816076" y="285050"/>
            <a:ext cx="7575449"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1800" b="1" i="0" u="none" strike="noStrike" cap="none" dirty="0">
                <a:solidFill>
                  <a:srgbClr val="FF0000"/>
                </a:solidFill>
                <a:latin typeface="Calibri" panose="020F0502020204030204" pitchFamily="34" charset="0"/>
                <a:cs typeface="Calibri" panose="020F0502020204030204" pitchFamily="34" charset="0"/>
                <a:sym typeface="Arial"/>
              </a:rPr>
              <a:t>       </a:t>
            </a:r>
          </a:p>
        </p:txBody>
      </p:sp>
      <mc:AlternateContent xmlns:mc="http://schemas.openxmlformats.org/markup-compatibility/2006" xmlns:a14="http://schemas.microsoft.com/office/drawing/2010/main">
        <mc:Choice Requires="a14">
          <p:sp>
            <p:nvSpPr>
              <p:cNvPr id="64" name="Google Shape;64;p14"/>
              <p:cNvSpPr txBox="1"/>
              <p:nvPr/>
            </p:nvSpPr>
            <p:spPr>
              <a:xfrm>
                <a:off x="816076" y="1437700"/>
                <a:ext cx="7575449"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4, 7</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 function? If this is described by the formula,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𝛽</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what values should be assigned to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𝛼</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𝛽</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Since no two ordered pairs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have the same first component,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function such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=1,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=5,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4</m:t>
                        </m:r>
                      </m:e>
                    </m:d>
                    <m:r>
                      <a:rPr lang="en-IN">
                        <a:effectLst/>
                        <a:latin typeface="Cambria Math" panose="02040503050406030204" pitchFamily="18" charset="0"/>
                        <a:ea typeface="Times New Roman" panose="02020603050405020304" pitchFamily="18" charset="0"/>
                        <a:cs typeface="Calibri" panose="020F0502020204030204" pitchFamily="34" charset="0"/>
                      </a:rPr>
                      <m:t>=7</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It is given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𝛽</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𝛽</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𝛽</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Solving we get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𝛽</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16076" y="1437700"/>
                <a:ext cx="7575449" cy="2889600"/>
              </a:xfrm>
              <a:prstGeom prst="rect">
                <a:avLst/>
              </a:prstGeom>
              <a:blipFill>
                <a:blip r:embed="rId4"/>
                <a:stretch>
                  <a:fillRect l="-241" r="-24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836543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FUNCTIONS</a:t>
            </a:r>
            <a:endParaRPr sz="29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1" dirty="0">
                <a:latin typeface="Calibri"/>
                <a:ea typeface="Calibri"/>
                <a:cs typeface="Calibri"/>
                <a:sym typeface="Calibri"/>
              </a:rPr>
              <a:t>Real Valued Function ,</a:t>
            </a:r>
            <a:r>
              <a:rPr lang="en" sz="2500" b="1" i="0" u="none" strike="noStrike" cap="none" dirty="0">
                <a:solidFill>
                  <a:srgbClr val="000000"/>
                </a:solidFill>
                <a:latin typeface="Calibri"/>
                <a:ea typeface="Calibri"/>
                <a:cs typeface="Calibri"/>
                <a:sym typeface="Calibri"/>
              </a:rPr>
              <a:t> Domain and Range</a:t>
            </a:r>
            <a:endParaRPr sz="2500" b="1"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IN" b="1" dirty="0"/>
              <a:t>MATHEMATICS</a:t>
            </a:r>
            <a:endParaRPr b="1" dirty="0"/>
          </a:p>
          <a:p>
            <a:pPr marL="0" lvl="0" indent="0" algn="l" rtl="0">
              <a:spcBef>
                <a:spcPts val="0"/>
              </a:spcBef>
              <a:spcAft>
                <a:spcPts val="0"/>
              </a:spcAft>
              <a:buNone/>
            </a:pPr>
            <a:r>
              <a:rPr lang="en" b="1" dirty="0"/>
              <a:t>CHAPTER NUMBER: 02 (Period – 05)</a:t>
            </a:r>
            <a:endParaRPr b="1" dirty="0"/>
          </a:p>
          <a:p>
            <a:pPr marL="0" lvl="0" indent="0" algn="l" rtl="0">
              <a:spcBef>
                <a:spcPts val="0"/>
              </a:spcBef>
              <a:spcAft>
                <a:spcPts val="0"/>
              </a:spcAft>
              <a:buNone/>
            </a:pPr>
            <a:r>
              <a:rPr lang="en" b="1" dirty="0"/>
              <a:t>CHAPTER NAME : RELATIONS AND FUNCTIONS</a:t>
            </a:r>
            <a:endParaRPr b="1" dirty="0"/>
          </a:p>
        </p:txBody>
      </p:sp>
    </p:spTree>
    <p:extLst>
      <p:ext uri="{BB962C8B-B14F-4D97-AF65-F5344CB8AC3E}">
        <p14:creationId xmlns:p14="http://schemas.microsoft.com/office/powerpoint/2010/main" val="426213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={3, 4}</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 </a:t>
                </a:r>
                <a:r>
                  <a:rPr lang="en-IN" dirty="0">
                    <a:effectLst/>
                    <a:latin typeface="Calibri" panose="020F0502020204030204" pitchFamily="34" charset="0"/>
                    <a:ea typeface="Times New Roman" panose="02020603050405020304" pitchFamily="18" charset="0"/>
                    <a:cs typeface="Calibri" panose="020F0502020204030204" pitchFamily="34" charset="0"/>
                  </a:rPr>
                  <a:t>Let</a:t>
                </a:r>
                <a:r>
                  <a:rPr lang="en-IN" b="1"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𝑖𝑠</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𝑝𝑟𝑖𝑚𝑒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𝑛𝑢𝑚𝑏𝑒𝑟</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𝑙𝑒𝑠𝑠</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𝑡h𝑎𝑛</m:t>
                    </m:r>
                    <m:r>
                      <a:rPr lang="en-IN" i="1">
                        <a:effectLst/>
                        <a:latin typeface="Cambria Math" panose="02040503050406030204" pitchFamily="18" charset="0"/>
                        <a:ea typeface="Times New Roman" panose="02020603050405020304" pitchFamily="18" charset="0"/>
                        <a:cs typeface="Calibri" panose="020F0502020204030204" pitchFamily="34" charset="0"/>
                      </a:rPr>
                      <m:t> 7}</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Show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r>
                  <a:rPr lang="en-IN" dirty="0">
                    <a:effectLst/>
                    <a:latin typeface="Calibri" panose="020F0502020204030204" pitchFamily="34" charset="0"/>
                    <a:ea typeface="Times New Roman" panose="02020603050405020304" pitchFamily="18" charset="0"/>
                    <a:cs typeface="Calibri" panose="020F0502020204030204" pitchFamily="34" charset="0"/>
                  </a:rPr>
                  <a:t>Given sets are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={2, 3, 5}</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5</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5, 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5, </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2)≠</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Note: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given, then we can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from it, just by reversing the position of elements of each ordered pair.</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r="-162" b="-1160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732690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Real functions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a real-valued function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subset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(set of real numbers)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both are subsets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a real function.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Example: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given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+7</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real function.</a:t>
                </a:r>
              </a:p>
              <a:p>
                <a:pPr marL="457200" indent="-45720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prove that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e>
                        </m:d>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e>
                    </m:d>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Now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e>
                        </m:d>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den>
                    </m:f>
                    <m:r>
                      <a:rPr lang="en-IN" i="1">
                        <a:effectLst/>
                        <a:latin typeface="Cambria Math" panose="02040503050406030204" pitchFamily="18" charset="0"/>
                        <a:ea typeface="Times New Roman" panose="02020603050405020304" pitchFamily="18" charset="0"/>
                        <a:cs typeface="Calibri" panose="020F0502020204030204" pitchFamily="34" charset="0"/>
                      </a:rPr>
                      <m:t>+3</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3</m:t>
                            </m:r>
                          </m:sup>
                        </m:sSup>
                      </m:e>
                    </m:d>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l="-24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773957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90170">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real function defined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prove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 Applying componendo and dividendo]</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Since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75920" indent="-285750" algn="just">
                  <a:spcAft>
                    <a:spcPts val="1000"/>
                  </a:spcAft>
                  <a:buFont typeface="Symbol" panose="05050102010706020507" pitchFamily="18" charset="2"/>
                  <a:buChar char="Þ"/>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oMath>
                </a14:m>
                <a:endPar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b="-3586"/>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085343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 </a:t>
                </a:r>
                <a:r>
                  <a:rPr lang="en-IN" dirty="0">
                    <a:effectLst/>
                    <a:latin typeface="Calibri" panose="020F0502020204030204" pitchFamily="34" charset="0"/>
                    <a:ea typeface="Times New Roman" panose="02020603050405020304" pitchFamily="18" charset="0"/>
                    <a:cs typeface="Calibri" panose="020F0502020204030204" pitchFamily="34" charset="0"/>
                  </a:rPr>
                  <a:t>If for non –zero</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Replacing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by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get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Multiplying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then subtracting, we get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𝑎𝑏</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−5</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Symbol" panose="05050102010706020507" pitchFamily="18" charset="2"/>
                  <a:buChar char=""/>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𝑎</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 −5</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Symbol" panose="05050102010706020507" pitchFamily="18" charset="2"/>
                  <a:buChar char=""/>
                  <a:tabLst>
                    <a:tab pos="45720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𝑎</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 −5</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𝑏𝑥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r>
                          <m:rPr>
                            <m:nor/>
                          </m:rPr>
                          <a:rPr lang="en-IN" i="1">
                            <a:effectLst/>
                            <a:latin typeface="Calibri" panose="020F0502020204030204" pitchFamily="34" charset="0"/>
                            <a:ea typeface="Times New Roman" panose="02020603050405020304" pitchFamily="18" charset="0"/>
                            <a:cs typeface="Calibri" panose="020F0502020204030204" pitchFamily="34" charset="0"/>
                          </a:rPr>
                          <m:t> </m:t>
                        </m:r>
                      </m:num>
                      <m:den>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d>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𝑏</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d>
                      </m:den>
                    </m:f>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𝑎</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5</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𝑏</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l="-243" b="-1160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690310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06245" y="285050"/>
            <a:ext cx="7669777"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endParaRPr lang="en-IN" sz="1800" b="1"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sz="1800" b="1" kern="1200" dirty="0">
                <a:solidFill>
                  <a:srgbClr val="FF0000"/>
                </a:solidFill>
                <a:latin typeface="Calibri" panose="020F0502020204030204" pitchFamily="34" charset="0"/>
                <a:cs typeface="Calibri" panose="020F0502020204030204" pitchFamily="34" charset="0"/>
              </a:rPr>
              <a:t>Domain and Range of Real Functions</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domain of the real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all those real numbers for which the expression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only. In other words, the domain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all those real numbers for which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meaningful.</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range of a real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all real values taken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points in its domain. To find the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may use the following algorithm.</a:t>
                </a:r>
                <a:endParaRPr lang="en-IN" dirty="0">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Step-I: Put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Step –II: Solve the equation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Step-III: Find the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which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real. The set of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range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r="-24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881288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457200" indent="-36703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Find the domain of the following functions: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for all real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except for the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+2=0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138430">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indent="90170">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+7</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 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real or can be defined for all real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629836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5</m:t>
                          </m:r>
                        </m:num>
                        <m:den>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 rational function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We get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except for all those values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which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r="-243" b="-84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988486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rad>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≤4</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 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=[−2, 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indent="83185"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𝑣𝑖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−9</m:t>
                              </m:r>
                            </m:e>
                          </m:rad>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−9&gt;0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&gt;9</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36703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&lt;−3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&gt;3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∈(−∞,−3)∪(3,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indent="-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=(−∞,−3)∪(3,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b="-6540"/>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787171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457200" indent="-457200"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Find the domain and range of the following functions: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defined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≠0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+2</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+1</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assumes real values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except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+1=0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l="-243" b="-10338"/>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828474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takes real values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𝑥</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1−4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rad>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will assume real values,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1−4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−1≤0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𝑦</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4</m:t>
                        </m:r>
                      </m:den>
                    </m:f>
                    <m:r>
                      <a:rPr lang="en-IN" i="1">
                        <a:effectLst/>
                        <a:latin typeface="Cambria Math" panose="02040503050406030204" pitchFamily="18" charset="0"/>
                        <a:ea typeface="Times New Roman" panose="02020603050405020304" pitchFamily="18" charset="0"/>
                        <a:cs typeface="Calibri" panose="020F0502020204030204" pitchFamily="34" charset="0"/>
                      </a:rPr>
                      <m:t> ≤0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3955594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Also,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5473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e>
                    </m:d>
                  </m:oMath>
                </a14:m>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l="-24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74808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983794" cy="2889600"/>
              </a:xfrm>
              <a:prstGeom prst="rect">
                <a:avLst/>
              </a:prstGeom>
              <a:noFill/>
              <a:ln>
                <a:noFill/>
              </a:ln>
            </p:spPr>
            <p:txBody>
              <a:bodyPr spcFirstLastPara="1" wrap="square" lIns="91425" tIns="91425" rIns="91425" bIns="91425" anchor="t" anchorCtr="0">
                <a:noAutofit/>
              </a:bodyPr>
              <a:lstStyle/>
              <a:p>
                <a:pPr>
                  <a:lnSpc>
                    <a:spcPct val="115000"/>
                  </a:lnSpc>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14:m>
                  <m:oMathPara xmlns:m="http://schemas.openxmlformats.org/officeDocument/2006/math">
                    <m:oMathParaPr>
                      <m:jc m:val="left"/>
                    </m:oMathParaPr>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b="0" i="1" smtClean="0">
                          <a:effectLst/>
                          <a:latin typeface="Cambria Math" panose="02040503050406030204" pitchFamily="18" charset="0"/>
                          <a:ea typeface="Times New Roman" panose="02020603050405020304" pitchFamily="18" charset="0"/>
                          <a:cs typeface="Calibri" panose="020F0502020204030204" pitchFamily="34" charset="0"/>
                        </a:rPr>
                        <m:t>,</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1</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 Identifying two sets given their Cartesian Product: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In the Cartesian product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first components/elements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the set of second components/elements.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7</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7</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7</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determine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set of first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a:effectLst/>
                        <a:latin typeface="Cambria Math" panose="02040503050406030204" pitchFamily="18" charset="0"/>
                        <a:ea typeface="Times New Roman" panose="02020603050405020304" pitchFamily="18" charset="0"/>
                        <a:cs typeface="Calibri" panose="020F0502020204030204" pitchFamily="34" charset="0"/>
                      </a:rPr>
                      <m:t>7</m:t>
                    </m:r>
                    <m:r>
                      <a:rPr lang="en-IN">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a:effectLst/>
                        <a:latin typeface="Cambria Math" panose="02040503050406030204" pitchFamily="18" charset="0"/>
                        <a:ea typeface="Times New Roman" panose="02020603050405020304" pitchFamily="18" charset="0"/>
                        <a:cs typeface="Calibri" panose="020F0502020204030204" pitchFamily="34" charset="0"/>
                      </a:rPr>
                      <m:t>2</m:t>
                    </m:r>
                    <m:r>
                      <a:rPr lang="en-IN">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set of second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983794" cy="2889600"/>
              </a:xfrm>
              <a:prstGeom prst="rect">
                <a:avLst/>
              </a:prstGeom>
              <a:blipFill>
                <a:blip r:embed="rId4"/>
                <a:stretch>
                  <a:fillRect l="-229" b="-1371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2429715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b="0" i="1" smtClean="0">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−9</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r>
                  <a:rPr lang="en-IN" dirty="0">
                    <a:effectLst/>
                    <a:latin typeface="Calibri" panose="020F0502020204030204" pitchFamily="34" charset="0"/>
                    <a:ea typeface="Times New Roman" panose="02020603050405020304" pitchFamily="18" charset="0"/>
                    <a:cs typeface="Calibri" panose="020F0502020204030204" pitchFamily="34" charset="0"/>
                  </a:rPr>
                  <a:t>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−9</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not defined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−3=0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Therefore,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−9</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get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takes all real values except 6 when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takes values in the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Therefore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−{6}</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l="-243" b="-12658"/>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205358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437700"/>
                <a:ext cx="7528130" cy="2889600"/>
              </a:xfrm>
              <a:prstGeom prst="rect">
                <a:avLst/>
              </a:prstGeom>
              <a:noFill/>
              <a:ln>
                <a:noFill/>
              </a:ln>
            </p:spPr>
            <p:txBody>
              <a:bodyPr spcFirstLastPara="1" wrap="square" lIns="91425" tIns="91425" rIns="91425" bIns="91425" anchor="t" anchorCtr="0">
                <a:noAutofit/>
              </a:bodyPr>
              <a:lstStyle/>
              <a:p>
                <a:pPr marL="90170"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b="0" i="1" smtClean="0">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Sol: For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to be real,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𝑦</m:t>
                            </m:r>
                          </m:den>
                        </m:f>
                      </m:e>
                    </m:ra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We get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will take real values other than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oMath>
                </a14:m>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𝑦</m:t>
                        </m:r>
                      </m:den>
                    </m:f>
                    <m:r>
                      <a:rPr lang="en-IN" i="1">
                        <a:effectLst/>
                        <a:latin typeface="Cambria Math" panose="02040503050406030204" pitchFamily="18" charset="0"/>
                        <a:ea typeface="Times New Roman" panose="02020603050405020304" pitchFamily="18" charset="0"/>
                        <a:cs typeface="Calibri" panose="020F0502020204030204" pitchFamily="34" charset="0"/>
                      </a:rPr>
                      <m:t>&gt;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m:t>
                        </m:r>
                      </m:e>
                    </m: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0</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437700"/>
                <a:ext cx="7528130" cy="2889600"/>
              </a:xfrm>
              <a:prstGeom prst="rect">
                <a:avLst/>
              </a:prstGeom>
              <a:blipFill>
                <a:blip r:embed="rId4"/>
                <a:stretch>
                  <a:fillRect b="-9705"/>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654941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875071" y="285050"/>
            <a:ext cx="7600951"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1800" b="1" kern="1200" dirty="0">
                <a:solidFill>
                  <a:prstClr val="black"/>
                </a:solidFill>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71" name="Google Shape;71;p15"/>
              <p:cNvSpPr txBox="1"/>
              <p:nvPr/>
            </p:nvSpPr>
            <p:spPr>
              <a:xfrm>
                <a:off x="806245" y="1317523"/>
                <a:ext cx="7528130" cy="3009777"/>
              </a:xfrm>
              <a:prstGeom prst="rect">
                <a:avLst/>
              </a:prstGeom>
              <a:noFill/>
              <a:ln>
                <a:noFill/>
              </a:ln>
            </p:spPr>
            <p:txBody>
              <a:bodyPr spcFirstLastPara="1" wrap="square" lIns="91425" tIns="91425" rIns="91425" bIns="91425" anchor="t" anchorCtr="0">
                <a:noAutofit/>
              </a:bodyPr>
              <a:lstStyle/>
              <a:p>
                <a:pPr algn="just">
                  <a:spcAft>
                    <a:spcPts val="1000"/>
                  </a:spcAft>
                </a:pPr>
                <a14:m>
                  <m:oMathPara xmlns:m="http://schemas.openxmlformats.org/officeDocument/2006/math">
                    <m:oMathParaPr>
                      <m:jc m:val="left"/>
                    </m:oMathParaPr>
                    <m:oMath xmlns:m="http://schemas.openxmlformats.org/officeDocument/2006/math">
                      <m:d>
                        <m:dPr>
                          <m:ctrlPr>
                            <a:rPr lang="en-IN" i="1" smtClean="0">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𝑣𝑖𝑖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Clearly,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defined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as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+1≠0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any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𝑦</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𝑦</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den>
                        </m:f>
                      </m:e>
                    </m:rad>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will take real values, if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𝑦</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1−</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den>
                    </m:f>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&lt;1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𝑦</m:t>
                    </m:r>
                    <m:r>
                      <a:rPr lang="en-IN" i="1">
                        <a:effectLst/>
                        <a:latin typeface="Cambria Math" panose="02040503050406030204" pitchFamily="18" charset="0"/>
                        <a:ea typeface="Times New Roman" panose="02020603050405020304" pitchFamily="18" charset="0"/>
                        <a:cs typeface="Calibri" panose="020F0502020204030204" pitchFamily="34" charset="0"/>
                      </a:rPr>
                      <m:t> ∈[0, 1)</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=[0, 1)</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806245" y="1317523"/>
                <a:ext cx="7528130" cy="3009777"/>
              </a:xfrm>
              <a:prstGeom prst="rect">
                <a:avLst/>
              </a:prstGeom>
              <a:blipFill>
                <a:blip r:embed="rId4"/>
                <a:stretch>
                  <a:fillRect l="-243" b="-1862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90409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spTree>
    <p:extLst>
      <p:ext uri="{BB962C8B-B14F-4D97-AF65-F5344CB8AC3E}">
        <p14:creationId xmlns:p14="http://schemas.microsoft.com/office/powerpoint/2010/main" val="4085586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FUNCTIONS</a:t>
            </a:r>
            <a:endParaRPr sz="29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1" dirty="0">
                <a:latin typeface="Calibri"/>
                <a:ea typeface="Calibri"/>
                <a:cs typeface="Calibri"/>
                <a:sym typeface="Calibri"/>
              </a:rPr>
              <a:t>Different Real Functions and their </a:t>
            </a:r>
            <a:r>
              <a:rPr lang="en" sz="2500" b="1" i="0" u="none" strike="noStrike" cap="none" dirty="0">
                <a:solidFill>
                  <a:srgbClr val="000000"/>
                </a:solidFill>
                <a:latin typeface="Calibri"/>
                <a:ea typeface="Calibri"/>
                <a:cs typeface="Calibri"/>
                <a:sym typeface="Calibri"/>
              </a:rPr>
              <a:t>Domain ,Range with Graphs</a:t>
            </a:r>
            <a:endParaRPr sz="2500" b="1"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IN" b="1" dirty="0"/>
              <a:t>MATHEMATICS</a:t>
            </a:r>
            <a:endParaRPr b="1" dirty="0"/>
          </a:p>
          <a:p>
            <a:pPr marL="0" lvl="0" indent="0" algn="l" rtl="0">
              <a:spcBef>
                <a:spcPts val="0"/>
              </a:spcBef>
              <a:spcAft>
                <a:spcPts val="0"/>
              </a:spcAft>
              <a:buNone/>
            </a:pPr>
            <a:r>
              <a:rPr lang="en" b="1" dirty="0"/>
              <a:t>CHAPTER NUMBER: 02 (Period – 06)</a:t>
            </a:r>
            <a:endParaRPr b="1" dirty="0"/>
          </a:p>
          <a:p>
            <a:pPr marL="0" lvl="0" indent="0" algn="l" rtl="0">
              <a:spcBef>
                <a:spcPts val="0"/>
              </a:spcBef>
              <a:spcAft>
                <a:spcPts val="0"/>
              </a:spcAft>
              <a:buNone/>
            </a:pPr>
            <a:r>
              <a:rPr lang="en" b="1" dirty="0"/>
              <a:t>CHAPTER NAME : RELATIONS AND FUNCTIONS</a:t>
            </a:r>
            <a:endParaRPr b="1" dirty="0"/>
          </a:p>
        </p:txBody>
      </p:sp>
    </p:spTree>
    <p:extLst>
      <p:ext uri="{BB962C8B-B14F-4D97-AF65-F5344CB8AC3E}">
        <p14:creationId xmlns:p14="http://schemas.microsoft.com/office/powerpoint/2010/main" val="23040466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42949" y="285050"/>
            <a:ext cx="8218025"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endParaRPr lang="en-IN" sz="1800" b="1"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sz="1800" b="1" kern="1200" dirty="0">
                <a:solidFill>
                  <a:srgbClr val="FF0000"/>
                </a:solidFill>
                <a:latin typeface="Calibri" panose="020F0502020204030204" pitchFamily="34" charset="0"/>
                <a:cs typeface="Calibri" panose="020F0502020204030204" pitchFamily="34" charset="0"/>
              </a:rPr>
              <a:t>Some Real Functions and their Graphs:</a:t>
            </a:r>
          </a:p>
        </p:txBody>
      </p:sp>
      <mc:AlternateContent xmlns:mc="http://schemas.openxmlformats.org/markup-compatibility/2006" xmlns:a14="http://schemas.microsoft.com/office/drawing/2010/main">
        <mc:Choice Requires="a14">
          <p:sp>
            <p:nvSpPr>
              <p:cNvPr id="64" name="Google Shape;64;p14"/>
              <p:cNvSpPr txBox="1"/>
              <p:nvPr/>
            </p:nvSpPr>
            <p:spPr>
              <a:xfrm>
                <a:off x="742950" y="1437700"/>
                <a:ext cx="7667626"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1. Identity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for all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is called the identity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𝑑𝑜𝑚</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𝑟𝑛𝑔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graph of the identity function is a</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straight line passing through the </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origin and equally inclined to the</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coordinate axes.</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742950" y="1437700"/>
                <a:ext cx="7667626" cy="2889600"/>
              </a:xfrm>
              <a:prstGeom prst="rect">
                <a:avLst/>
              </a:prstGeom>
              <a:blipFill rotWithShape="0">
                <a:blip r:embed="rId4"/>
                <a:stretch>
                  <a:fillRect l="-238"/>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6" y="2143125"/>
            <a:ext cx="2538122" cy="2286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742949" y="1437700"/>
                <a:ext cx="7467601"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2. </a:t>
                </a:r>
                <a:r>
                  <a:rPr lang="en-IN" b="1" kern="1200" dirty="0">
                    <a:solidFill>
                      <a:prstClr val="black"/>
                    </a:solidFill>
                    <a:latin typeface="Calibri" panose="020F0502020204030204" pitchFamily="34" charset="0"/>
                    <a:cs typeface="Calibri" panose="020F0502020204030204" pitchFamily="34" charset="0"/>
                  </a:rPr>
                  <a:t>Constant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If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𝑘</m:t>
                    </m:r>
                  </m:oMath>
                </a14:m>
                <a:r>
                  <a:rPr lang="en-IN" kern="1200" dirty="0">
                    <a:solidFill>
                      <a:prstClr val="black"/>
                    </a:solidFill>
                    <a:latin typeface="Calibri" panose="020F0502020204030204" pitchFamily="34" charset="0"/>
                    <a:cs typeface="Calibri" panose="020F0502020204030204" pitchFamily="34" charset="0"/>
                  </a:rPr>
                  <a:t> is a fixed real number, then a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𝑘</m:t>
                    </m:r>
                  </m:oMath>
                </a14:m>
                <a:r>
                  <a:rPr lang="en-IN" kern="1200" dirty="0">
                    <a:solidFill>
                      <a:prstClr val="black"/>
                    </a:solidFill>
                    <a:latin typeface="Calibri" panose="020F0502020204030204" pitchFamily="34" charset="0"/>
                    <a:cs typeface="Calibri" panose="020F0502020204030204" pitchFamily="34" charset="0"/>
                  </a:rPr>
                  <a:t> for all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is called a constant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𝑑𝑜𝑚</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r>
                      <a:rPr lang="en-IN" kern="1200">
                        <a:solidFill>
                          <a:prstClr val="black"/>
                        </a:solidFill>
                        <a:latin typeface="Cambria Math" panose="02040503050406030204" pitchFamily="18" charset="0"/>
                        <a:cs typeface="Arial" panose="020B0604020202020204" pitchFamily="34" charset="0"/>
                      </a:rPr>
                      <m:t> </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𝑟𝑛𝑔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𝑘</m:t>
                    </m:r>
                    <m:r>
                      <a:rPr lang="en-IN" i="1" kern="1200">
                        <a:solidFill>
                          <a:prstClr val="black"/>
                        </a:solidFill>
                        <a:latin typeface="Cambria Math" panose="02040503050406030204" pitchFamily="18" charset="0"/>
                        <a:cs typeface="Arial" panose="020B0604020202020204" pitchFamily="34" charset="0"/>
                      </a:rPr>
                      <m:t> }</m:t>
                    </m:r>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graph of a constant function is a straight line </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parallel to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𝑎𝑥𝑖𝑠</m:t>
                    </m:r>
                  </m:oMath>
                </a14:m>
                <a:r>
                  <a:rPr lang="en-IN" kern="1200" dirty="0">
                    <a:solidFill>
                      <a:prstClr val="black"/>
                    </a:solidFill>
                    <a:latin typeface="Calibri" panose="020F0502020204030204" pitchFamily="34" charset="0"/>
                    <a:cs typeface="Calibri" panose="020F0502020204030204" pitchFamily="34" charset="0"/>
                  </a:rPr>
                  <a:t>, which is above or below </a:t>
                </a:r>
              </a:p>
              <a:p>
                <a:pPr lvl="0" defTabSz="457200">
                  <a:spcBef>
                    <a:spcPct val="20000"/>
                  </a:spcBef>
                  <a:spcAft>
                    <a:spcPts val="600"/>
                  </a:spcAft>
                  <a:buClr>
                    <a:srgbClr val="990033"/>
                  </a:buClr>
                  <a:buSzPct val="90000"/>
                </a:pP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𝑎𝑥𝑖𝑠</m:t>
                    </m:r>
                  </m:oMath>
                </a14:m>
                <a:r>
                  <a:rPr lang="en-IN" kern="1200" dirty="0">
                    <a:solidFill>
                      <a:prstClr val="black"/>
                    </a:solidFill>
                    <a:latin typeface="Calibri" panose="020F0502020204030204" pitchFamily="34" charset="0"/>
                    <a:cs typeface="Calibri" panose="020F0502020204030204" pitchFamily="34" charset="0"/>
                  </a:rPr>
                  <a:t> according as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𝑘</m:t>
                    </m:r>
                  </m:oMath>
                </a14:m>
                <a:r>
                  <a:rPr lang="en-IN" kern="1200" dirty="0">
                    <a:solidFill>
                      <a:prstClr val="black"/>
                    </a:solidFill>
                    <a:latin typeface="Calibri" panose="020F0502020204030204" pitchFamily="34" charset="0"/>
                    <a:cs typeface="Calibri" panose="020F0502020204030204" pitchFamily="34" charset="0"/>
                  </a:rPr>
                  <a:t> is positive or negative.</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If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𝑘</m:t>
                    </m:r>
                    <m:r>
                      <a:rPr lang="en-IN" i="1" kern="1200">
                        <a:solidFill>
                          <a:prstClr val="black"/>
                        </a:solidFill>
                        <a:latin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,then the straight line is coincident</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to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𝑎𝑥𝑖𝑠</m:t>
                    </m:r>
                  </m:oMath>
                </a14:m>
                <a:r>
                  <a:rPr lang="en-IN" kern="1200" dirty="0">
                    <a:solidFill>
                      <a:prstClr val="black"/>
                    </a:solidFill>
                    <a:latin typeface="Calibri" panose="020F0502020204030204" pitchFamily="34" charset="0"/>
                    <a:cs typeface="Calibri" panose="020F0502020204030204" pitchFamily="34" charset="0"/>
                  </a:rPr>
                  <a:t>.</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742949" y="1437700"/>
                <a:ext cx="7467601" cy="2889600"/>
              </a:xfrm>
              <a:prstGeom prst="rect">
                <a:avLst/>
              </a:prstGeom>
              <a:blipFill rotWithShape="0">
                <a:blip r:embed="rId4"/>
                <a:stretch>
                  <a:fillRect l="-245"/>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449" y="2371725"/>
            <a:ext cx="3156695" cy="212702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685799" y="1266825"/>
                <a:ext cx="7591425" cy="3060475"/>
              </a:xfrm>
              <a:prstGeom prst="rect">
                <a:avLst/>
              </a:prstGeom>
              <a:noFill/>
              <a:ln>
                <a:noFill/>
              </a:ln>
            </p:spPr>
            <p:txBody>
              <a:bodyPr spcFirstLastPara="1" wrap="square" lIns="91425" tIns="91425" rIns="91425" bIns="91425" anchor="t" anchorCtr="0">
                <a:noAutofit/>
              </a:bodyPr>
              <a:lstStyle/>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a:t>
                </a:r>
                <a:r>
                  <a:rPr lang="en-IN" b="1" kern="1200" dirty="0">
                    <a:solidFill>
                      <a:prstClr val="black"/>
                    </a:solidFill>
                    <a:latin typeface="Calibri" panose="020F0502020204030204" pitchFamily="34" charset="0"/>
                    <a:cs typeface="Calibri" panose="020F0502020204030204" pitchFamily="34" charset="0"/>
                  </a:rPr>
                  <a:t>3.</a:t>
                </a:r>
                <a:r>
                  <a:rPr lang="en-IN" kern="1200" dirty="0">
                    <a:solidFill>
                      <a:prstClr val="black"/>
                    </a:solidFill>
                    <a:latin typeface="Calibri" panose="020F0502020204030204" pitchFamily="34" charset="0"/>
                    <a:cs typeface="Calibri" panose="020F0502020204030204" pitchFamily="34" charset="0"/>
                  </a:rPr>
                  <a:t> </a:t>
                </a:r>
                <a:r>
                  <a:rPr lang="en-IN" b="1" kern="1200" dirty="0">
                    <a:solidFill>
                      <a:prstClr val="black"/>
                    </a:solidFill>
                    <a:latin typeface="Calibri" panose="020F0502020204030204" pitchFamily="34" charset="0"/>
                    <a:cs typeface="Calibri" panose="020F0502020204030204" pitchFamily="34" charset="0"/>
                  </a:rPr>
                  <a:t>Polynomial Function: </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0</m:t>
                        </m:r>
                      </m:sub>
                    </m:sSub>
                    <m:r>
                      <a:rPr lang="en-IN" i="1" kern="1200">
                        <a:solidFill>
                          <a:prstClr val="black"/>
                        </a:solidFill>
                        <a:latin typeface="Cambria Math" panose="02040503050406030204" pitchFamily="18" charset="0"/>
                        <a:cs typeface="Arial" panose="020B0604020202020204" pitchFamily="34" charset="0"/>
                      </a:rPr>
                      <m:t>+</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1</m:t>
                        </m:r>
                      </m:sub>
                    </m:sSub>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2</m:t>
                        </m:r>
                      </m:sub>
                    </m:sSub>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 …+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𝑛</m:t>
                        </m:r>
                      </m:sub>
                    </m:sSub>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𝑛</m:t>
                        </m:r>
                      </m:sup>
                    </m:sSup>
                    <m:r>
                      <a:rPr lang="en-IN"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where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𝑁</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0</m:t>
                        </m:r>
                      </m:sub>
                    </m:sSub>
                    <m:r>
                      <a:rPr lang="en-IN" i="1" kern="1200">
                        <a:solidFill>
                          <a:prstClr val="black"/>
                        </a:solidFill>
                        <a:latin typeface="Cambria Math" panose="02040503050406030204" pitchFamily="18" charset="0"/>
                        <a:cs typeface="Arial" panose="020B0604020202020204" pitchFamily="34" charset="0"/>
                      </a:rPr>
                      <m:t>,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1</m:t>
                        </m:r>
                      </m:sub>
                    </m:sSub>
                    <m:r>
                      <a:rPr lang="en-IN" i="1" kern="1200">
                        <a:solidFill>
                          <a:prstClr val="black"/>
                        </a:solidFill>
                        <a:latin typeface="Cambria Math" panose="02040503050406030204" pitchFamily="18" charset="0"/>
                        <a:cs typeface="Arial" panose="020B0604020202020204" pitchFamily="34" charset="0"/>
                      </a:rPr>
                      <m:t>, …,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𝑛</m:t>
                        </m:r>
                      </m:sub>
                    </m:sSub>
                  </m:oMath>
                </a14:m>
                <a:r>
                  <a:rPr lang="en-IN" kern="1200" dirty="0">
                    <a:solidFill>
                      <a:prstClr val="black"/>
                    </a:solidFill>
                    <a:latin typeface="Calibri" panose="020F0502020204030204" pitchFamily="34" charset="0"/>
                    <a:cs typeface="Calibri" panose="020F0502020204030204" pitchFamily="34" charset="0"/>
                  </a:rPr>
                  <a:t> are real constants and </a:t>
                </a:r>
                <a14:m>
                  <m:oMath xmlns:m="http://schemas.openxmlformats.org/officeDocument/2006/math">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0</m:t>
                        </m:r>
                      </m:sub>
                    </m:sSub>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 is called a polynomial function in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of degree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𝑛</m:t>
                    </m:r>
                  </m:oMath>
                </a14:m>
                <a:r>
                  <a:rPr lang="en-IN" kern="1200" dirty="0">
                    <a:solidFill>
                      <a:prstClr val="black"/>
                    </a:solidFill>
                    <a:latin typeface="Calibri" panose="020F0502020204030204" pitchFamily="34" charset="0"/>
                    <a:cs typeface="Calibri" panose="020F0502020204030204" pitchFamily="34" charset="0"/>
                  </a:rPr>
                  <a:t>.</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If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cs typeface="Arial" panose="020B0604020202020204" pitchFamily="34" charset="0"/>
                      </a:rPr>
                      <m:t>=1, </m:t>
                    </m:r>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𝑜</m:t>
                        </m:r>
                      </m:sub>
                    </m:sSub>
                    <m:r>
                      <a:rPr lang="en-IN" i="1" kern="1200">
                        <a:solidFill>
                          <a:prstClr val="black"/>
                        </a:solidFill>
                        <a:latin typeface="Cambria Math" panose="02040503050406030204" pitchFamily="18" charset="0"/>
                        <a:cs typeface="Arial" panose="020B0604020202020204" pitchFamily="34" charset="0"/>
                      </a:rPr>
                      <m:t>+</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1</m:t>
                        </m:r>
                      </m:sub>
                    </m:sSub>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 ,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0</m:t>
                        </m:r>
                      </m:sub>
                    </m:sSub>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 is called linear function.</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If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cs typeface="Arial" panose="020B0604020202020204" pitchFamily="34" charset="0"/>
                      </a:rPr>
                      <m:t>=2, </m:t>
                    </m:r>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0</m:t>
                        </m:r>
                      </m:sub>
                    </m:sSub>
                    <m:r>
                      <a:rPr lang="en-IN" i="1" kern="1200">
                        <a:solidFill>
                          <a:prstClr val="black"/>
                        </a:solidFill>
                        <a:latin typeface="Cambria Math" panose="02040503050406030204" pitchFamily="18" charset="0"/>
                        <a:cs typeface="Arial" panose="020B0604020202020204" pitchFamily="34" charset="0"/>
                      </a:rPr>
                      <m:t>+</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1</m:t>
                        </m:r>
                      </m:sub>
                    </m:sSub>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2</m:t>
                        </m:r>
                      </m:sub>
                    </m:sSub>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 </m:t>
                    </m:r>
                    <m:sSub>
                      <m:sSubPr>
                        <m:ctrlPr>
                          <a:rPr lang="en-IN" i="1" kern="1200">
                            <a:solidFill>
                              <a:prstClr val="black"/>
                            </a:solidFill>
                            <a:latin typeface="Cambria Math" panose="02040503050406030204" pitchFamily="18" charset="0"/>
                            <a:cs typeface="Arial" panose="020B0604020202020204" pitchFamily="34" charset="0"/>
                          </a:rPr>
                        </m:ctrlPr>
                      </m:sSubPr>
                      <m:e>
                        <m:r>
                          <a:rPr lang="en-IN" i="1" kern="1200">
                            <a:solidFill>
                              <a:prstClr val="black"/>
                            </a:solidFill>
                            <a:latin typeface="Cambria Math" panose="02040503050406030204" pitchFamily="18" charset="0"/>
                            <a:cs typeface="Arial" panose="020B0604020202020204" pitchFamily="34" charset="0"/>
                          </a:rPr>
                          <m:t>𝑎</m:t>
                        </m:r>
                      </m:e>
                      <m:sub>
                        <m:r>
                          <a:rPr lang="en-IN" i="1" kern="1200">
                            <a:solidFill>
                              <a:prstClr val="black"/>
                            </a:solidFill>
                            <a:latin typeface="Cambria Math" panose="02040503050406030204" pitchFamily="18" charset="0"/>
                            <a:cs typeface="Arial" panose="020B0604020202020204" pitchFamily="34" charset="0"/>
                          </a:rPr>
                          <m:t>2</m:t>
                        </m:r>
                      </m:sub>
                    </m:sSub>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 is called a quadratic function.</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functions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=2</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4</m:t>
                        </m:r>
                      </m:sup>
                    </m:sSup>
                    <m:r>
                      <a:rPr lang="en-IN" i="1" kern="1200">
                        <a:solidFill>
                          <a:prstClr val="black"/>
                        </a:solidFill>
                        <a:latin typeface="Cambria Math" panose="02040503050406030204" pitchFamily="18" charset="0"/>
                        <a:cs typeface="Arial" panose="020B0604020202020204" pitchFamily="34" charset="0"/>
                      </a:rPr>
                      <m:t>−</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+5</m:t>
                    </m:r>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𝑔</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5</m:t>
                        </m:r>
                      </m:sup>
                    </m:sSup>
                    <m:r>
                      <a:rPr lang="en-IN" i="1" kern="1200">
                        <a:solidFill>
                          <a:prstClr val="black"/>
                        </a:solidFill>
                        <a:latin typeface="Cambria Math" panose="02040503050406030204" pitchFamily="18" charset="0"/>
                        <a:cs typeface="Arial" panose="020B0604020202020204" pitchFamily="34" charset="0"/>
                      </a:rPr>
                      <m:t>+</m:t>
                    </m:r>
                    <m:rad>
                      <m:radPr>
                        <m:degHide m:val="on"/>
                        <m:ctrlPr>
                          <a:rPr lang="en-IN" i="1" kern="1200">
                            <a:solidFill>
                              <a:prstClr val="black"/>
                            </a:solidFill>
                            <a:latin typeface="Cambria Math" panose="02040503050406030204" pitchFamily="18" charset="0"/>
                            <a:cs typeface="Arial" panose="020B0604020202020204" pitchFamily="34" charset="0"/>
                          </a:rPr>
                        </m:ctrlPr>
                      </m:radPr>
                      <m:deg/>
                      <m:e>
                        <m:r>
                          <a:rPr lang="en-IN" i="1" kern="1200">
                            <a:solidFill>
                              <a:prstClr val="black"/>
                            </a:solidFill>
                            <a:latin typeface="Cambria Math" panose="02040503050406030204" pitchFamily="18" charset="0"/>
                            <a:cs typeface="Arial" panose="020B0604020202020204" pitchFamily="34" charset="0"/>
                          </a:rPr>
                          <m:t>3</m:t>
                        </m:r>
                      </m:e>
                    </m:rad>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−3</m:t>
                    </m:r>
                  </m:oMath>
                </a14:m>
                <a:r>
                  <a:rPr lang="en-IN" kern="1200" dirty="0">
                    <a:solidFill>
                      <a:prstClr val="black"/>
                    </a:solidFill>
                    <a:latin typeface="Calibri" panose="020F0502020204030204" pitchFamily="34" charset="0"/>
                    <a:cs typeface="Calibri" panose="020F0502020204030204" pitchFamily="34" charset="0"/>
                  </a:rPr>
                  <a:t> are examples of polynomial functions, whereas the function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h</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5</m:t>
                            </m:r>
                          </m:num>
                          <m:den>
                            <m:r>
                              <a:rPr lang="en-IN" i="1" kern="1200">
                                <a:solidFill>
                                  <a:prstClr val="black"/>
                                </a:solidFill>
                                <a:latin typeface="Cambria Math" panose="02040503050406030204" pitchFamily="18" charset="0"/>
                                <a:cs typeface="Arial" panose="020B0604020202020204" pitchFamily="34" charset="0"/>
                              </a:rPr>
                              <m:t>2</m:t>
                            </m:r>
                          </m:den>
                        </m:f>
                      </m:sup>
                    </m:sSup>
                    <m:r>
                      <a:rPr lang="en-IN" i="1" kern="1200">
                        <a:solidFill>
                          <a:prstClr val="black"/>
                        </a:solidFill>
                        <a:latin typeface="Cambria Math" panose="02040503050406030204" pitchFamily="18" charset="0"/>
                        <a:cs typeface="Arial" panose="020B0604020202020204" pitchFamily="34" charset="0"/>
                      </a:rPr>
                      <m:t>+3</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−2</m:t>
                    </m:r>
                  </m:oMath>
                </a14:m>
                <a:r>
                  <a:rPr lang="en-IN" kern="1200" dirty="0">
                    <a:solidFill>
                      <a:prstClr val="black"/>
                    </a:solidFill>
                    <a:latin typeface="Calibri" panose="020F0502020204030204" pitchFamily="34" charset="0"/>
                    <a:cs typeface="Calibri" panose="020F0502020204030204" pitchFamily="34" charset="0"/>
                  </a:rPr>
                  <a:t> is not a polynomial function.</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685799" y="1266825"/>
                <a:ext cx="7591425" cy="3060475"/>
              </a:xfrm>
              <a:prstGeom prst="rect">
                <a:avLst/>
              </a:prstGeom>
              <a:blipFill rotWithShape="0">
                <a:blip r:embed="rId4"/>
                <a:stretch>
                  <a:fillRect l="-241" r="-161"/>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232270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571499" y="1437700"/>
                <a:ext cx="7734301" cy="2889600"/>
              </a:xfrm>
              <a:prstGeom prst="rect">
                <a:avLst/>
              </a:prstGeom>
              <a:noFill/>
              <a:ln>
                <a:noFill/>
              </a:ln>
            </p:spPr>
            <p:txBody>
              <a:bodyPr spcFirstLastPara="1" wrap="square" lIns="91425" tIns="91425" rIns="91425" bIns="91425" anchor="t" anchorCtr="0">
                <a:noAutofit/>
              </a:bodyPr>
              <a:lstStyle/>
              <a:p>
                <a:pPr lvl="0">
                  <a:buSzPts val="1400"/>
                </a:pPr>
                <a:r>
                  <a:rPr lang="en-IN" kern="1200" dirty="0">
                    <a:solidFill>
                      <a:prstClr val="black"/>
                    </a:solidFill>
                    <a:latin typeface="Calibri" panose="020F0502020204030204" pitchFamily="34" charset="0"/>
                    <a:cs typeface="Calibri" panose="020F0502020204030204" pitchFamily="34" charset="0"/>
                  </a:rPr>
                  <a:t>Consider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=4</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−2</m:t>
                    </m:r>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−3</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+5</m:t>
                    </m:r>
                  </m:oMath>
                </a14:m>
                <a:r>
                  <a:rPr lang="en-IN" kern="1200" dirty="0">
                    <a:solidFill>
                      <a:prstClr val="black"/>
                    </a:solidFill>
                    <a:latin typeface="Calibri" panose="020F0502020204030204" pitchFamily="34" charset="0"/>
                    <a:cs typeface="Calibri" panose="020F0502020204030204" pitchFamily="34" charset="0"/>
                  </a:rPr>
                  <a:t>		</a:t>
                </a:r>
                <a:endParaRPr sz="1400" b="0" i="0" u="none" strike="noStrike" cap="none" dirty="0">
                  <a:solidFill>
                    <a:srgbClr val="000000"/>
                  </a:solidFill>
                  <a:latin typeface="Calibri"/>
                  <a:ea typeface="Calibri"/>
                  <a:cs typeface="Calibri"/>
                  <a:sym typeface="Calibri"/>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571499" y="1437700"/>
                <a:ext cx="7734301" cy="2889600"/>
              </a:xfrm>
              <a:prstGeom prst="rect">
                <a:avLst/>
              </a:prstGeom>
              <a:blipFill>
                <a:blip r:embed="rId4"/>
                <a:stretch>
                  <a:fillRect l="-236"/>
                </a:stretch>
              </a:blipFill>
              <a:ln>
                <a:noFill/>
              </a:ln>
            </p:spPr>
            <p:txBody>
              <a:bodyPr/>
              <a:lstStyle/>
              <a:p>
                <a:r>
                  <a:rPr lang="en-IN">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16" y="2047876"/>
            <a:ext cx="2340398" cy="23812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423" y="1916163"/>
            <a:ext cx="2805413" cy="2283812"/>
          </a:xfrm>
          <a:prstGeom prst="rect">
            <a:avLst/>
          </a:prstGeom>
        </p:spPr>
      </p:pic>
    </p:spTree>
    <p:extLst>
      <p:ext uri="{BB962C8B-B14F-4D97-AF65-F5344CB8AC3E}">
        <p14:creationId xmlns:p14="http://schemas.microsoft.com/office/powerpoint/2010/main" val="4047743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733425" y="1437700"/>
                <a:ext cx="7343775"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4. Rational Functions:</a:t>
                </a:r>
              </a:p>
              <a:p>
                <a:pPr lvl="0" algn="just"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 function which can be expressed as the quotient of two polynomial functions, is called rational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𝑖</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𝑒</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𝑟</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num>
                      <m:den>
                        <m:r>
                          <a:rPr lang="en-IN" i="1" kern="1200">
                            <a:solidFill>
                              <a:prstClr val="black"/>
                            </a:solidFill>
                            <a:latin typeface="Cambria Math" panose="02040503050406030204" pitchFamily="18" charset="0"/>
                            <a:cs typeface="Arial" panose="020B0604020202020204" pitchFamily="34" charset="0"/>
                          </a:rPr>
                          <m:t>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den>
                    </m:f>
                  </m:oMath>
                </a14:m>
                <a:r>
                  <a:rPr lang="en-IN" kern="1200" dirty="0">
                    <a:solidFill>
                      <a:prstClr val="black"/>
                    </a:solidFill>
                    <a:latin typeface="Calibri" panose="020F0502020204030204" pitchFamily="34" charset="0"/>
                    <a:cs typeface="Calibri" panose="020F0502020204030204" pitchFamily="34" charset="0"/>
                  </a:rPr>
                  <a:t>, where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are polynomial functions of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defined in a domain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0</m:t>
                    </m:r>
                    <m:r>
                      <a:rPr lang="en-IN"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is a rational function.</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For example,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1</m:t>
                        </m:r>
                      </m:num>
                      <m:den>
                        <m:r>
                          <a:rPr lang="en-IN" i="1" kern="1200">
                            <a:solidFill>
                              <a:prstClr val="black"/>
                            </a:solidFill>
                            <a:latin typeface="Cambria Math" panose="02040503050406030204" pitchFamily="18" charset="0"/>
                            <a:cs typeface="Arial" panose="020B0604020202020204" pitchFamily="34" charset="0"/>
                          </a:rPr>
                          <m:t>𝑥</m:t>
                        </m:r>
                      </m:den>
                    </m:f>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f>
                      <m:f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fPr>
                      <m:num>
                        <m:sSup>
                          <m:sSup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3</m:t>
                            </m:r>
                          </m:sup>
                        </m:s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3</m:t>
                        </m:r>
                      </m:num>
                      <m:den>
                        <m:sSup>
                          <m:sSup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den>
                    </m:f>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f>
                      <m:f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2</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num>
                      <m:den>
                        <m:sSup>
                          <m:sSup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4</m:t>
                        </m:r>
                      </m:den>
                    </m:f>
                  </m:oMath>
                </a14:m>
                <a:r>
                  <a:rPr lang="en-IN" kern="1200" dirty="0">
                    <a:solidFill>
                      <a:prstClr val="black"/>
                    </a:solidFill>
                    <a:latin typeface="Calibri" panose="020F0502020204030204" pitchFamily="34" charset="0"/>
                    <a:cs typeface="Calibri" panose="020F0502020204030204" pitchFamily="34" charset="0"/>
                  </a:rPr>
                  <a:t> are rational functions. </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733425" y="1437700"/>
                <a:ext cx="7343775" cy="2889600"/>
              </a:xfrm>
              <a:prstGeom prst="rect">
                <a:avLst/>
              </a:prstGeom>
              <a:blipFill rotWithShape="0">
                <a:blip r:embed="rId4"/>
                <a:stretch>
                  <a:fillRect l="-249" r="-166"/>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10248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br>
              <a:rPr lang="en-IN" sz="1800" b="1" dirty="0">
                <a:effectLst/>
                <a:latin typeface="Calibri" panose="020F0502020204030204" pitchFamily="34" charset="0"/>
                <a:ea typeface="Times New Roman" panose="02020603050405020304" pitchFamily="18" charset="0"/>
                <a:cs typeface="Calibri" panose="020F0502020204030204" pitchFamily="34" charset="0"/>
              </a:rPr>
            </a:b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Number of Elements in Cartesian Product of two Sets:</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marL="285750" lvl="0" indent="-285750" algn="just">
                  <a:spcAft>
                    <a:spcPts val="1000"/>
                  </a:spcAft>
                  <a:buSzPct val="87000"/>
                  <a:buFont typeface="Wingdings" panose="05000000000000000000" pitchFamily="2" charset="2"/>
                  <a:buChar char="Ø"/>
                  <a:tabLst>
                    <a:tab pos="270510" algn="l"/>
                  </a:tabLst>
                </a:pPr>
                <a:r>
                  <a:rPr lang="en-IN" sz="1800"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rPr>
                  <a:t>If there are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elements in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𝑞</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elements in set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there will be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𝑝𝑞</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elements 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𝑞</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𝑝𝑞</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SzPct val="91000"/>
                  <a:buFont typeface="Wingdings" panose="05000000000000000000" pitchFamily="2" charset="2"/>
                  <a:buChar char=""/>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If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non-empty sets and either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an infinite set,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will also be an infinite set.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SzPct val="91000"/>
                  <a:buFont typeface="Wingdings" panose="05000000000000000000" pitchFamily="2" charset="2"/>
                  <a:buChar char=""/>
                  <a:tabLst>
                    <a:tab pos="270510" algn="l"/>
                  </a:tabLst>
                </a:pPr>
                <a:r>
                  <a:rPr lang="en-IN" dirty="0">
                    <a:effectLst/>
                    <a:latin typeface="Calibri" panose="020F0502020204030204" pitchFamily="34" charset="0"/>
                    <a:ea typeface="Times New Roman" panose="02020603050405020304" pitchFamily="18" charset="0"/>
                    <a:cs typeface="Calibri" panose="020F0502020204030204" pitchFamily="34" charset="0"/>
                  </a:rPr>
                  <a:t>If either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or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 sz="1400" b="0" i="0" u="none" strike="noStrike" cap="none" dirty="0">
                  <a:solidFill>
                    <a:srgbClr val="000000"/>
                  </a:solidFill>
                  <a:latin typeface="Calibri"/>
                  <a:ea typeface="Calibri"/>
                  <a:cs typeface="Calibri"/>
                  <a:sym typeface="Calibri"/>
                </a:endParaRPr>
              </a:p>
              <a:p>
                <a:pPr algn="just"/>
                <a:r>
                  <a:rPr lang="en-IN" dirty="0">
                    <a:solidFill>
                      <a:schemeClr val="bg1"/>
                    </a:solidFill>
                    <a:latin typeface="Arial" panose="020B0604020202020204" pitchFamily="34" charset="0"/>
                    <a:cs typeface="Arial" panose="020B0604020202020204" pitchFamily="34" charset="0"/>
                  </a:rPr>
                  <a:t>We are familiar with the concept of relationship between people. For example, a mother – daughter</a:t>
                </a:r>
                <a:endParaRPr sz="1400" b="0" i="0" u="none" strike="noStrike" cap="none" dirty="0">
                  <a:solidFill>
                    <a:srgbClr val="000000"/>
                  </a:solidFill>
                  <a:latin typeface="Calibri"/>
                  <a:ea typeface="Calibri"/>
                  <a:cs typeface="Calibri"/>
                  <a:sym typeface="Calibri"/>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323" r="-16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8285397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790575" y="1264227"/>
                <a:ext cx="7334250" cy="3063073"/>
              </a:xfrm>
              <a:prstGeom prst="rect">
                <a:avLst/>
              </a:prstGeom>
              <a:noFill/>
              <a:ln>
                <a:noFill/>
              </a:ln>
            </p:spPr>
            <p:txBody>
              <a:bodyPr spcFirstLastPara="1" wrap="square" lIns="91425" tIns="91425" rIns="91425" bIns="91425" anchor="t" anchorCtr="0">
                <a:noAutofit/>
              </a:bodyPr>
              <a:lstStyle/>
              <a:p>
                <a:pPr lvl="0">
                  <a:buSzPts val="1400"/>
                </a:pPr>
                <a:r>
                  <a:rPr lang="en-IN" kern="1200" dirty="0">
                    <a:solidFill>
                      <a:prstClr val="black"/>
                    </a:solidFill>
                    <a:latin typeface="Calibri" panose="020F0502020204030204" pitchFamily="34" charset="0"/>
                    <a:cs typeface="Calibri" panose="020F0502020204030204" pitchFamily="34" charset="0"/>
                  </a:rPr>
                  <a:t>Graph of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f>
                      <m:fPr>
                        <m:ctrlPr>
                          <a:rPr lang="en-IN" i="1" kern="1200">
                            <a:solidFill>
                              <a:prstClr val="black"/>
                            </a:solidFill>
                            <a:latin typeface="Cambria Math" panose="02040503050406030204" pitchFamily="18" charset="0"/>
                            <a:cs typeface="Arial" panose="020B0604020202020204" pitchFamily="34" charset="0"/>
                          </a:rPr>
                        </m:ctrlPr>
                      </m:fPr>
                      <m:num>
                        <m:r>
                          <a:rPr lang="en-IN" i="1" kern="1200">
                            <a:solidFill>
                              <a:prstClr val="black"/>
                            </a:solidFill>
                            <a:latin typeface="Cambria Math" panose="02040503050406030204" pitchFamily="18" charset="0"/>
                            <a:cs typeface="Arial" panose="020B0604020202020204" pitchFamily="34" charset="0"/>
                          </a:rPr>
                          <m:t>1</m:t>
                        </m:r>
                      </m:num>
                      <m:den>
                        <m:r>
                          <a:rPr lang="en-IN" i="1" kern="1200">
                            <a:solidFill>
                              <a:prstClr val="black"/>
                            </a:solidFill>
                            <a:latin typeface="Cambria Math" panose="02040503050406030204" pitchFamily="18" charset="0"/>
                            <a:cs typeface="Arial" panose="020B0604020202020204" pitchFamily="34" charset="0"/>
                          </a:rPr>
                          <m:t>𝑥</m:t>
                        </m:r>
                      </m:den>
                    </m:f>
                  </m:oMath>
                </a14:m>
                <a:r>
                  <a:rPr lang="en-IN" kern="1200" dirty="0">
                    <a:solidFill>
                      <a:prstClr val="black"/>
                    </a:solidFill>
                    <a:latin typeface="Calibri" panose="020F0502020204030204" pitchFamily="34" charset="0"/>
                    <a:cs typeface="Calibri" panose="020F0502020204030204" pitchFamily="34" charset="0"/>
                  </a:rPr>
                  <a:t> is shown in the figure.</a:t>
                </a:r>
                <a:endParaRPr sz="1400" b="0" i="0" u="none" strike="noStrike" cap="none" dirty="0">
                  <a:solidFill>
                    <a:srgbClr val="000000"/>
                  </a:solidFill>
                  <a:latin typeface="Calibri"/>
                  <a:ea typeface="Calibri"/>
                  <a:cs typeface="Calibri"/>
                  <a:sym typeface="Calibri"/>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790575" y="1264227"/>
                <a:ext cx="7334250" cy="3063073"/>
              </a:xfrm>
              <a:prstGeom prst="rect">
                <a:avLst/>
              </a:prstGeom>
              <a:blipFill rotWithShape="0">
                <a:blip r:embed="rId4"/>
                <a:stretch>
                  <a:fillRect l="-249"/>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228" y="1264227"/>
            <a:ext cx="3603891" cy="2711365"/>
          </a:xfrm>
          <a:prstGeom prst="rect">
            <a:avLst/>
          </a:prstGeom>
        </p:spPr>
      </p:pic>
    </p:spTree>
    <p:extLst>
      <p:ext uri="{BB962C8B-B14F-4D97-AF65-F5344CB8AC3E}">
        <p14:creationId xmlns:p14="http://schemas.microsoft.com/office/powerpoint/2010/main" val="836535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704849" y="981075"/>
                <a:ext cx="7200901" cy="3629025"/>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5.</a:t>
                </a:r>
                <a:r>
                  <a:rPr lang="en-IN" kern="1200" dirty="0">
                    <a:solidFill>
                      <a:prstClr val="black"/>
                    </a:solidFill>
                    <a:latin typeface="Calibri" panose="020F0502020204030204" pitchFamily="34" charset="0"/>
                    <a:cs typeface="Calibri" panose="020F0502020204030204" pitchFamily="34" charset="0"/>
                  </a:rPr>
                  <a:t> </a:t>
                </a:r>
                <a:r>
                  <a:rPr lang="en-IN" b="1" kern="1200" dirty="0">
                    <a:solidFill>
                      <a:prstClr val="black"/>
                    </a:solidFill>
                    <a:latin typeface="Calibri" panose="020F0502020204030204" pitchFamily="34" charset="0"/>
                    <a:cs typeface="Calibri" panose="020F0502020204030204" pitchFamily="34" charset="0"/>
                  </a:rPr>
                  <a:t>Modulus Function: </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oMath>
                </a14:m>
                <a:r>
                  <a:rPr lang="en-IN" kern="1200" dirty="0">
                    <a:solidFill>
                      <a:prstClr val="black"/>
                    </a:solidFill>
                    <a:latin typeface="Calibri" panose="020F0502020204030204" pitchFamily="34" charset="0"/>
                    <a:cs typeface="Calibri" panose="020F0502020204030204" pitchFamily="34" charset="0"/>
                  </a:rPr>
                  <a:t>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eqArr>
                          <m:eqArrPr>
                            <m:ctrlPr>
                              <a:rPr lang="en-IN" i="1" kern="1200">
                                <a:solidFill>
                                  <a:prstClr val="black"/>
                                </a:solidFill>
                                <a:latin typeface="Cambria Math" panose="02040503050406030204" pitchFamily="18" charset="0"/>
                                <a:cs typeface="Arial" panose="020B0604020202020204" pitchFamily="34" charset="0"/>
                              </a:rPr>
                            </m:ctrlPr>
                          </m:eqArrPr>
                          <m:e>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𝑤</m:t>
                            </m:r>
                            <m:r>
                              <a:rPr lang="en-IN" i="1" kern="1200">
                                <a:solidFill>
                                  <a:prstClr val="black"/>
                                </a:solidFill>
                                <a:latin typeface="Cambria Math" panose="02040503050406030204" pitchFamily="18" charset="0"/>
                                <a:cs typeface="Arial" panose="020B0604020202020204" pitchFamily="34" charset="0"/>
                              </a:rPr>
                              <m:t>h</m:t>
                            </m:r>
                            <m:r>
                              <a:rPr lang="en-IN" i="1" kern="1200">
                                <a:solidFill>
                                  <a:prstClr val="black"/>
                                </a:solidFill>
                                <a:latin typeface="Cambria Math" panose="02040503050406030204" pitchFamily="18" charset="0"/>
                                <a:cs typeface="Arial" panose="020B0604020202020204" pitchFamily="34" charset="0"/>
                              </a:rPr>
                              <m:t>𝑒𝑛</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e>
                          <m:e>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𝑤</m:t>
                            </m:r>
                            <m:r>
                              <a:rPr lang="en-IN" i="1" kern="1200">
                                <a:solidFill>
                                  <a:prstClr val="black"/>
                                </a:solidFill>
                                <a:latin typeface="Cambria Math" panose="02040503050406030204" pitchFamily="18" charset="0"/>
                                <a:cs typeface="Arial" panose="020B0604020202020204" pitchFamily="34" charset="0"/>
                              </a:rPr>
                              <m:t>h</m:t>
                            </m:r>
                            <m:r>
                              <a:rPr lang="en-IN" i="1" kern="1200">
                                <a:solidFill>
                                  <a:prstClr val="black"/>
                                </a:solidFill>
                                <a:latin typeface="Cambria Math" panose="02040503050406030204" pitchFamily="18" charset="0"/>
                                <a:cs typeface="Arial" panose="020B0604020202020204" pitchFamily="34" charset="0"/>
                              </a:rPr>
                              <m:t>𝑒𝑛</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&lt;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e>
                        </m:eqArr>
                      </m:e>
                    </m:d>
                  </m:oMath>
                </a14:m>
                <a:r>
                  <a:rPr lang="en-IN" kern="1200" dirty="0">
                    <a:solidFill>
                      <a:prstClr val="black"/>
                    </a:solidFill>
                    <a:latin typeface="Calibri" panose="020F0502020204030204" pitchFamily="34" charset="0"/>
                    <a:cs typeface="Calibri" panose="020F0502020204030204" pitchFamily="34" charset="0"/>
                  </a:rPr>
                  <a:t>   is called the modulus function or absolute value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𝑑𝑜𝑚</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and</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𝑟𝑛𝑔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𝑅</m:t>
                        </m:r>
                      </m:e>
                      <m:sup>
                        <m:r>
                          <a:rPr lang="en-IN" i="1" kern="1200">
                            <a:solidFill>
                              <a:prstClr val="black"/>
                            </a:solidFill>
                            <a:latin typeface="Cambria Math" panose="02040503050406030204" pitchFamily="18" charset="0"/>
                            <a:cs typeface="Arial" panose="020B0604020202020204" pitchFamily="34" charset="0"/>
                          </a:rPr>
                          <m:t>+</m:t>
                        </m:r>
                      </m:sup>
                    </m:sSup>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The graph consists of two half – lines, one</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in the first quadrant bisecting the axes </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and the other in the second quadrant,</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bisecting the axes where the origin is</a:t>
                </a:r>
              </a:p>
              <a:p>
                <a:pPr lvl="0" algn="just"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included in the graph.</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704849" y="981075"/>
                <a:ext cx="7200901" cy="3629025"/>
              </a:xfrm>
              <a:prstGeom prst="rect">
                <a:avLst/>
              </a:prstGeom>
              <a:blipFill rotWithShape="0">
                <a:blip r:embed="rId4"/>
                <a:stretch>
                  <a:fillRect l="-254" t="-15462" r="-423" b="-504"/>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003" y="2095500"/>
            <a:ext cx="2801622" cy="2379899"/>
          </a:xfrm>
          <a:prstGeom prst="rect">
            <a:avLst/>
          </a:prstGeom>
        </p:spPr>
      </p:pic>
    </p:spTree>
    <p:extLst>
      <p:ext uri="{BB962C8B-B14F-4D97-AF65-F5344CB8AC3E}">
        <p14:creationId xmlns:p14="http://schemas.microsoft.com/office/powerpoint/2010/main" val="18850622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885825" y="1437700"/>
                <a:ext cx="7143750"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Properties of Modulus Function:</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m:t>
                        </m:r>
                      </m:e>
                    </m:d>
                    <m:r>
                      <a:rPr lang="en-IN" i="1" kern="1200">
                        <a:solidFill>
                          <a:prstClr val="black"/>
                        </a:solidFill>
                        <a:latin typeface="Cambria Math" panose="02040503050406030204" pitchFamily="18" charset="0"/>
                        <a:cs typeface="Arial" panose="020B0604020202020204" pitchFamily="34" charset="0"/>
                      </a:rPr>
                      <m:t> </m:t>
                    </m:r>
                  </m:oMath>
                </a14:m>
                <a:r>
                  <a:rPr lang="en-IN" kern="1200" dirty="0">
                    <a:solidFill>
                      <a:prstClr val="black"/>
                    </a:solidFill>
                    <a:latin typeface="Calibri" panose="020F0502020204030204" pitchFamily="34" charset="0"/>
                    <a:cs typeface="Calibri" panose="020F0502020204030204" pitchFamily="34" charset="0"/>
                  </a:rPr>
                  <a:t>For any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 </a:t>
                </a:r>
                <a14:m>
                  <m:oMath xmlns:m="http://schemas.openxmlformats.org/officeDocument/2006/math">
                    <m:rad>
                      <m:radPr>
                        <m:degHide m:val="on"/>
                        <m:ctrlPr>
                          <a:rPr lang="en-IN" i="1" kern="1200">
                            <a:solidFill>
                              <a:prstClr val="black"/>
                            </a:solidFill>
                            <a:latin typeface="Cambria Math" panose="02040503050406030204" pitchFamily="18" charset="0"/>
                            <a:cs typeface="Arial" panose="020B0604020202020204" pitchFamily="34" charset="0"/>
                          </a:rPr>
                        </m:ctrlPr>
                      </m:radPr>
                      <m:deg/>
                      <m:e>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e>
                    </m:ra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𝑖𝑖</m:t>
                        </m:r>
                      </m:e>
                    </m:d>
                    <m:r>
                      <a:rPr lang="en-IN" i="1" kern="1200">
                        <a:solidFill>
                          <a:prstClr val="black"/>
                        </a:solidFill>
                        <a:latin typeface="Cambria Math" panose="02040503050406030204" pitchFamily="18" charset="0"/>
                        <a:cs typeface="Arial" panose="020B0604020202020204" pitchFamily="34" charset="0"/>
                      </a:rPr>
                      <m:t> </m:t>
                    </m:r>
                  </m:oMath>
                </a14:m>
                <a:r>
                  <a:rPr lang="en-IN" kern="1200" dirty="0">
                    <a:solidFill>
                      <a:prstClr val="black"/>
                    </a:solidFill>
                    <a:latin typeface="Calibri" panose="020F0502020204030204" pitchFamily="34" charset="0"/>
                    <a:cs typeface="Calibri" panose="020F0502020204030204" pitchFamily="34" charset="0"/>
                  </a:rPr>
                  <a:t>If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oMath>
                </a14:m>
                <a:r>
                  <a:rPr lang="en-IN" kern="1200" dirty="0">
                    <a:solidFill>
                      <a:prstClr val="black"/>
                    </a:solidFill>
                    <a:latin typeface="Calibri" panose="020F0502020204030204" pitchFamily="34" charset="0"/>
                    <a:cs typeface="Calibri" panose="020F0502020204030204" pitchFamily="34" charset="0"/>
                  </a:rPr>
                  <a:t> is a positive real number then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sSup>
                      <m:sSup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𝑎</m:t>
                        </m:r>
                      </m:e>
                      <m: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oMath>
                </a14:m>
                <a:r>
                  <a:rPr lang="en-IN" kern="1200" dirty="0">
                    <a:solidFill>
                      <a:prstClr val="black"/>
                    </a:solidFill>
                    <a:latin typeface="Calibri" panose="020F0502020204030204" pitchFamily="34" charset="0"/>
                    <a:cs typeface="Calibri" panose="020F0502020204030204" pitchFamily="34" charset="0"/>
                  </a:rPr>
                  <a:t> </a:t>
                </a:r>
                <a:r>
                  <a:rPr lang="en-IN" kern="1200" dirty="0">
                    <a:solidFill>
                      <a:prstClr val="black"/>
                    </a:solidFill>
                    <a:latin typeface="Calibri" panose="020F0502020204030204" pitchFamily="34" charset="0"/>
                    <a:cs typeface="Calibri" panose="020F0502020204030204" pitchFamily="34" charset="0"/>
                    <a:sym typeface="Symbol" panose="05050102010706020507" pitchFamily="18" charset="2"/>
                  </a:rPr>
                  <a:t> </a:t>
                </a:r>
                <a14:m>
                  <m:oMath xmlns:m="http://schemas.openxmlformats.org/officeDocument/2006/math">
                    <m:d>
                      <m:dPr>
                        <m:begChr m:val="|"/>
                        <m:endChr m:val="|"/>
                        <m:ctrlP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ctrlPr>
                      </m:dPr>
                      <m:e>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𝑥</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𝑎</m:t>
                    </m:r>
                  </m:oMath>
                </a14:m>
                <a:r>
                  <a:rPr lang="en-IN" kern="1200" dirty="0">
                    <a:solidFill>
                      <a:prstClr val="black"/>
                    </a:solidFill>
                    <a:latin typeface="Calibri" panose="020F0502020204030204" pitchFamily="34" charset="0"/>
                    <a:cs typeface="Calibri" panose="020F0502020204030204" pitchFamily="34" charset="0"/>
                  </a:rPr>
                  <a:t> </a:t>
                </a:r>
                <a:r>
                  <a:rPr lang="en-IN" kern="1200" dirty="0">
                    <a:solidFill>
                      <a:prstClr val="black"/>
                    </a:solidFill>
                    <a:latin typeface="Calibri" panose="020F0502020204030204" pitchFamily="34" charset="0"/>
                    <a:cs typeface="Calibri" panose="020F0502020204030204" pitchFamily="34" charset="0"/>
                    <a:sym typeface="Symbol" panose="05050102010706020507" pitchFamily="18" charset="2"/>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𝑎</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sSup>
                      <m:sSupPr>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𝑎</m:t>
                        </m:r>
                      </m:e>
                      <m:sup>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oMath>
                </a14:m>
                <a:r>
                  <a:rPr lang="en-IN" kern="1200" dirty="0">
                    <a:solidFill>
                      <a:prstClr val="black"/>
                    </a:solidFill>
                    <a:latin typeface="Calibri" panose="020F0502020204030204" pitchFamily="34" charset="0"/>
                    <a:cs typeface="Calibri" panose="020F0502020204030204" pitchFamily="34" charset="0"/>
                  </a:rPr>
                  <a:t> </a:t>
                </a:r>
                <a:r>
                  <a:rPr lang="en-IN" kern="1200" dirty="0">
                    <a:solidFill>
                      <a:prstClr val="black"/>
                    </a:solidFill>
                    <a:latin typeface="Calibri" panose="020F0502020204030204" pitchFamily="34" charset="0"/>
                    <a:cs typeface="Calibri" panose="020F0502020204030204" pitchFamily="34" charset="0"/>
                    <a:sym typeface="Symbol" panose="05050102010706020507" pitchFamily="18" charset="2"/>
                  </a:rPr>
                  <a:t> </a:t>
                </a:r>
                <a14:m>
                  <m:oMath xmlns:m="http://schemas.openxmlformats.org/officeDocument/2006/math">
                    <m:d>
                      <m:dPr>
                        <m:begChr m:val="|"/>
                        <m:endChr m:val="|"/>
                        <m:ctrlP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ctrlPr>
                      </m:dPr>
                      <m:e>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𝑥</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𝑎</m:t>
                    </m:r>
                  </m:oMath>
                </a14:m>
                <a:r>
                  <a:rPr lang="en-IN" kern="1200" dirty="0">
                    <a:solidFill>
                      <a:prstClr val="black"/>
                    </a:solidFill>
                    <a:latin typeface="Calibri" panose="020F0502020204030204" pitchFamily="34" charset="0"/>
                    <a:cs typeface="Calibri" panose="020F0502020204030204" pitchFamily="34" charset="0"/>
                  </a:rPr>
                  <a:t> </a:t>
                </a:r>
                <a:r>
                  <a:rPr lang="en-IN" kern="1200" dirty="0">
                    <a:solidFill>
                      <a:prstClr val="black"/>
                    </a:solidFill>
                    <a:latin typeface="Calibri" panose="020F0502020204030204" pitchFamily="34" charset="0"/>
                    <a:cs typeface="Calibri" panose="020F0502020204030204" pitchFamily="34" charset="0"/>
                    <a:sym typeface="Symbol" panose="05050102010706020507" pitchFamily="18" charset="2"/>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𝑎</m:t>
                    </m:r>
                  </m:oMath>
                </a14:m>
                <a:r>
                  <a:rPr lang="en-IN" kern="1200" dirty="0">
                    <a:solidFill>
                      <a:prstClr val="black"/>
                    </a:solidFill>
                    <a:latin typeface="Calibri" panose="020F0502020204030204" pitchFamily="34" charset="0"/>
                    <a:cs typeface="Calibri" panose="020F0502020204030204" pitchFamily="34" charset="0"/>
                  </a:rPr>
                  <a:t> or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𝑎</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𝑖𝑖𝑖</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d>
                      <m:dPr>
                        <m:begChr m:val="|"/>
                        <m:endChr m:val="|"/>
                        <m:ctrlPr>
                          <a:rPr lang="en-IN" i="1" kern="1200" dirty="0">
                            <a:solidFill>
                              <a:prstClr val="black"/>
                            </a:solidFill>
                            <a:latin typeface="Cambria Math" panose="02040503050406030204" pitchFamily="18" charset="0"/>
                            <a:cs typeface="Arial" panose="020B0604020202020204" pitchFamily="34" charset="0"/>
                          </a:rPr>
                        </m:ctrlPr>
                      </m:dPr>
                      <m:e>
                        <m:r>
                          <a:rPr lang="en-IN" i="1" kern="1200" dirty="0">
                            <a:solidFill>
                              <a:prstClr val="black"/>
                            </a:solidFill>
                            <a:latin typeface="Cambria Math" panose="02040503050406030204" pitchFamily="18" charset="0"/>
                            <a:cs typeface="Arial" panose="020B0604020202020204" pitchFamily="34" charset="0"/>
                          </a:rPr>
                          <m:t>𝑥</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e>
                    </m:d>
                    <m:r>
                      <a:rPr lang="en-IN" i="1" kern="1200" dirty="0">
                        <a:solidFill>
                          <a:prstClr val="black"/>
                        </a:solidFill>
                        <a:latin typeface="Cambria Math" panose="02040503050406030204" pitchFamily="18" charset="0"/>
                        <a:cs typeface="Arial" panose="020B0604020202020204" pitchFamily="34" charset="0"/>
                      </a:rPr>
                      <m:t>≤ </m:t>
                    </m:r>
                    <m:d>
                      <m:dPr>
                        <m:begChr m:val="|"/>
                        <m:endChr m:val="|"/>
                        <m:ctrlPr>
                          <a:rPr lang="en-IN" i="1" kern="1200" dirty="0">
                            <a:solidFill>
                              <a:prstClr val="black"/>
                            </a:solidFill>
                            <a:latin typeface="Cambria Math" panose="02040503050406030204" pitchFamily="18" charset="0"/>
                            <a:cs typeface="Arial" panose="020B0604020202020204" pitchFamily="34" charset="0"/>
                          </a:rPr>
                        </m:ctrlPr>
                      </m:dPr>
                      <m:e>
                        <m:r>
                          <a:rPr lang="en-IN" i="1" kern="1200" dirty="0">
                            <a:solidFill>
                              <a:prstClr val="black"/>
                            </a:solidFill>
                            <a:latin typeface="Cambria Math" panose="02040503050406030204" pitchFamily="18" charset="0"/>
                            <a:cs typeface="Arial" panose="020B0604020202020204" pitchFamily="34" charset="0"/>
                          </a:rPr>
                          <m:t>𝑥</m:t>
                        </m:r>
                      </m:e>
                    </m:d>
                    <m:r>
                      <a:rPr lang="en-IN" i="1" kern="1200" dirty="0">
                        <a:solidFill>
                          <a:prstClr val="black"/>
                        </a:solidFill>
                        <a:latin typeface="Cambria Math" panose="02040503050406030204" pitchFamily="18" charset="0"/>
                        <a:cs typeface="Arial" panose="020B0604020202020204" pitchFamily="34" charset="0"/>
                      </a:rPr>
                      <m:t>+</m:t>
                    </m:r>
                    <m:d>
                      <m:dPr>
                        <m:begChr m:val="|"/>
                        <m:endChr m:val="|"/>
                        <m:ctrlPr>
                          <a:rPr lang="en-IN" i="1" kern="1200" dirty="0">
                            <a:solidFill>
                              <a:prstClr val="black"/>
                            </a:solidFill>
                            <a:latin typeface="Cambria Math" panose="02040503050406030204" pitchFamily="18" charset="0"/>
                            <a:cs typeface="Arial" panose="020B0604020202020204" pitchFamily="34" charset="0"/>
                          </a:rPr>
                        </m:ctrlPr>
                      </m:dPr>
                      <m:e>
                        <m:r>
                          <a:rPr lang="en-IN" i="1" kern="1200" dirty="0">
                            <a:solidFill>
                              <a:prstClr val="black"/>
                            </a:solidFill>
                            <a:latin typeface="Cambria Math" panose="02040503050406030204" pitchFamily="18" charset="0"/>
                            <a:cs typeface="Arial" panose="020B0604020202020204" pitchFamily="34" charset="0"/>
                          </a:rPr>
                          <m:t>𝑦</m:t>
                        </m:r>
                      </m:e>
                    </m:d>
                  </m:oMath>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𝑖𝑣</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dPr>
                        <m:e>
                          <m:d>
                            <m:dPr>
                              <m:begChr m:val="|"/>
                              <m:endChr m:val="|"/>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𝑦</m:t>
                              </m:r>
                            </m:e>
                          </m:d>
                        </m:e>
                      </m:d>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m:t>
                        </m:r>
                      </m:e>
                    </m:d>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𝑥</m:t>
                        </m:r>
                      </m:e>
                      <m:sup>
                        <m:r>
                          <a:rPr lang="en-IN" i="1" kern="1200">
                            <a:solidFill>
                              <a:prstClr val="black"/>
                            </a:solidFill>
                            <a:latin typeface="Cambria Math" panose="02040503050406030204" pitchFamily="18" charset="0"/>
                            <a:cs typeface="Arial" panose="020B0604020202020204" pitchFamily="34" charset="0"/>
                          </a:rPr>
                          <m:t>2</m:t>
                        </m:r>
                      </m:sup>
                    </m:sSup>
                  </m:oMath>
                </a14:m>
                <a:r>
                  <a:rPr lang="en-IN" kern="1200" dirty="0">
                    <a:solidFill>
                      <a:prstClr val="black"/>
                    </a:solidFill>
                    <a:latin typeface="Calibri" panose="020F0502020204030204" pitchFamily="34" charset="0"/>
                    <a:cs typeface="Calibri" panose="020F0502020204030204" pitchFamily="34" charset="0"/>
                  </a:rPr>
                  <a:t>. </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885825" y="1437700"/>
                <a:ext cx="7143750" cy="2889600"/>
              </a:xfrm>
              <a:prstGeom prst="rect">
                <a:avLst/>
              </a:prstGeom>
              <a:blipFill rotWithShape="0">
                <a:blip r:embed="rId4"/>
                <a:stretch>
                  <a:fillRect l="-256"/>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5387918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657225" y="876300"/>
                <a:ext cx="7791450" cy="34510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prstClr val="white"/>
                  </a:buClr>
                  <a:buSzPct val="80000"/>
                </a:pPr>
                <a:r>
                  <a:rPr lang="en-IN" b="1" kern="1200" dirty="0">
                    <a:solidFill>
                      <a:prstClr val="black"/>
                    </a:solidFill>
                    <a:latin typeface="Calibri" panose="020F0502020204030204" pitchFamily="34" charset="0"/>
                    <a:cs typeface="Calibri" panose="020F0502020204030204" pitchFamily="34" charset="0"/>
                  </a:rPr>
                  <a:t>6. Signum Function:</a:t>
                </a:r>
              </a:p>
              <a:p>
                <a:pPr lvl="0" defTabSz="457200">
                  <a:spcBef>
                    <a:spcPct val="20000"/>
                  </a:spcBef>
                  <a:spcAft>
                    <a:spcPts val="600"/>
                  </a:spcAft>
                  <a:buClr>
                    <a:prstClr val="white"/>
                  </a:buClr>
                  <a:buSzPct val="80000"/>
                </a:pPr>
                <a:r>
                  <a:rPr lang="en-IN" kern="1200" dirty="0">
                    <a:solidFill>
                      <a:prstClr val="black"/>
                    </a:solidFill>
                    <a:latin typeface="Calibri" panose="020F0502020204030204" pitchFamily="34" charset="0"/>
                    <a:cs typeface="Calibri" panose="020F0502020204030204" pitchFamily="34" charset="0"/>
                  </a:rPr>
                  <a:t>The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eqArr>
                          <m:eqArrPr>
                            <m:ctrlPr>
                              <a:rPr lang="en-IN" i="1" kern="1200">
                                <a:solidFill>
                                  <a:prstClr val="black"/>
                                </a:solidFill>
                                <a:latin typeface="Cambria Math" panose="02040503050406030204" pitchFamily="18" charset="0"/>
                                <a:cs typeface="Arial" panose="020B0604020202020204" pitchFamily="34" charset="0"/>
                              </a:rPr>
                            </m:ctrlPr>
                          </m:eqArrPr>
                          <m:e>
                            <m:f>
                              <m:fPr>
                                <m:ctrlPr>
                                  <a:rPr lang="en-IN" i="1" kern="1200">
                                    <a:solidFill>
                                      <a:prstClr val="black"/>
                                    </a:solidFill>
                                    <a:latin typeface="Cambria Math" panose="02040503050406030204" pitchFamily="18" charset="0"/>
                                    <a:cs typeface="Arial" panose="020B0604020202020204" pitchFamily="34" charset="0"/>
                                  </a:rPr>
                                </m:ctrlPr>
                              </m:fPr>
                              <m:num>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num>
                              <m:den>
                                <m:r>
                                  <a:rPr lang="en-IN" i="1" kern="1200">
                                    <a:solidFill>
                                      <a:prstClr val="black"/>
                                    </a:solidFill>
                                    <a:latin typeface="Cambria Math" panose="02040503050406030204" pitchFamily="18" charset="0"/>
                                    <a:cs typeface="Arial" panose="020B0604020202020204" pitchFamily="34" charset="0"/>
                                  </a:rPr>
                                  <m:t>𝑥</m:t>
                                </m:r>
                              </m:den>
                            </m:f>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0</m:t>
                            </m:r>
                          </m:e>
                          <m:e>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0</m:t>
                            </m:r>
                          </m:e>
                        </m:eqArr>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eqArr>
                              <m:eqArrPr>
                                <m:ctrlPr>
                                  <a:rPr lang="en-IN" i="1" kern="1200">
                                    <a:solidFill>
                                      <a:prstClr val="black"/>
                                    </a:solidFill>
                                    <a:latin typeface="Cambria Math" panose="02040503050406030204" pitchFamily="18" charset="0"/>
                                    <a:cs typeface="Arial" panose="020B0604020202020204" pitchFamily="34" charset="0"/>
                                  </a:rPr>
                                </m:ctrlPr>
                              </m:eqArrPr>
                              <m:e>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𝑖𝑓</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e>
                              <m:e>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𝑖𝑓</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0</m:t>
                                </m:r>
                              </m:e>
                              <m:e>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𝑖𝑓</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&lt;</m:t>
                                </m:r>
                                <m:r>
                                  <a:rPr lang="en-IN" i="1" kern="1200">
                                    <a:solidFill>
                                      <a:prstClr val="black"/>
                                    </a:solidFill>
                                    <a:latin typeface="Cambria Math" panose="02040503050406030204" pitchFamily="18" charset="0"/>
                                    <a:cs typeface="Arial" panose="020B0604020202020204" pitchFamily="34" charset="0"/>
                                  </a:rPr>
                                  <m:t>0</m:t>
                                </m:r>
                              </m:e>
                            </m:eqArr>
                          </m:e>
                        </m:d>
                      </m:e>
                    </m:d>
                  </m:oMath>
                </a14:m>
                <a:r>
                  <a:rPr lang="en-IN" kern="1200" dirty="0">
                    <a:solidFill>
                      <a:prstClr val="black"/>
                    </a:solidFill>
                    <a:latin typeface="Calibri" panose="020F0502020204030204" pitchFamily="34" charset="0"/>
                    <a:cs typeface="Calibri" panose="020F0502020204030204" pitchFamily="34" charset="0"/>
                  </a:rPr>
                  <a:t> is called the signum function.</a:t>
                </a:r>
              </a:p>
              <a:p>
                <a:pPr lvl="0" defTabSz="457200">
                  <a:spcBef>
                    <a:spcPct val="20000"/>
                  </a:spcBef>
                  <a:spcAft>
                    <a:spcPts val="600"/>
                  </a:spcAft>
                  <a:buClr>
                    <a:prstClr val="white"/>
                  </a:buClr>
                  <a:buSzPct val="80000"/>
                </a:pPr>
                <a:r>
                  <a:rPr lang="en-IN" kern="1200" dirty="0">
                    <a:solidFill>
                      <a:prstClr val="black"/>
                    </a:solidFill>
                    <a:latin typeface="Calibri" panose="020F0502020204030204" pitchFamily="34" charset="0"/>
                    <a:cs typeface="Calibri" panose="020F0502020204030204" pitchFamily="34" charset="0"/>
                  </a:rPr>
                  <a:t> It is also denoted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𝑠𝑔𝑛</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prstClr val="white"/>
                  </a:buClr>
                  <a:buSzPct val="80000"/>
                </a:pP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𝑑𝑜𝑚</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𝑟𝑛𝑔</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 </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prstClr val="white"/>
                  </a:buClr>
                  <a:buSzPct val="80000"/>
                </a:pPr>
                <a:r>
                  <a:rPr lang="en-IN" kern="1200" dirty="0">
                    <a:solidFill>
                      <a:prstClr val="black"/>
                    </a:solidFill>
                    <a:latin typeface="Calibri" panose="020F0502020204030204" pitchFamily="34" charset="0"/>
                    <a:cs typeface="Calibri" panose="020F0502020204030204" pitchFamily="34" charset="0"/>
                  </a:rPr>
                  <a:t> The graph of the signum function is as shown below.</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657225" y="876300"/>
                <a:ext cx="7791450" cy="3451000"/>
              </a:xfrm>
              <a:prstGeom prst="rect">
                <a:avLst/>
              </a:prstGeom>
              <a:blipFill rotWithShape="0">
                <a:blip r:embed="rId4"/>
                <a:stretch>
                  <a:fillRect l="-235"/>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5900" y="2410750"/>
            <a:ext cx="3028208" cy="2429664"/>
          </a:xfrm>
          <a:prstGeom prst="rect">
            <a:avLst/>
          </a:prstGeom>
        </p:spPr>
      </p:pic>
    </p:spTree>
    <p:extLst>
      <p:ext uri="{BB962C8B-B14F-4D97-AF65-F5344CB8AC3E}">
        <p14:creationId xmlns:p14="http://schemas.microsoft.com/office/powerpoint/2010/main" val="14854689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676275" y="1437700"/>
                <a:ext cx="7305675" cy="28896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7.</a:t>
                </a:r>
                <a:r>
                  <a:rPr lang="en-IN" kern="1200" dirty="0">
                    <a:solidFill>
                      <a:prstClr val="black"/>
                    </a:solidFill>
                    <a:latin typeface="Calibri" panose="020F0502020204030204" pitchFamily="34" charset="0"/>
                    <a:cs typeface="Calibri" panose="020F0502020204030204" pitchFamily="34" charset="0"/>
                  </a:rPr>
                  <a:t> </a:t>
                </a:r>
                <a:r>
                  <a:rPr lang="en-IN" b="1" kern="1200" dirty="0">
                    <a:solidFill>
                      <a:prstClr val="black"/>
                    </a:solidFill>
                    <a:latin typeface="Calibri" panose="020F0502020204030204" pitchFamily="34" charset="0"/>
                    <a:cs typeface="Calibri" panose="020F0502020204030204" pitchFamily="34" charset="0"/>
                  </a:rPr>
                  <a:t>Greatest Integer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A function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be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oMath>
                </a14:m>
                <a:r>
                  <a:rPr lang="en-IN" kern="1200" dirty="0">
                    <a:solidFill>
                      <a:prstClr val="black"/>
                    </a:solidFill>
                    <a:latin typeface="Calibri" panose="020F0502020204030204" pitchFamily="34" charset="0"/>
                    <a:cs typeface="Calibri" panose="020F0502020204030204" pitchFamily="34" charset="0"/>
                  </a:rPr>
                  <a:t> is called a greatest integer function,</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where </a:t>
                </a:r>
                <a14:m>
                  <m:oMath xmlns:m="http://schemas.openxmlformats.org/officeDocument/2006/math">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cs typeface="Arial" panose="020B0604020202020204" pitchFamily="34" charset="0"/>
                      </a:rPr>
                      <m:t> , </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&lt;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+1, </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𝑍</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Here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𝑑𝑜𝑚</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 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𝑟𝑛𝑔</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𝑍</m:t>
                    </m:r>
                  </m:oMath>
                </a14:m>
                <a:r>
                  <a:rPr lang="en-IN" kern="1200" dirty="0">
                    <a:solidFill>
                      <a:prstClr val="black"/>
                    </a:solidFill>
                    <a:latin typeface="Calibri" panose="020F0502020204030204" pitchFamily="34" charset="0"/>
                    <a:cs typeface="Calibri" panose="020F0502020204030204" pitchFamily="34" charset="0"/>
                  </a:rPr>
                  <a:t>	</a:t>
                </a:r>
              </a:p>
            </p:txBody>
          </p:sp>
        </mc:Choice>
        <mc:Fallback xmlns="">
          <p:sp>
            <p:nvSpPr>
              <p:cNvPr id="71" name="Google Shape;71;p15"/>
              <p:cNvSpPr txBox="1">
                <a:spLocks noRot="1" noChangeAspect="1" noMove="1" noResize="1" noEditPoints="1" noAdjustHandles="1" noChangeArrowheads="1" noChangeShapeType="1" noTextEdit="1"/>
              </p:cNvSpPr>
              <p:nvPr/>
            </p:nvSpPr>
            <p:spPr>
              <a:xfrm>
                <a:off x="676275" y="1437700"/>
                <a:ext cx="7305675" cy="2889600"/>
              </a:xfrm>
              <a:prstGeom prst="rect">
                <a:avLst/>
              </a:prstGeom>
              <a:blipFill rotWithShape="0">
                <a:blip r:embed="rId4"/>
                <a:stretch>
                  <a:fillRect l="-250"/>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4684085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p:sp>
        <p:nvSpPr>
          <p:cNvPr id="71" name="Google Shape;71;p15"/>
          <p:cNvSpPr txBox="1"/>
          <p:nvPr/>
        </p:nvSpPr>
        <p:spPr>
          <a:xfrm>
            <a:off x="781050" y="1211974"/>
            <a:ext cx="7343776" cy="3115326"/>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kern="1200">
                <a:solidFill>
                  <a:prstClr val="black"/>
                </a:solidFill>
                <a:latin typeface="Calibri" panose="020F0502020204030204" pitchFamily="34" charset="0"/>
                <a:cs typeface="Calibri" panose="020F0502020204030204" pitchFamily="34" charset="0"/>
              </a:rPr>
              <a:t>The graph of the greatest integer </a:t>
            </a:r>
          </a:p>
          <a:p>
            <a:pPr lvl="0" defTabSz="457200">
              <a:spcBef>
                <a:spcPct val="20000"/>
              </a:spcBef>
              <a:spcAft>
                <a:spcPts val="600"/>
              </a:spcAft>
              <a:buClr>
                <a:srgbClr val="990033"/>
              </a:buClr>
              <a:buSzPct val="90000"/>
            </a:pPr>
            <a:r>
              <a:rPr lang="en-IN" kern="1200">
                <a:solidFill>
                  <a:prstClr val="black"/>
                </a:solidFill>
                <a:latin typeface="Calibri" panose="020F0502020204030204" pitchFamily="34" charset="0"/>
                <a:cs typeface="Calibri" panose="020F0502020204030204" pitchFamily="34" charset="0"/>
              </a:rPr>
              <a:t>function is shown in the figure. </a:t>
            </a:r>
            <a:endParaRPr lang="en-IN" kern="1200" dirty="0">
              <a:solidFill>
                <a:prstClr val="black"/>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505099" y="1211974"/>
            <a:ext cx="3145809" cy="3115326"/>
          </a:xfrm>
          <a:prstGeom prst="rect">
            <a:avLst/>
          </a:prstGeom>
        </p:spPr>
      </p:pic>
    </p:spTree>
    <p:extLst>
      <p:ext uri="{BB962C8B-B14F-4D97-AF65-F5344CB8AC3E}">
        <p14:creationId xmlns:p14="http://schemas.microsoft.com/office/powerpoint/2010/main" val="2487202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981075" y="723899"/>
                <a:ext cx="7058025" cy="4143375"/>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Properties:</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m:t>
                        </m:r>
                      </m:e>
                    </m:d>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 </m:t>
                    </m:r>
                  </m:oMath>
                </a14:m>
                <a:r>
                  <a:rPr lang="en-IN" kern="1200" dirty="0">
                    <a:solidFill>
                      <a:prstClr val="black"/>
                    </a:solidFill>
                    <a:latin typeface="Calibri" panose="020F0502020204030204" pitchFamily="34" charset="0"/>
                    <a:cs typeface="Calibri" panose="020F0502020204030204" pitchFamily="34" charset="0"/>
                  </a:rPr>
                  <a:t>and </a:t>
                </a:r>
                <a14:m>
                  <m:oMath xmlns:m="http://schemas.openxmlformats.org/officeDocument/2006/math">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oMath>
                </a14:m>
                <a:r>
                  <a:rPr lang="en-IN" kern="1200" dirty="0">
                    <a:solidFill>
                      <a:prstClr val="black"/>
                    </a:solidFill>
                    <a:latin typeface="Calibri" panose="020F0502020204030204" pitchFamily="34" charset="0"/>
                    <a:cs typeface="Calibri" panose="020F0502020204030204" pitchFamily="34" charset="0"/>
                  </a:rPr>
                  <a:t> have same sign for all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𝑖𝑖</m:t>
                    </m:r>
                    <m:r>
                      <a:rPr lang="en-IN" i="1" kern="1200">
                        <a:solidFill>
                          <a:prstClr val="black"/>
                        </a:solidFill>
                        <a:latin typeface="Cambria Math" panose="02040503050406030204" pitchFamily="18" charset="0"/>
                        <a:cs typeface="Arial" panose="020B0604020202020204" pitchFamily="34" charset="0"/>
                      </a:rPr>
                      <m:t>)</m:t>
                    </m:r>
                  </m:oMath>
                </a14:m>
                <a:r>
                  <a:rPr lang="en-IN" kern="1200" dirty="0">
                    <a:solidFill>
                      <a:prstClr val="black"/>
                    </a:solidFill>
                    <a:latin typeface="Calibri" panose="020F0502020204030204" pitchFamily="34" charset="0"/>
                    <a:cs typeface="Calibri" panose="020F0502020204030204" pitchFamily="34" charset="0"/>
                  </a:rPr>
                  <a:t> The graph lies within the first and third quadrant.</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𝑖𝑖𝑖</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&lt;</m:t>
                      </m:r>
                      <m:d>
                        <m:dPr>
                          <m:begChr m:val="["/>
                          <m:endChr m:val="]"/>
                          <m:ctrlP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+1 , </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𝑖𝑣</m:t>
                        </m:r>
                      </m:e>
                    </m:d>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&lt;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 </a:t>
                </a:r>
                <a:r>
                  <a:rPr lang="en-IN" kern="1200" dirty="0">
                    <a:solidFill>
                      <a:prstClr val="black"/>
                    </a:solidFill>
                    <a:latin typeface="Calibri" panose="020F0502020204030204" pitchFamily="34" charset="0"/>
                    <a:cs typeface="Calibri" panose="020F0502020204030204" pitchFamily="34" charset="0"/>
                    <a:sym typeface="Symbol" panose="05050102010706020507" pitchFamily="18" charset="2"/>
                  </a:rPr>
                  <a:t> </a:t>
                </a:r>
                <a14:m>
                  <m:oMath xmlns:m="http://schemas.openxmlformats.org/officeDocument/2006/math">
                    <m:d>
                      <m:dPr>
                        <m:begChr m:val="["/>
                        <m:endChr m:val="]"/>
                        <m:ctrlP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ctrlPr>
                      </m:dPr>
                      <m:e>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𝑥</m:t>
                        </m:r>
                      </m:e>
                    </m:d>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𝑛</m:t>
                    </m:r>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 </m:t>
                    </m:r>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𝑍</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 </m:t>
                    </m:r>
                  </m:oMath>
                </a14:m>
                <a:r>
                  <a:rPr lang="en-IN" kern="1200" dirty="0">
                    <a:solidFill>
                      <a:prstClr val="black"/>
                    </a:solidFill>
                    <a:latin typeface="Calibri" panose="020F0502020204030204" pitchFamily="34" charset="0"/>
                    <a:cs typeface="Calibri" panose="020F0502020204030204" pitchFamily="34" charset="0"/>
                  </a:rPr>
                  <a:t>and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14:m>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m:t>
                        </m:r>
                      </m:e>
                    </m:d>
                  </m:oMath>
                </a14:m>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IN" i="1" kern="1200" dirty="0">
                        <a:solidFill>
                          <a:prstClr val="black"/>
                        </a:solidFill>
                        <a:latin typeface="Cambria Math" panose="02040503050406030204" pitchFamily="18" charset="0"/>
                        <a:cs typeface="Arial" panose="020B0604020202020204" pitchFamily="34" charset="0"/>
                      </a:rPr>
                      <m:t>𝑥</m:t>
                    </m:r>
                    <m:r>
                      <a:rPr lang="en-IN" i="1" kern="1200" dirty="0">
                        <a:solidFill>
                          <a:prstClr val="black"/>
                        </a:solidFill>
                        <a:latin typeface="Cambria Math" panose="02040503050406030204" pitchFamily="18" charset="0"/>
                        <a:cs typeface="Arial" panose="020B0604020202020204" pitchFamily="34" charset="0"/>
                      </a:rPr>
                      <m:t>−1&lt;</m:t>
                    </m:r>
                    <m:d>
                      <m:dPr>
                        <m:begChr m:val="["/>
                        <m:endChr m:val="]"/>
                        <m:ctrlP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ctrlPr>
                      </m:dPr>
                      <m:e>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d>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 , </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dirty="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𝑣𝑖</m:t>
                          </m:r>
                        </m:e>
                      </m:d>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𝑛</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𝑛</m:t>
                          </m:r>
                        </m:e>
                      </m:d>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𝑍</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𝑣𝑖𝑖</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−1, </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𝑣𝑖𝑖𝑖</m:t>
                          </m:r>
                        </m:e>
                      </m:d>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𝑛</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𝑛</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𝑍</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𝑖𝑥</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eqArr>
                            <m:eqArrPr>
                              <m:ctrlPr>
                                <a:rPr lang="en-IN" i="1" kern="1200">
                                  <a:solidFill>
                                    <a:prstClr val="black"/>
                                  </a:solidFill>
                                  <a:latin typeface="Cambria Math" panose="02040503050406030204" pitchFamily="18" charset="0"/>
                                  <a:cs typeface="Arial" panose="020B0604020202020204" pitchFamily="34" charset="0"/>
                                </a:rPr>
                              </m:ctrlPr>
                            </m:eqArrPr>
                            <m:e>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𝑍</m:t>
                              </m:r>
                            </m:e>
                            <m:e>
                              <m:r>
                                <a:rPr lang="en-IN" i="1" kern="1200">
                                  <a:solidFill>
                                    <a:prstClr val="black"/>
                                  </a:solidFill>
                                  <a:latin typeface="Cambria Math" panose="02040503050406030204" pitchFamily="18" charset="0"/>
                                  <a:cs typeface="Arial" panose="020B0604020202020204" pitchFamily="34" charset="0"/>
                                </a:rPr>
                                <m:t>−1,</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m:t>
                              </m:r>
                              <m:r>
                                <a:rPr lang="en-IN" i="1" kern="1200">
                                  <a:solidFill>
                                    <a:prstClr val="black"/>
                                  </a:solidFill>
                                  <a:latin typeface="Cambria Math" panose="02040503050406030204" pitchFamily="18" charset="0"/>
                                  <a:cs typeface="Arial" panose="020B0604020202020204" pitchFamily="34" charset="0"/>
                                  <a:sym typeface="Symbol" panose="05050102010706020507" pitchFamily="18" charset="2"/>
                                </a:rPr>
                                <m:t>𝑍</m:t>
                              </m:r>
                            </m:e>
                          </m:eqArr>
                        </m:e>
                      </m:d>
                    </m:oMath>
                  </m:oMathPara>
                </a14:m>
                <a:endParaRPr sz="1400" b="0" i="0" u="none" strike="noStrike" cap="none" dirty="0">
                  <a:solidFill>
                    <a:srgbClr val="000000"/>
                  </a:solidFill>
                  <a:latin typeface="Calibri"/>
                  <a:ea typeface="Calibri"/>
                  <a:cs typeface="Calibri"/>
                  <a:sym typeface="Calibri"/>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981075" y="723899"/>
                <a:ext cx="7058025" cy="4143375"/>
              </a:xfrm>
              <a:prstGeom prst="rect">
                <a:avLst/>
              </a:prstGeom>
              <a:blipFill rotWithShape="0">
                <a:blip r:embed="rId4"/>
                <a:stretch>
                  <a:fillRect l="-259"/>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93301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1" name="Google Shape;71;p15"/>
              <p:cNvSpPr txBox="1"/>
              <p:nvPr/>
            </p:nvSpPr>
            <p:spPr>
              <a:xfrm>
                <a:off x="638175" y="1238250"/>
                <a:ext cx="7239000" cy="308905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If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oMath>
                </a14:m>
                <a:r>
                  <a:rPr lang="en-IN" kern="1200" dirty="0">
                    <a:solidFill>
                      <a:prstClr val="black"/>
                    </a:solidFill>
                    <a:latin typeface="Calibri" panose="020F0502020204030204" pitchFamily="34" charset="0"/>
                    <a:cs typeface="Calibri" panose="020F0502020204030204" pitchFamily="34" charset="0"/>
                  </a:rPr>
                  <a:t> be a real valued function defined by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cs typeface="Arial" panose="020B0604020202020204" pitchFamily="34" charset="0"/>
                      </a:rPr>
                      <m:t>−</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oMath>
                </a14:m>
                <a:r>
                  <a:rPr lang="en-IN" kern="1200" dirty="0">
                    <a:solidFill>
                      <a:prstClr val="black"/>
                    </a:solidFill>
                    <a:latin typeface="Calibri" panose="020F0502020204030204" pitchFamily="34" charset="0"/>
                    <a:cs typeface="Calibri" panose="020F0502020204030204" pitchFamily="34" charset="0"/>
                  </a:rPr>
                  <a:t>, then compute</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m:t>
                          </m:r>
                        </m:e>
                      </m:d>
                      <m:r>
                        <a:rPr lang="en-IN" i="1" kern="1200">
                          <a:solidFill>
                            <a:prstClr val="black"/>
                          </a:solidFill>
                          <a:latin typeface="Cambria Math" panose="02040503050406030204" pitchFamily="18" charset="0"/>
                          <a:cs typeface="Arial" panose="020B0604020202020204" pitchFamily="34" charset="0"/>
                        </a:rPr>
                        <m:t> </m:t>
                      </m:r>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2.5</m:t>
                          </m:r>
                        </m:e>
                      </m:d>
                      <m:r>
                        <a:rPr lang="en-IN" i="1" kern="1200">
                          <a:solidFill>
                            <a:prstClr val="black"/>
                          </a:solidFill>
                          <a:latin typeface="Cambria Math" panose="02040503050406030204" pitchFamily="18" charset="0"/>
                          <a:cs typeface="Arial" panose="020B0604020202020204" pitchFamily="34" charset="0"/>
                        </a:rPr>
                        <m:t>=2.5−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2.5</m:t>
                          </m:r>
                        </m:e>
                      </m:d>
                      <m:r>
                        <a:rPr lang="en-IN" i="1" kern="1200">
                          <a:solidFill>
                            <a:prstClr val="black"/>
                          </a:solidFill>
                          <a:latin typeface="Cambria Math" panose="02040503050406030204" pitchFamily="18" charset="0"/>
                          <a:cs typeface="Arial" panose="020B0604020202020204" pitchFamily="34" charset="0"/>
                        </a:rPr>
                        <m:t>=2.5−2=0.5</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𝑖𝑖</m:t>
                          </m:r>
                        </m:e>
                      </m:d>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−3.7</m:t>
                          </m:r>
                        </m:e>
                      </m:d>
                      <m:r>
                        <a:rPr lang="en-IN" i="1" kern="1200">
                          <a:solidFill>
                            <a:prstClr val="black"/>
                          </a:solidFill>
                          <a:latin typeface="Cambria Math" panose="02040503050406030204" pitchFamily="18" charset="0"/>
                          <a:cs typeface="Arial" panose="020B0604020202020204" pitchFamily="34" charset="0"/>
                        </a:rPr>
                        <m:t>=−3.7 − </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−3.7</m:t>
                          </m:r>
                        </m:e>
                      </m:d>
                      <m:r>
                        <a:rPr lang="en-IN" i="1" kern="1200">
                          <a:solidFill>
                            <a:prstClr val="black"/>
                          </a:solidFill>
                          <a:latin typeface="Cambria Math" panose="02040503050406030204" pitchFamily="18" charset="0"/>
                          <a:cs typeface="Arial" panose="020B0604020202020204" pitchFamily="34" charset="0"/>
                        </a:rPr>
                        <m:t>=−3.7 −</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−4</m:t>
                          </m:r>
                        </m:e>
                      </m:d>
                      <m:r>
                        <a:rPr lang="en-IN" i="1" kern="1200">
                          <a:solidFill>
                            <a:prstClr val="black"/>
                          </a:solidFill>
                          <a:latin typeface="Cambria Math" panose="02040503050406030204" pitchFamily="18" charset="0"/>
                          <a:cs typeface="Arial" panose="020B0604020202020204" pitchFamily="34" charset="0"/>
                        </a:rPr>
                        <m:t>=−3.7+4=0.3</m:t>
                      </m:r>
                    </m:oMath>
                  </m:oMathPara>
                </a14:m>
                <a:endParaRPr lang="en-IN" kern="1200" dirty="0">
                  <a:solidFill>
                    <a:prstClr val="black"/>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State true or false. If </a:t>
                </a:r>
                <a14:m>
                  <m:oMath xmlns:m="http://schemas.openxmlformats.org/officeDocument/2006/math">
                    <m:sSup>
                      <m:sSupPr>
                        <m:ctrlPr>
                          <a:rPr lang="en-IN" i="1" kern="1200">
                            <a:solidFill>
                              <a:prstClr val="black"/>
                            </a:solidFill>
                            <a:latin typeface="Cambria Math" panose="02040503050406030204" pitchFamily="18" charset="0"/>
                            <a:cs typeface="Arial" panose="020B0604020202020204" pitchFamily="34" charset="0"/>
                          </a:rPr>
                        </m:ctrlPr>
                      </m:sSupPr>
                      <m:e>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e>
                      <m:sup>
                        <m:r>
                          <a:rPr lang="en-IN" i="1" kern="1200">
                            <a:solidFill>
                              <a:prstClr val="black"/>
                            </a:solidFill>
                            <a:latin typeface="Cambria Math" panose="02040503050406030204" pitchFamily="18" charset="0"/>
                            <a:cs typeface="Arial" panose="020B0604020202020204" pitchFamily="34" charset="0"/>
                          </a:rPr>
                          <m:t>2</m:t>
                        </m:r>
                      </m:sup>
                    </m:sSup>
                    <m:r>
                      <a:rPr lang="en-IN" i="1" kern="1200">
                        <a:solidFill>
                          <a:prstClr val="black"/>
                        </a:solidFill>
                        <a:latin typeface="Cambria Math" panose="02040503050406030204" pitchFamily="18" charset="0"/>
                        <a:cs typeface="Arial" panose="020B0604020202020204" pitchFamily="34" charset="0"/>
                      </a:rPr>
                      <m:t>−5</m:t>
                    </m:r>
                    <m:d>
                      <m:dPr>
                        <m:begChr m:val="["/>
                        <m:endChr m:val="]"/>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+6=0</m:t>
                    </m:r>
                  </m:oMath>
                </a14:m>
                <a:r>
                  <a:rPr lang="en-IN" kern="1200" dirty="0">
                    <a:solidFill>
                      <a:prstClr val="black"/>
                    </a:solidFill>
                    <a:latin typeface="Calibri" panose="020F0502020204030204" pitchFamily="34" charset="0"/>
                    <a:cs typeface="Calibri" panose="020F0502020204030204" pitchFamily="34" charset="0"/>
                  </a:rPr>
                  <a:t>, then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lies in the interval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[2, 3]</m:t>
                    </m:r>
                  </m:oMath>
                </a14:m>
                <a:r>
                  <a:rPr lang="en-IN" kern="1200" dirty="0">
                    <a:solidFill>
                      <a:prstClr val="black"/>
                    </a:solidFill>
                    <a:latin typeface="Calibri" panose="020F0502020204030204" pitchFamily="34" charset="0"/>
                    <a:cs typeface="Calibri" panose="020F0502020204030204" pitchFamily="34" charset="0"/>
                  </a:rPr>
                  <a:t>.</a:t>
                </a: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Sol: </a:t>
                </a:r>
                <a:r>
                  <a:rPr lang="en-IN" kern="1200" dirty="0">
                    <a:solidFill>
                      <a:prstClr val="black"/>
                    </a:solidFill>
                    <a:latin typeface="Calibri" panose="020F0502020204030204" pitchFamily="34" charset="0"/>
                    <a:cs typeface="Calibri" panose="020F0502020204030204" pitchFamily="34" charset="0"/>
                  </a:rPr>
                  <a:t>True</a:t>
                </a:r>
              </a:p>
              <a:p>
                <a:pPr lvl="0" defTabSz="457200">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Example:</a:t>
                </a:r>
                <a:r>
                  <a:rPr lang="en-IN" kern="1200" dirty="0">
                    <a:solidFill>
                      <a:prstClr val="black"/>
                    </a:solidFill>
                    <a:latin typeface="Calibri" panose="020F0502020204030204" pitchFamily="34" charset="0"/>
                    <a:cs typeface="Calibri" panose="020F0502020204030204" pitchFamily="34" charset="0"/>
                  </a:rPr>
                  <a:t> Draw the graph of the following functions. Also, determine their domain and range.</a:t>
                </a:r>
              </a:p>
              <a:p>
                <a:pPr lvl="0" defTabSz="457200">
                  <a:spcBef>
                    <a:spcPct val="20000"/>
                  </a:spcBef>
                  <a:spcAft>
                    <a:spcPts val="600"/>
                  </a:spcAft>
                  <a:buClr>
                    <a:srgbClr val="990033"/>
                  </a:buClr>
                  <a:buSzPct val="90000"/>
                </a:pPr>
                <a14:m>
                  <m:oMathPara xmlns:m="http://schemas.openxmlformats.org/officeDocument/2006/math">
                    <m:oMathParaPr>
                      <m:jc m:val="left"/>
                    </m:oMathParaPr>
                    <m:oMath xmlns:m="http://schemas.openxmlformats.org/officeDocument/2006/math">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m:t>
                          </m:r>
                        </m:e>
                      </m:d>
                      <m:r>
                        <a:rPr lang="en-IN" b="0" i="1" kern="1200" smtClean="0">
                          <a:solidFill>
                            <a:prstClr val="black"/>
                          </a:solidFill>
                          <a:latin typeface="Cambria Math" panose="02040503050406030204" pitchFamily="18" charset="0"/>
                          <a:cs typeface="Calibri" panose="020F0502020204030204" pitchFamily="34" charset="0"/>
                        </a:rPr>
                        <m:t> </m:t>
                      </m:r>
                      <m:r>
                        <a:rPr lang="en-IN" b="0" i="1" kern="1200" smtClean="0">
                          <a:solidFill>
                            <a:prstClr val="black"/>
                          </a:solidFill>
                          <a:latin typeface="Cambria Math" panose="02040503050406030204" pitchFamily="18" charset="0"/>
                          <a:cs typeface="Calibri" panose="020F0502020204030204" pitchFamily="34" charset="0"/>
                        </a:rPr>
                        <m:t>𝑓</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e>
                      </m:d>
                      <m:r>
                        <a:rPr lang="en-IN" b="0" i="1" kern="1200" smtClean="0">
                          <a:solidFill>
                            <a:prstClr val="black"/>
                          </a:solidFill>
                          <a:latin typeface="Cambria Math" panose="02040503050406030204" pitchFamily="18" charset="0"/>
                          <a:cs typeface="Calibri" panose="020F0502020204030204" pitchFamily="34" charset="0"/>
                        </a:rPr>
                        <m:t>=2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𝑖𝑖</m:t>
                          </m:r>
                        </m:e>
                      </m:d>
                      <m:r>
                        <a:rPr lang="en-IN" b="0" i="1" kern="1200" smtClean="0">
                          <a:solidFill>
                            <a:prstClr val="black"/>
                          </a:solidFill>
                          <a:latin typeface="Cambria Math" panose="02040503050406030204" pitchFamily="18" charset="0"/>
                          <a:cs typeface="Calibri" panose="020F0502020204030204" pitchFamily="34" charset="0"/>
                        </a:rPr>
                        <m:t>𝑓</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e>
                      </m:d>
                      <m:r>
                        <a:rPr lang="en-IN" b="0" i="1" kern="1200" smtClean="0">
                          <a:solidFill>
                            <a:prstClr val="black"/>
                          </a:solidFill>
                          <a:latin typeface="Cambria Math" panose="02040503050406030204" pitchFamily="18" charset="0"/>
                          <a:cs typeface="Calibri" panose="020F0502020204030204" pitchFamily="34" charset="0"/>
                        </a:rPr>
                        <m:t>=−2      </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𝑖𝑖𝑖</m:t>
                          </m:r>
                        </m:e>
                      </m:d>
                      <m:r>
                        <a:rPr lang="en-IN" b="0" i="1" kern="1200" smtClean="0">
                          <a:solidFill>
                            <a:prstClr val="black"/>
                          </a:solidFill>
                          <a:latin typeface="Cambria Math" panose="02040503050406030204" pitchFamily="18" charset="0"/>
                          <a:cs typeface="Calibri" panose="020F0502020204030204" pitchFamily="34" charset="0"/>
                        </a:rPr>
                        <m:t>𝑓</m:t>
                      </m:r>
                      <m:d>
                        <m:dPr>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e>
                      </m:d>
                      <m:r>
                        <a:rPr lang="en-IN" b="0" i="1" kern="1200" smtClean="0">
                          <a:solidFill>
                            <a:prstClr val="black"/>
                          </a:solidFill>
                          <a:latin typeface="Cambria Math" panose="02040503050406030204" pitchFamily="18" charset="0"/>
                          <a:cs typeface="Calibri" panose="020F0502020204030204" pitchFamily="34" charset="0"/>
                        </a:rPr>
                        <m:t>=</m:t>
                      </m:r>
                      <m:d>
                        <m:dPr>
                          <m:begChr m:val="|"/>
                          <m:endChr m:val="|"/>
                          <m:ctrlPr>
                            <a:rPr lang="en-IN" b="0" i="1" kern="1200" smtClean="0">
                              <a:solidFill>
                                <a:prstClr val="black"/>
                              </a:solidFill>
                              <a:latin typeface="Cambria Math" panose="02040503050406030204" pitchFamily="18" charset="0"/>
                              <a:cs typeface="Calibri" panose="020F0502020204030204" pitchFamily="34" charset="0"/>
                            </a:rPr>
                          </m:ctrlPr>
                        </m:dPr>
                        <m:e>
                          <m:r>
                            <a:rPr lang="en-IN" b="0" i="1" kern="1200" smtClean="0">
                              <a:solidFill>
                                <a:prstClr val="black"/>
                              </a:solidFill>
                              <a:latin typeface="Cambria Math" panose="02040503050406030204" pitchFamily="18" charset="0"/>
                              <a:cs typeface="Calibri" panose="020F0502020204030204" pitchFamily="34" charset="0"/>
                            </a:rPr>
                            <m:t>𝑥</m:t>
                          </m:r>
                          <m:r>
                            <a:rPr lang="en-IN" b="0" i="1" kern="1200" smtClean="0">
                              <a:solidFill>
                                <a:prstClr val="black"/>
                              </a:solidFill>
                              <a:latin typeface="Cambria Math" panose="02040503050406030204" pitchFamily="18" charset="0"/>
                              <a:cs typeface="Calibri" panose="020F0502020204030204" pitchFamily="34" charset="0"/>
                            </a:rPr>
                            <m:t>−3</m:t>
                          </m:r>
                        </m:e>
                      </m:d>
                    </m:oMath>
                  </m:oMathPara>
                </a14:m>
                <a:endParaRPr lang="en-IN" kern="1200" dirty="0">
                  <a:solidFill>
                    <a:prstClr val="black"/>
                  </a:solidFill>
                  <a:latin typeface="Calibri" panose="020F0502020204030204" pitchFamily="34" charset="0"/>
                  <a:cs typeface="Calibri" panose="020F0502020204030204" pitchFamily="34" charset="0"/>
                </a:endParaRPr>
              </a:p>
              <a:p>
                <a:pPr lvl="0">
                  <a:buSzPts val="1400"/>
                </a:pPr>
                <a:r>
                  <a:rPr lang="en-IN" b="1" dirty="0">
                    <a:latin typeface="Calibri"/>
                    <a:ea typeface="Calibri"/>
                    <a:cs typeface="Calibri"/>
                    <a:sym typeface="Calibri"/>
                  </a:rPr>
                  <a:t>Example: </a:t>
                </a:r>
                <a:r>
                  <a:rPr lang="en-IN" dirty="0">
                    <a:latin typeface="Calibri"/>
                    <a:ea typeface="Calibri"/>
                    <a:cs typeface="Calibri"/>
                    <a:sym typeface="Calibri"/>
                  </a:rPr>
                  <a:t>Let </a:t>
                </a:r>
                <a14:m>
                  <m:oMath xmlns:m="http://schemas.openxmlformats.org/officeDocument/2006/math">
                    <m:r>
                      <a:rPr lang="en-IN" i="1">
                        <a:latin typeface="Cambria Math" panose="02040503050406030204" pitchFamily="18" charset="0"/>
                        <a:ea typeface="Calibri"/>
                        <a:cs typeface="Calibri"/>
                        <a:sym typeface="Calibri"/>
                      </a:rPr>
                      <m:t>𝑓</m:t>
                    </m:r>
                    <m:r>
                      <a:rPr lang="en-IN" i="1">
                        <a:latin typeface="Cambria Math" panose="02040503050406030204" pitchFamily="18" charset="0"/>
                        <a:ea typeface="Calibri"/>
                        <a:cs typeface="Calibri"/>
                        <a:sym typeface="Calibri"/>
                      </a:rPr>
                      <m:t>:</m:t>
                    </m:r>
                    <m:r>
                      <a:rPr lang="en-IN" i="1">
                        <a:latin typeface="Cambria Math" panose="02040503050406030204" pitchFamily="18" charset="0"/>
                        <a:ea typeface="Calibri"/>
                        <a:cs typeface="Calibri"/>
                        <a:sym typeface="Calibri"/>
                      </a:rPr>
                      <m:t>𝑅</m:t>
                    </m:r>
                    <m:r>
                      <a:rPr lang="en-IN" i="1">
                        <a:latin typeface="Cambria Math" panose="02040503050406030204" pitchFamily="18" charset="0"/>
                        <a:ea typeface="Cambria Math" panose="02040503050406030204" pitchFamily="18" charset="0"/>
                        <a:cs typeface="Calibri"/>
                        <a:sym typeface="Calibri"/>
                      </a:rPr>
                      <m:t>→</m:t>
                    </m:r>
                    <m:r>
                      <a:rPr lang="en-IN" i="1">
                        <a:latin typeface="Cambria Math" panose="02040503050406030204" pitchFamily="18" charset="0"/>
                        <a:ea typeface="Cambria Math" panose="02040503050406030204" pitchFamily="18" charset="0"/>
                        <a:cs typeface="Calibri"/>
                        <a:sym typeface="Calibri"/>
                      </a:rPr>
                      <m:t>𝑅</m:t>
                    </m:r>
                  </m:oMath>
                </a14:m>
                <a:r>
                  <a:rPr lang="en-IN" dirty="0">
                    <a:latin typeface="Calibri"/>
                    <a:ea typeface="Calibri"/>
                    <a:cs typeface="Calibri"/>
                    <a:sym typeface="Calibri"/>
                  </a:rPr>
                  <a:t> defined by </a:t>
                </a:r>
                <a14:m>
                  <m:oMath xmlns:m="http://schemas.openxmlformats.org/officeDocument/2006/math">
                    <m:r>
                      <a:rPr lang="en-IN" i="1">
                        <a:latin typeface="Cambria Math" panose="02040503050406030204" pitchFamily="18" charset="0"/>
                        <a:ea typeface="Calibri"/>
                        <a:cs typeface="Calibri"/>
                        <a:sym typeface="Calibri"/>
                      </a:rPr>
                      <m:t>𝑓</m:t>
                    </m:r>
                    <m:d>
                      <m:dPr>
                        <m:ctrlPr>
                          <a:rPr lang="ar-AE" i="1">
                            <a:latin typeface="Cambria Math" panose="02040503050406030204" pitchFamily="18" charset="0"/>
                            <a:ea typeface="Calibri"/>
                            <a:cs typeface="Calibri"/>
                            <a:sym typeface="Calibri"/>
                          </a:rPr>
                        </m:ctrlPr>
                      </m:dPr>
                      <m:e>
                        <m:r>
                          <a:rPr lang="ar-AE" i="1">
                            <a:latin typeface="Cambria Math" panose="02040503050406030204" pitchFamily="18" charset="0"/>
                            <a:ea typeface="Calibri"/>
                            <a:cs typeface="Calibri"/>
                            <a:sym typeface="Calibri"/>
                          </a:rPr>
                          <m:t>𝑥</m:t>
                        </m:r>
                      </m:e>
                    </m:d>
                    <m:r>
                      <a:rPr lang="ar-AE" i="1">
                        <a:latin typeface="Cambria Math" panose="02040503050406030204" pitchFamily="18" charset="0"/>
                        <a:ea typeface="Calibri"/>
                        <a:cs typeface="Calibri"/>
                        <a:sym typeface="Calibri"/>
                      </a:rPr>
                      <m:t>=</m:t>
                    </m:r>
                    <m:r>
                      <a:rPr lang="ar-AE" i="1">
                        <a:latin typeface="Cambria Math" panose="02040503050406030204" pitchFamily="18" charset="0"/>
                        <a:ea typeface="Calibri"/>
                        <a:cs typeface="Calibri"/>
                        <a:sym typeface="Calibri"/>
                      </a:rPr>
                      <m:t>1</m:t>
                    </m:r>
                    <m:r>
                      <a:rPr lang="ar-AE" i="1">
                        <a:latin typeface="Cambria Math" panose="02040503050406030204" pitchFamily="18" charset="0"/>
                        <a:ea typeface="Calibri"/>
                        <a:cs typeface="Calibri"/>
                        <a:sym typeface="Calibri"/>
                      </a:rPr>
                      <m:t>−</m:t>
                    </m:r>
                    <m:sSup>
                      <m:sSupPr>
                        <m:ctrlPr>
                          <a:rPr lang="ar-AE" i="1">
                            <a:latin typeface="Cambria Math" panose="02040503050406030204" pitchFamily="18" charset="0"/>
                            <a:ea typeface="Calibri"/>
                            <a:cs typeface="Calibri"/>
                            <a:sym typeface="Calibri"/>
                          </a:rPr>
                        </m:ctrlPr>
                      </m:sSupPr>
                      <m:e>
                        <m:r>
                          <a:rPr lang="ar-AE" i="1">
                            <a:latin typeface="Cambria Math" panose="02040503050406030204" pitchFamily="18" charset="0"/>
                            <a:ea typeface="Calibri"/>
                            <a:cs typeface="Calibri"/>
                            <a:sym typeface="Calibri"/>
                          </a:rPr>
                          <m:t>𝑥</m:t>
                        </m:r>
                      </m:e>
                      <m:sup>
                        <m:r>
                          <a:rPr lang="ar-AE" i="1">
                            <a:latin typeface="Cambria Math" panose="02040503050406030204" pitchFamily="18" charset="0"/>
                            <a:ea typeface="Calibri"/>
                            <a:cs typeface="Calibri"/>
                            <a:sym typeface="Calibri"/>
                          </a:rPr>
                          <m:t>2</m:t>
                        </m:r>
                      </m:sup>
                    </m:sSup>
                  </m:oMath>
                </a14:m>
                <a:r>
                  <a:rPr lang="ar-AE" dirty="0">
                    <a:latin typeface="Calibri"/>
                    <a:ea typeface="Calibri"/>
                    <a:cs typeface="Calibri"/>
                    <a:sym typeface="Calibri"/>
                  </a:rPr>
                  <a:t> </a:t>
                </a:r>
                <a:r>
                  <a:rPr lang="en-IN" dirty="0">
                    <a:latin typeface="Calibri"/>
                    <a:ea typeface="Calibri"/>
                    <a:cs typeface="Calibri"/>
                    <a:sym typeface="Calibri"/>
                  </a:rPr>
                  <a:t>for all </a:t>
                </a:r>
                <a14:m>
                  <m:oMath xmlns:m="http://schemas.openxmlformats.org/officeDocument/2006/math">
                    <m:r>
                      <a:rPr lang="en-IN" i="1">
                        <a:latin typeface="Cambria Math" panose="02040503050406030204" pitchFamily="18" charset="0"/>
                        <a:ea typeface="Calibri"/>
                        <a:cs typeface="Calibri"/>
                        <a:sym typeface="Calibri"/>
                      </a:rPr>
                      <m:t>𝑥</m:t>
                    </m:r>
                    <m:r>
                      <a:rPr lang="en-IN" i="1">
                        <a:latin typeface="Cambria Math" panose="02040503050406030204" pitchFamily="18" charset="0"/>
                        <a:ea typeface="Cambria Math" panose="02040503050406030204" pitchFamily="18" charset="0"/>
                        <a:cs typeface="Calibri"/>
                        <a:sym typeface="Calibri"/>
                      </a:rPr>
                      <m:t>∈</m:t>
                    </m:r>
                    <m:sSup>
                      <m:sSupPr>
                        <m:ctrlPr>
                          <a:rPr lang="ar-AE" i="1">
                            <a:latin typeface="Cambria Math" panose="02040503050406030204" pitchFamily="18" charset="0"/>
                            <a:ea typeface="Cambria Math" panose="02040503050406030204" pitchFamily="18" charset="0"/>
                            <a:cs typeface="Calibri"/>
                            <a:sym typeface="Calibri"/>
                          </a:rPr>
                        </m:ctrlPr>
                      </m:sSupPr>
                      <m:e>
                        <m:r>
                          <a:rPr lang="ar-AE" i="1">
                            <a:latin typeface="Cambria Math" panose="02040503050406030204" pitchFamily="18" charset="0"/>
                            <a:ea typeface="Cambria Math" panose="02040503050406030204" pitchFamily="18" charset="0"/>
                            <a:cs typeface="Calibri"/>
                            <a:sym typeface="Calibri"/>
                          </a:rPr>
                          <m:t>𝑅</m:t>
                        </m:r>
                      </m:e>
                      <m:sup>
                        <m:r>
                          <a:rPr lang="ar-AE" i="1">
                            <a:latin typeface="Cambria Math" panose="02040503050406030204" pitchFamily="18" charset="0"/>
                            <a:ea typeface="Cambria Math" panose="02040503050406030204" pitchFamily="18" charset="0"/>
                            <a:cs typeface="Calibri"/>
                            <a:sym typeface="Calibri"/>
                          </a:rPr>
                          <m:t>+</m:t>
                        </m:r>
                      </m:sup>
                    </m:sSup>
                  </m:oMath>
                </a14:m>
                <a:r>
                  <a:rPr lang="ar-AE" dirty="0">
                    <a:latin typeface="Calibri"/>
                    <a:ea typeface="Calibri"/>
                    <a:cs typeface="Calibri"/>
                    <a:sym typeface="Calibri"/>
                  </a:rPr>
                  <a:t>. </a:t>
                </a:r>
                <a:r>
                  <a:rPr lang="en-IN" dirty="0">
                    <a:latin typeface="Calibri"/>
                    <a:ea typeface="Calibri"/>
                    <a:cs typeface="Calibri"/>
                    <a:sym typeface="Calibri"/>
                  </a:rPr>
                  <a:t>Find its domain and range. Also, draw its graph.</a:t>
                </a:r>
              </a:p>
              <a:p>
                <a:pPr lvl="0">
                  <a:buSzPts val="1400"/>
                </a:pPr>
                <a:r>
                  <a:rPr lang="en-IN" b="1" dirty="0">
                    <a:latin typeface="Calibri"/>
                    <a:ea typeface="Calibri"/>
                    <a:cs typeface="Calibri"/>
                    <a:sym typeface="Calibri"/>
                  </a:rPr>
                  <a:t>Example:</a:t>
                </a:r>
                <a:r>
                  <a:rPr lang="en-IN" dirty="0">
                    <a:latin typeface="Calibri"/>
                    <a:ea typeface="Calibri"/>
                    <a:cs typeface="Calibri"/>
                    <a:sym typeface="Calibri"/>
                  </a:rPr>
                  <a:t> Draw the graph of </a:t>
                </a:r>
                <a14:m>
                  <m:oMath xmlns:m="http://schemas.openxmlformats.org/officeDocument/2006/math">
                    <m:r>
                      <a:rPr lang="en-IN" i="1">
                        <a:latin typeface="Cambria Math" panose="02040503050406030204" pitchFamily="18" charset="0"/>
                        <a:ea typeface="Calibri"/>
                        <a:cs typeface="Calibri"/>
                        <a:sym typeface="Calibri"/>
                      </a:rPr>
                      <m:t>𝑓</m:t>
                    </m:r>
                    <m:d>
                      <m:dPr>
                        <m:ctrlPr>
                          <a:rPr lang="ar-AE" i="1">
                            <a:latin typeface="Cambria Math" panose="02040503050406030204" pitchFamily="18" charset="0"/>
                            <a:ea typeface="Calibri"/>
                            <a:cs typeface="Calibri"/>
                            <a:sym typeface="Calibri"/>
                          </a:rPr>
                        </m:ctrlPr>
                      </m:dPr>
                      <m:e>
                        <m:r>
                          <a:rPr lang="ar-AE" i="1">
                            <a:latin typeface="Cambria Math" panose="02040503050406030204" pitchFamily="18" charset="0"/>
                            <a:ea typeface="Calibri"/>
                            <a:cs typeface="Calibri"/>
                            <a:sym typeface="Calibri"/>
                          </a:rPr>
                          <m:t>𝑥</m:t>
                        </m:r>
                      </m:e>
                    </m:d>
                    <m:r>
                      <a:rPr lang="ar-AE" i="1">
                        <a:latin typeface="Cambria Math" panose="02040503050406030204" pitchFamily="18" charset="0"/>
                        <a:ea typeface="Calibri"/>
                        <a:cs typeface="Calibri"/>
                        <a:sym typeface="Calibri"/>
                      </a:rPr>
                      <m:t>=</m:t>
                    </m:r>
                    <m:f>
                      <m:fPr>
                        <m:ctrlPr>
                          <a:rPr lang="ar-AE" i="1">
                            <a:latin typeface="Cambria Math" panose="02040503050406030204" pitchFamily="18" charset="0"/>
                            <a:cs typeface="Calibri"/>
                            <a:sym typeface="Calibri"/>
                          </a:rPr>
                        </m:ctrlPr>
                      </m:fPr>
                      <m:num>
                        <m:sSup>
                          <m:sSupPr>
                            <m:ctrlPr>
                              <a:rPr lang="ar-AE" i="1">
                                <a:latin typeface="Cambria Math" panose="02040503050406030204" pitchFamily="18" charset="0"/>
                                <a:cs typeface="Calibri"/>
                                <a:sym typeface="Calibri"/>
                              </a:rPr>
                            </m:ctrlPr>
                          </m:sSupPr>
                          <m:e>
                            <m:r>
                              <a:rPr lang="ar-AE" i="1">
                                <a:latin typeface="Cambria Math" panose="02040503050406030204" pitchFamily="18" charset="0"/>
                                <a:cs typeface="Calibri"/>
                                <a:sym typeface="Calibri"/>
                              </a:rPr>
                              <m:t>𝑥</m:t>
                            </m:r>
                          </m:e>
                          <m:sup>
                            <m:r>
                              <a:rPr lang="ar-AE" i="1">
                                <a:latin typeface="Cambria Math" panose="02040503050406030204" pitchFamily="18" charset="0"/>
                                <a:cs typeface="Calibri"/>
                                <a:sym typeface="Calibri"/>
                              </a:rPr>
                              <m:t>3</m:t>
                            </m:r>
                          </m:sup>
                        </m:sSup>
                      </m:num>
                      <m:den>
                        <m:r>
                          <a:rPr lang="ar-AE" i="1">
                            <a:latin typeface="Cambria Math" panose="02040503050406030204" pitchFamily="18" charset="0"/>
                            <a:cs typeface="Calibri"/>
                            <a:sym typeface="Calibri"/>
                          </a:rPr>
                          <m:t>2</m:t>
                        </m:r>
                      </m:den>
                    </m:f>
                  </m:oMath>
                </a14:m>
                <a:r>
                  <a:rPr lang="ar-AE" dirty="0">
                    <a:latin typeface="Calibri"/>
                    <a:ea typeface="Calibri"/>
                    <a:cs typeface="Calibri"/>
                    <a:sym typeface="Calibri"/>
                  </a:rPr>
                  <a:t>. </a:t>
                </a:r>
                <a:r>
                  <a:rPr lang="en-IN" dirty="0">
                    <a:latin typeface="Calibri"/>
                    <a:ea typeface="Calibri"/>
                    <a:cs typeface="Calibri"/>
                    <a:sym typeface="Calibri"/>
                  </a:rPr>
                  <a:t>Also, find its domain and range.</a:t>
                </a:r>
              </a:p>
              <a:p>
                <a:pPr lvl="0" defTabSz="457200">
                  <a:spcBef>
                    <a:spcPct val="20000"/>
                  </a:spcBef>
                  <a:spcAft>
                    <a:spcPts val="600"/>
                  </a:spcAft>
                  <a:buClr>
                    <a:srgbClr val="990033"/>
                  </a:buClr>
                  <a:buSzPct val="90000"/>
                </a:pPr>
                <a:endParaRPr lang="en-IN" kern="1200" dirty="0">
                  <a:solidFill>
                    <a:prstClr val="black"/>
                  </a:solidFill>
                  <a:latin typeface="Calibri" panose="020F0502020204030204" pitchFamily="34" charset="0"/>
                  <a:cs typeface="Calibri" panose="020F0502020204030204" pitchFamily="34" charset="0"/>
                </a:endParaRPr>
              </a:p>
            </p:txBody>
          </p:sp>
        </mc:Choice>
        <mc:Fallback xmlns="">
          <p:sp>
            <p:nvSpPr>
              <p:cNvPr id="71" name="Google Shape;71;p15"/>
              <p:cNvSpPr txBox="1">
                <a:spLocks noRot="1" noChangeAspect="1" noMove="1" noResize="1" noEditPoints="1" noAdjustHandles="1" noChangeArrowheads="1" noChangeShapeType="1" noTextEdit="1"/>
              </p:cNvSpPr>
              <p:nvPr/>
            </p:nvSpPr>
            <p:spPr>
              <a:xfrm>
                <a:off x="638175" y="1238250"/>
                <a:ext cx="7239000" cy="3089050"/>
              </a:xfrm>
              <a:prstGeom prst="rect">
                <a:avLst/>
              </a:prstGeom>
              <a:blipFill rotWithShape="0">
                <a:blip r:embed="rId4"/>
                <a:stretch>
                  <a:fillRect l="-253" b="-789"/>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213738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algn="ctr">
              <a:buSzPts val="3100"/>
            </a:pPr>
            <a:r>
              <a:rPr lang="en-IN" sz="3000" b="1" dirty="0">
                <a:solidFill>
                  <a:srgbClr val="FF0000"/>
                </a:solidFill>
                <a:latin typeface="Calibri"/>
                <a:ea typeface="Calibri"/>
                <a:cs typeface="Calibri"/>
                <a:sym typeface="Calibri"/>
              </a:rPr>
              <a:t>FUNCTIONS</a:t>
            </a:r>
            <a:endParaRPr sz="2900" b="1" dirty="0">
              <a:solidFill>
                <a:srgbClr val="FF0000"/>
              </a:solidFill>
              <a:latin typeface="Calibri"/>
              <a:ea typeface="Calibri"/>
              <a:cs typeface="Calibri"/>
              <a:sym typeface="Calibri"/>
            </a:endParaRPr>
          </a:p>
          <a:p>
            <a:pPr algn="ctr">
              <a:buSzPts val="3100"/>
            </a:pPr>
            <a:r>
              <a:rPr lang="en" sz="2500" b="1" dirty="0">
                <a:latin typeface="Calibri"/>
                <a:ea typeface="Calibri"/>
                <a:cs typeface="Calibri"/>
                <a:sym typeface="Calibri"/>
              </a:rPr>
              <a:t>Sum, Difference, Product and Quotient of Functions</a:t>
            </a:r>
            <a:endParaRPr sz="2500" b="1" dirty="0">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r>
              <a:rPr lang="en" b="1" dirty="0"/>
              <a:t>SUBJECT : </a:t>
            </a:r>
            <a:r>
              <a:rPr lang="en-IN" b="1" dirty="0"/>
              <a:t>MATHEMATICS</a:t>
            </a:r>
            <a:endParaRPr b="1" dirty="0"/>
          </a:p>
          <a:p>
            <a:r>
              <a:rPr lang="en" b="1" dirty="0"/>
              <a:t>CHAPTER NUMBER: 02 </a:t>
            </a:r>
            <a:endParaRPr b="1" dirty="0"/>
          </a:p>
          <a:p>
            <a:r>
              <a:rPr lang="en" b="1" dirty="0"/>
              <a:t>CHAPTER NAME : RELATIONS AND FUNCTIONS</a:t>
            </a:r>
            <a:endParaRPr b="1" dirty="0"/>
          </a:p>
        </p:txBody>
      </p:sp>
    </p:spTree>
    <p:extLst>
      <p:ext uri="{BB962C8B-B14F-4D97-AF65-F5344CB8AC3E}">
        <p14:creationId xmlns:p14="http://schemas.microsoft.com/office/powerpoint/2010/main" val="295713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776748" y="285050"/>
            <a:ext cx="769865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lang="en-IN" sz="2200" b="1" dirty="0">
              <a:solidFill>
                <a:srgbClr val="FF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200"/>
              <a:buFont typeface="Arial"/>
              <a:buNone/>
            </a:pPr>
            <a:r>
              <a:rPr lang="en-IN" sz="2200" b="1" dirty="0">
                <a:solidFill>
                  <a:srgbClr val="FF0000"/>
                </a:solidFill>
                <a:latin typeface="Calibri" panose="020F0502020204030204" pitchFamily="34" charset="0"/>
                <a:cs typeface="Calibri" panose="020F0502020204030204" pitchFamily="34" charset="0"/>
              </a:rPr>
              <a:t>  </a:t>
            </a:r>
            <a:endParaRPr sz="2200" b="1" i="0" u="none" strike="noStrike" cap="none" dirty="0">
              <a:solidFill>
                <a:srgbClr val="FF0000"/>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76748" y="1388538"/>
                <a:ext cx="7541342"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be two sets such that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contains 6 elements. If three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m:t>
                        </m:r>
                      </m:e>
                    </m:d>
                    <m:r>
                      <a:rPr lang="en-IN" i="1">
                        <a:effectLst/>
                        <a:latin typeface="Cambria Math" panose="02040503050406030204" pitchFamily="18" charset="0"/>
                        <a:ea typeface="Times New Roman" panose="02020603050405020304" pitchFamily="18" charset="0"/>
                        <a:cs typeface="Calibri" panose="020F0502020204030204" pitchFamily="34" charset="0"/>
                      </a:rPr>
                      <m:t>, (2,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remaining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It is given that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m:t>
                        </m:r>
                      </m:e>
                    </m:d>
                    <m:r>
                      <a:rPr lang="en-IN" i="1">
                        <a:effectLst/>
                        <a:latin typeface="Cambria Math" panose="02040503050406030204" pitchFamily="18" charset="0"/>
                        <a:ea typeface="Times New Roman" panose="02020603050405020304" pitchFamily="18" charset="0"/>
                        <a:cs typeface="Calibri" panose="020F0502020204030204" pitchFamily="34" charset="0"/>
                      </a:rPr>
                      <m:t>, (2,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 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={3, 5}</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3, 3</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3, 5</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the remaining elements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are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1, 5</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2, 3</m:t>
                        </m:r>
                      </m:e>
                    </m:d>
                    <m:r>
                      <a:rPr lang="en-IN" i="1">
                        <a:effectLst/>
                        <a:latin typeface="Cambria Math" panose="02040503050406030204" pitchFamily="18" charset="0"/>
                        <a:ea typeface="Times New Roman" panose="02020603050405020304" pitchFamily="18" charset="0"/>
                        <a:cs typeface="Calibri" panose="020F0502020204030204" pitchFamily="34" charset="0"/>
                      </a:rPr>
                      <m:t>, (3, 5)</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={1, 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3, 4</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How many subsets will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have?</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𝑛</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e>
                    </m:d>
                    <m:r>
                      <a:rPr lang="en-IN" i="1">
                        <a:effectLst/>
                        <a:latin typeface="Cambria Math" panose="02040503050406030204" pitchFamily="18" charset="0"/>
                        <a:ea typeface="Times New Roman" panose="02020603050405020304" pitchFamily="18" charset="0"/>
                        <a:cs typeface="Calibri" panose="020F0502020204030204" pitchFamily="34" charset="0"/>
                      </a:rPr>
                      <m:t>=4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Hence, the total number of subsets of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4</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=16</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776748" y="1388538"/>
                <a:ext cx="7541342" cy="2889600"/>
              </a:xfrm>
              <a:prstGeom prst="rect">
                <a:avLst/>
              </a:prstGeom>
              <a:blipFill>
                <a:blip r:embed="rId4"/>
                <a:stretch>
                  <a:fillRect l="-242" b="-1603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630985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657225" y="285049"/>
            <a:ext cx="8303750" cy="1061969"/>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2400" b="1" kern="1200" dirty="0">
                <a:solidFill>
                  <a:srgbClr val="FF0000"/>
                </a:solidFill>
                <a:latin typeface="Calibri" panose="020F0502020204030204" pitchFamily="34" charset="0"/>
                <a:cs typeface="Calibri" panose="020F0502020204030204" pitchFamily="34" charset="0"/>
              </a:rPr>
              <a:t>    </a:t>
            </a:r>
            <a:endParaRPr lang="en-IN" sz="1800" b="1" kern="1200" dirty="0">
              <a:solidFill>
                <a:srgbClr val="FF0000"/>
              </a:solidFill>
              <a:latin typeface="Calibri" panose="020F0502020204030204" pitchFamily="34" charset="0"/>
              <a:cs typeface="Calibri" panose="020F0502020204030204" pitchFamily="34" charset="0"/>
            </a:endParaRPr>
          </a:p>
          <a:p>
            <a:pPr lvl="0" defTabSz="457200">
              <a:spcBef>
                <a:spcPct val="20000"/>
              </a:spcBef>
              <a:spcAft>
                <a:spcPts val="600"/>
              </a:spcAft>
              <a:buClr>
                <a:srgbClr val="990033"/>
              </a:buClr>
              <a:buSzPct val="90000"/>
            </a:pPr>
            <a:r>
              <a:rPr lang="en-IN" sz="2400" b="1" kern="1200" dirty="0">
                <a:solidFill>
                  <a:srgbClr val="FF0000"/>
                </a:solidFill>
                <a:latin typeface="Calibri" panose="020F0502020204030204" pitchFamily="34" charset="0"/>
                <a:cs typeface="Calibri" panose="020F0502020204030204" pitchFamily="34" charset="0"/>
              </a:rPr>
              <a:t>   </a:t>
            </a:r>
            <a:r>
              <a:rPr lang="en-IN" sz="1800" b="1" kern="1200" dirty="0">
                <a:solidFill>
                  <a:srgbClr val="FF0000"/>
                </a:solidFill>
                <a:latin typeface="Calibri" panose="020F0502020204030204" pitchFamily="34" charset="0"/>
                <a:cs typeface="Calibri" panose="020F0502020204030204" pitchFamily="34" charset="0"/>
              </a:rPr>
              <a:t>Algebra of Real Functions</a:t>
            </a:r>
          </a:p>
        </p:txBody>
      </p:sp>
      <mc:AlternateContent xmlns:mc="http://schemas.openxmlformats.org/markup-compatibility/2006" xmlns:a14="http://schemas.microsoft.com/office/drawing/2010/main">
        <mc:Choice Requires="a14">
          <p:sp>
            <p:nvSpPr>
              <p:cNvPr id="64" name="Google Shape;64;p14"/>
              <p:cNvSpPr txBox="1"/>
              <p:nvPr/>
            </p:nvSpPr>
            <p:spPr>
              <a:xfrm>
                <a:off x="838200" y="1437700"/>
                <a:ext cx="7439026"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real functions.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we define addition, subtraction, multiplication, and quotient of two real functions as follows: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Addition: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Subtraction: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Scalar Multiplication :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𝛼</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Multiplication: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𝑣</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Reciprocal :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𝐶</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𝑣𝑖</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Quotient: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𝐷</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𝐷</m:t>
                        </m:r>
                      </m:e>
                      <m:sub>
                        <m:r>
                          <a:rPr lang="en-IN" i="1">
                            <a:effectLst/>
                            <a:latin typeface="Cambria Math" panose="02040503050406030204" pitchFamily="18" charset="0"/>
                            <a:ea typeface="Times New Roman" panose="02020603050405020304" pitchFamily="18" charset="0"/>
                            <a:cs typeface="Calibri" panose="020F0502020204030204" pitchFamily="34" charset="0"/>
                          </a:rPr>
                          <m:t>1</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8200" y="1437700"/>
                <a:ext cx="7439026" cy="2889600"/>
              </a:xfrm>
              <a:prstGeom prst="rect">
                <a:avLst/>
              </a:prstGeom>
              <a:blipFill>
                <a:blip r:embed="rId4"/>
                <a:stretch>
                  <a:fillRect l="-328" r="-16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4075614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657225" y="285050"/>
            <a:ext cx="8303750"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2400" b="1" kern="1200" dirty="0">
                <a:solidFill>
                  <a:srgbClr val="FF0000"/>
                </a:solidFill>
                <a:latin typeface="Calibri" panose="020F0502020204030204" pitchFamily="34" charset="0"/>
                <a:cs typeface="Calibri" panose="020F0502020204030204" pitchFamily="34" charset="0"/>
              </a:rPr>
              <a:t>   </a:t>
            </a:r>
            <a:endParaRPr lang="en-IN" sz="1800" b="1" kern="12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38200" y="1437700"/>
                <a:ext cx="7439026" cy="2889600"/>
              </a:xfrm>
              <a:prstGeom prst="rect">
                <a:avLst/>
              </a:prstGeom>
              <a:noFill/>
              <a:ln>
                <a:noFill/>
              </a:ln>
            </p:spPr>
            <p:txBody>
              <a:bodyPr spcFirstLastPara="1" wrap="square" lIns="91425" tIns="91425" rIns="91425" bIns="91425" anchor="t" anchorCtr="0">
                <a:noAutofit/>
              </a:bodyPr>
              <a:lstStyle/>
              <a:p>
                <a:pPr>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defined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find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  2</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+8</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=2 </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=2</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e>
                      </m:d>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+10</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 </m:t>
                      </m:r>
                      <m:r>
                        <a:rPr lang="en-IN" i="1">
                          <a:effectLst/>
                          <a:latin typeface="Cambria Math" panose="02040503050406030204" pitchFamily="18" charset="0"/>
                          <a:ea typeface="Times New Roman" panose="02020603050405020304" pitchFamily="18" charset="0"/>
                          <a:cs typeface="Calibri" panose="020F0502020204030204" pitchFamily="34" charset="0"/>
                        </a:rPr>
                        <m:t>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𝑒</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+5</m:t>
                          </m:r>
                        </m:den>
                      </m:f>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5</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e>
                      </m:d>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den>
                      </m:f>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+3</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−{−3}</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8200" y="1437700"/>
                <a:ext cx="7439026" cy="2889600"/>
              </a:xfrm>
              <a:prstGeom prst="rect">
                <a:avLst/>
              </a:prstGeom>
              <a:blipFill>
                <a:blip r:embed="rId4"/>
                <a:stretch>
                  <a:fillRect l="-328" b="-13080"/>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2343019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657225" y="285050"/>
            <a:ext cx="8303750"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2400" b="1" kern="1200" dirty="0">
                <a:solidFill>
                  <a:srgbClr val="FF0000"/>
                </a:solidFill>
                <a:latin typeface="Calibri" panose="020F0502020204030204" pitchFamily="34" charset="0"/>
                <a:cs typeface="Calibri" panose="020F0502020204030204" pitchFamily="34" charset="0"/>
              </a:rPr>
              <a:t>   </a:t>
            </a:r>
            <a:endParaRPr lang="en-IN" sz="1800" b="1" kern="12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38200" y="1437700"/>
                <a:ext cx="7439026"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a:t>
                </a:r>
                <a:r>
                  <a:rPr lang="en-IN" dirty="0">
                    <a:effectLst/>
                    <a:latin typeface="Calibri" panose="020F0502020204030204" pitchFamily="34" charset="0"/>
                    <a:ea typeface="Times New Roman" panose="02020603050405020304" pitchFamily="18" charset="0"/>
                    <a:cs typeface="Calibri" panose="020F0502020204030204" pitchFamily="34" charset="0"/>
                  </a:rPr>
                  <a:t> 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real functions defined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rad>
                  </m:oMath>
                </a14:m>
                <a:r>
                  <a:rPr lang="en-IN" dirty="0">
                    <a:effectLst/>
                    <a:latin typeface="Calibri" panose="020F0502020204030204" pitchFamily="34" charset="0"/>
                    <a:ea typeface="Times New Roman" panose="02020603050405020304" pitchFamily="18" charset="0"/>
                    <a:cs typeface="Calibri" panose="020F0502020204030204" pitchFamily="34" charset="0"/>
                  </a:rPr>
                  <a:t>. Then, find each of the following functions: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𝑓𝑔</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𝑓𝑓</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 </a:t>
                </a:r>
                <a:r>
                  <a:rPr lang="en-IN" dirty="0">
                    <a:effectLst/>
                    <a:latin typeface="Calibri" panose="020F0502020204030204" pitchFamily="34" charset="0"/>
                    <a:ea typeface="Times New Roman" panose="02020603050405020304" pitchFamily="18" charset="0"/>
                    <a:cs typeface="Calibri" panose="020F0502020204030204" pitchFamily="34" charset="0"/>
                  </a:rPr>
                  <a:t>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defined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(say)</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Again,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defined for all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satisfying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4</m:t>
                    </m:r>
                    <m:r>
                      <a:rPr lang="en-IN"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4</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So,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(say)</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Now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𝐴</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𝐵</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8200" y="1437700"/>
                <a:ext cx="7439026" cy="2889600"/>
              </a:xfrm>
              <a:prstGeom prst="rect">
                <a:avLst/>
              </a:prstGeom>
              <a:blipFill>
                <a:blip r:embed="rId4"/>
                <a:stretch>
                  <a:fillRect l="-328" r="-16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28388291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657225" y="285050"/>
            <a:ext cx="8303750"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2400" b="1" kern="1200" dirty="0">
                <a:solidFill>
                  <a:srgbClr val="FF0000"/>
                </a:solidFill>
                <a:latin typeface="Calibri" panose="020F0502020204030204" pitchFamily="34" charset="0"/>
                <a:cs typeface="Calibri" panose="020F0502020204030204" pitchFamily="34" charset="0"/>
              </a:rPr>
              <a:t>   </a:t>
            </a:r>
            <a:endParaRPr lang="en-IN" sz="1800" b="1" kern="12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38200" y="1437700"/>
                <a:ext cx="7439026" cy="2889600"/>
              </a:xfrm>
              <a:prstGeom prst="rect">
                <a:avLst/>
              </a:prstGeom>
              <a:noFill/>
              <a:ln>
                <a:noFill/>
              </a:ln>
            </p:spPr>
            <p:txBody>
              <a:bodyPr spcFirstLastPara="1" wrap="square" lIns="91425" tIns="91425" rIns="91425" bIns="91425" anchor="t" anchorCtr="0">
                <a:noAutofit/>
              </a:bodyPr>
              <a:lstStyle/>
              <a:p>
                <a:pPr algn="just">
                  <a:spcAft>
                    <a:spcPts val="1000"/>
                  </a:spcAft>
                </a:pPr>
                <a14:m>
                  <m:oMath xmlns:m="http://schemas.openxmlformats.org/officeDocument/2006/math">
                    <m:r>
                      <a:rPr lang="en-IN" i="1" smtClean="0">
                        <a:effectLst/>
                        <a:latin typeface="Cambria Math" panose="02040503050406030204" pitchFamily="18" charset="0"/>
                        <a:ea typeface="Times New Roman" panose="02020603050405020304" pitchFamily="18" charset="0"/>
                        <a:cs typeface="Calibri" panose="020F0502020204030204" pitchFamily="34" charset="0"/>
                      </a:rPr>
                      <m:t>(</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𝑖</m:t>
                    </m:r>
                    <m:r>
                      <a:rPr lang="en-IN" i="1" smtClean="0">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rad>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rad>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d>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𝑖𝑖𝑖</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num>
                        <m:den>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4−</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e>
                          </m:rad>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2−</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den>
                      </m:f>
                      <m:r>
                        <a:rPr lang="en-IN" i="1">
                          <a:effectLst/>
                          <a:latin typeface="Cambria Math" panose="02040503050406030204" pitchFamily="18" charset="0"/>
                          <a:ea typeface="Times New Roman" panose="02020603050405020304" pitchFamily="18" charset="0"/>
                          <a:cs typeface="Calibri" panose="020F0502020204030204" pitchFamily="34" charset="0"/>
                        </a:rPr>
                        <m:t>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𝐷</m:t>
                      </m:r>
                      <m:r>
                        <a:rPr lang="en-IN" i="1">
                          <a:effectLst/>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−2, 2</m:t>
                          </m:r>
                        </m:e>
                      </m:d>
                      <m:r>
                        <a:rPr lang="en-IN" i="1">
                          <a:effectLst/>
                          <a:latin typeface="Cambria Math" panose="02040503050406030204" pitchFamily="18" charset="0"/>
                          <a:ea typeface="Times New Roman" panose="02020603050405020304" pitchFamily="18" charset="0"/>
                          <a:cs typeface="Calibri" panose="020F0502020204030204" pitchFamily="34" charset="0"/>
                        </a:rPr>
                        <m:t>=(−2, 2)</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𝑖𝑣</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𝑓𝑓</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m:t>
                                  </m:r>
                                </m:e>
                              </m:rad>
                            </m:e>
                          </m:d>
                        </m:e>
                        <m:sup>
                          <m:r>
                            <a:rPr lang="en-IN" i="1">
                              <a:effectLst/>
                              <a:latin typeface="Cambria Math" panose="02040503050406030204" pitchFamily="18" charset="0"/>
                              <a:ea typeface="Times New Roman" panose="02020603050405020304" pitchFamily="18" charset="0"/>
                              <a:cs typeface="Calibri" panose="020F0502020204030204" pitchFamily="34" charset="0"/>
                            </a:rPr>
                            <m:t>2</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+2 , 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∈[−2, ∞)</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8200" y="1437700"/>
                <a:ext cx="7439026" cy="2889600"/>
              </a:xfrm>
              <a:prstGeom prst="rect">
                <a:avLst/>
              </a:prstGeom>
              <a:blipFill>
                <a:blip r:embed="rId4"/>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518649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657225" y="285050"/>
            <a:ext cx="8303750" cy="780900"/>
          </a:xfrm>
          <a:prstGeom prst="rect">
            <a:avLst/>
          </a:prstGeom>
          <a:noFill/>
          <a:ln>
            <a:noFill/>
          </a:ln>
        </p:spPr>
        <p:txBody>
          <a:bodyPr spcFirstLastPara="1" wrap="square" lIns="91425" tIns="91425" rIns="91425" bIns="91425" anchor="t" anchorCtr="0">
            <a:noAutofit/>
          </a:bodyPr>
          <a:lstStyle/>
          <a:p>
            <a:pPr lvl="0" defTabSz="457200">
              <a:spcBef>
                <a:spcPct val="20000"/>
              </a:spcBef>
              <a:spcAft>
                <a:spcPts val="600"/>
              </a:spcAft>
              <a:buClr>
                <a:srgbClr val="990033"/>
              </a:buClr>
              <a:buSzPct val="90000"/>
            </a:pPr>
            <a:r>
              <a:rPr lang="en-IN" sz="2400" b="1" kern="1200" dirty="0">
                <a:solidFill>
                  <a:srgbClr val="FF0000"/>
                </a:solidFill>
                <a:latin typeface="Calibri" panose="020F0502020204030204" pitchFamily="34" charset="0"/>
                <a:cs typeface="Calibri" panose="020F0502020204030204" pitchFamily="34" charset="0"/>
              </a:rPr>
              <a:t>   </a:t>
            </a:r>
            <a:endParaRPr lang="en-IN" sz="1800" b="1" kern="12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38200" y="1437700"/>
                <a:ext cx="7439026"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Example: </a:t>
                </a:r>
                <a:r>
                  <a:rPr lang="en-IN" dirty="0">
                    <a:effectLst/>
                    <a:latin typeface="Calibri" panose="020F0502020204030204" pitchFamily="34" charset="0"/>
                    <a:ea typeface="Times New Roman" panose="02020603050405020304" pitchFamily="18" charset="0"/>
                    <a:cs typeface="Calibri" panose="020F0502020204030204" pitchFamily="34" charset="0"/>
                  </a:rPr>
                  <a:t>Let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be two functions defined over the set of non – negative real numbers. Find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b="1" dirty="0">
                    <a:effectLst/>
                    <a:latin typeface="Calibri" panose="020F0502020204030204" pitchFamily="34" charset="0"/>
                    <a:ea typeface="Times New Roman" panose="02020603050405020304" pitchFamily="18" charset="0"/>
                    <a:cs typeface="Calibri" panose="020F0502020204030204" pitchFamily="34" charset="0"/>
                  </a:rPr>
                  <a:t>Sol:</a:t>
                </a:r>
                <a:r>
                  <a:rPr lang="en-IN" dirty="0">
                    <a:effectLst/>
                    <a:latin typeface="Calibri" panose="020F0502020204030204" pitchFamily="34" charset="0"/>
                    <a:ea typeface="Times New Roman" panose="02020603050405020304" pitchFamily="18" charset="0"/>
                    <a:cs typeface="Calibri" panose="020F0502020204030204" pitchFamily="34" charset="0"/>
                  </a:rPr>
                  <a:t> We have </a:t>
                </a: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Para xmlns:m="http://schemas.openxmlformats.org/officeDocument/2006/math">
                    <m:oMathParaPr>
                      <m:jc m:val="left"/>
                    </m:oMathParaPr>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𝑓𝑔</m:t>
                          </m:r>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𝑔</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3</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sup>
                      </m:sSup>
                    </m:oMath>
                  </m:oMathPara>
                </a14:m>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den>
                        </m:f>
                      </m:e>
                    </m:d>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ad>
                          <m:radPr>
                            <m:degHide m:val="on"/>
                            <m:ctrlPr>
                              <a:rPr lang="en-IN"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rad>
                      </m:num>
                      <m:den>
                        <m:r>
                          <a:rPr lang="en-IN" i="1">
                            <a:effectLst/>
                            <a:latin typeface="Cambria Math" panose="02040503050406030204" pitchFamily="18" charset="0"/>
                            <a:ea typeface="Times New Roman" panose="02020603050405020304" pitchFamily="18" charset="0"/>
                            <a:cs typeface="Calibri" panose="020F0502020204030204" pitchFamily="34" charset="0"/>
                          </a:rPr>
                          <m:t>𝑥</m:t>
                        </m:r>
                      </m:den>
                    </m:f>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sup>
                        <m:r>
                          <a:rPr lang="en-IN"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r>
                              <a:rPr lang="en-IN" i="1">
                                <a:effectLst/>
                                <a:latin typeface="Cambria Math" panose="02040503050406030204" pitchFamily="18" charset="0"/>
                                <a:ea typeface="Times New Roman" panose="02020603050405020304" pitchFamily="18" charset="0"/>
                                <a:cs typeface="Calibri" panose="020F0502020204030204" pitchFamily="34" charset="0"/>
                              </a:rPr>
                              <m:t>2</m:t>
                            </m:r>
                          </m:den>
                        </m:f>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𝑥</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8200" y="1437700"/>
                <a:ext cx="7439026" cy="2889600"/>
              </a:xfrm>
              <a:prstGeom prst="rect">
                <a:avLst/>
              </a:prstGeom>
              <a:blipFill>
                <a:blip r:embed="rId4"/>
                <a:stretch>
                  <a:fillRect l="-328" r="-164"/>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7563531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algn="ctr">
              <a:buSzPts val="3100"/>
            </a:pPr>
            <a:r>
              <a:rPr lang="en-IN" sz="3000" b="1" dirty="0">
                <a:solidFill>
                  <a:srgbClr val="FF0000"/>
                </a:solidFill>
                <a:latin typeface="Calibri"/>
                <a:ea typeface="Calibri"/>
                <a:cs typeface="Calibri"/>
                <a:sym typeface="Calibri"/>
              </a:rPr>
              <a:t>FUNCTIONS</a:t>
            </a:r>
            <a:endParaRPr sz="2900" b="1" dirty="0">
              <a:solidFill>
                <a:srgbClr val="FF0000"/>
              </a:solidFill>
              <a:latin typeface="Calibri"/>
              <a:ea typeface="Calibri"/>
              <a:cs typeface="Calibri"/>
              <a:sym typeface="Calibri"/>
            </a:endParaRPr>
          </a:p>
          <a:p>
            <a:pPr algn="ctr">
              <a:buSzPts val="3100"/>
            </a:pPr>
            <a:r>
              <a:rPr lang="en" sz="2500" b="1" dirty="0">
                <a:latin typeface="Calibri"/>
                <a:ea typeface="Calibri"/>
                <a:cs typeface="Calibri"/>
                <a:sym typeface="Calibri"/>
              </a:rPr>
              <a:t>Concept of Exponential and Logarithmic Functions</a:t>
            </a:r>
            <a:endParaRPr sz="2500" b="1" dirty="0">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r>
              <a:rPr lang="en" b="1" dirty="0"/>
              <a:t>SUBJECT : </a:t>
            </a:r>
            <a:r>
              <a:rPr lang="en-IN" b="1" dirty="0"/>
              <a:t>MATHEMATICS</a:t>
            </a:r>
            <a:endParaRPr b="1" dirty="0"/>
          </a:p>
          <a:p>
            <a:r>
              <a:rPr lang="en" b="1" dirty="0"/>
              <a:t>CHAPTER NUMBER: 02 </a:t>
            </a:r>
            <a:endParaRPr b="1" dirty="0"/>
          </a:p>
          <a:p>
            <a:r>
              <a:rPr lang="en" b="1" dirty="0"/>
              <a:t>CHAPTER NAME : RELATIONS AND FUNCTIONS</a:t>
            </a:r>
            <a:endParaRPr b="1" dirty="0"/>
          </a:p>
        </p:txBody>
      </p:sp>
    </p:spTree>
    <p:extLst>
      <p:ext uri="{BB962C8B-B14F-4D97-AF65-F5344CB8AC3E}">
        <p14:creationId xmlns:p14="http://schemas.microsoft.com/office/powerpoint/2010/main" val="7919741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657225" y="285050"/>
            <a:ext cx="8303750" cy="780900"/>
          </a:xfrm>
          <a:prstGeom prst="rect">
            <a:avLst/>
          </a:prstGeom>
          <a:noFill/>
          <a:ln>
            <a:noFill/>
          </a:ln>
        </p:spPr>
        <p:txBody>
          <a:bodyPr spcFirstLastPara="1" wrap="square" lIns="91425" tIns="91425" rIns="91425" bIns="91425" anchor="t" anchorCtr="0">
            <a:noAutofit/>
          </a:bodyPr>
          <a:lstStyle/>
          <a:p>
            <a:pPr algn="just">
              <a:lnSpc>
                <a:spcPct val="115000"/>
              </a:lnSpc>
              <a:spcAft>
                <a:spcPts val="1000"/>
              </a:spcAft>
            </a:pPr>
            <a:r>
              <a:rPr lang="en-IN" sz="1800" b="1"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1000"/>
              </a:spcAft>
            </a:pPr>
            <a:r>
              <a:rPr lang="en-IN" sz="1800" b="1" dirty="0">
                <a:latin typeface="Calibri" panose="020F0502020204030204" pitchFamily="34" charset="0"/>
                <a:ea typeface="Times New Roman" panose="02020603050405020304" pitchFamily="18" charset="0"/>
                <a:cs typeface="Calibri" panose="020F0502020204030204" pitchFamily="34" charset="0"/>
              </a:rPr>
              <a:t>  </a:t>
            </a:r>
            <a:r>
              <a:rPr lang="en-IN"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Exponential Function:</a:t>
            </a:r>
            <a:endParaRPr lang="en-IN"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Google Shape;64;p14"/>
              <p:cNvSpPr txBox="1"/>
              <p:nvPr/>
            </p:nvSpPr>
            <p:spPr>
              <a:xfrm>
                <a:off x="838200" y="1437700"/>
                <a:ext cx="7439026" cy="2889600"/>
              </a:xfrm>
              <a:prstGeom prst="rect">
                <a:avLst/>
              </a:prstGeom>
              <a:noFill/>
              <a:ln>
                <a:noFill/>
              </a:ln>
            </p:spPr>
            <p:txBody>
              <a:bodyPr spcFirstLastPara="1" wrap="square" lIns="91425" tIns="91425" rIns="91425" bIns="91425" anchor="t" anchorCtr="0">
                <a:noAutofit/>
              </a:bodyPr>
              <a:lstStyle/>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 function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defined by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𝑓</m:t>
                    </m:r>
                    <m:d>
                      <m:dPr>
                        <m:ctrlPr>
                          <a:rPr lang="en-IN" i="1">
                            <a:effectLst/>
                            <a:latin typeface="Cambria Math" panose="02040503050406030204" pitchFamily="18" charset="0"/>
                            <a:ea typeface="Times New Roman" panose="02020603050405020304" pitchFamily="18" charset="0"/>
                            <a:cs typeface="Calibri" panose="020F0502020204030204" pitchFamily="34" charset="0"/>
                          </a:rPr>
                        </m:ctrlPr>
                      </m:dPr>
                      <m:e>
                        <m:r>
                          <a:rPr lang="en-IN" i="1">
                            <a:effectLst/>
                            <a:latin typeface="Cambria Math" panose="02040503050406030204" pitchFamily="18" charset="0"/>
                            <a:ea typeface="Times New Roman" panose="02020603050405020304" pitchFamily="18" charset="0"/>
                            <a:cs typeface="Calibri" panose="020F0502020204030204" pitchFamily="34" charset="0"/>
                          </a:rPr>
                          <m:t>𝑥</m:t>
                        </m:r>
                      </m:e>
                    </m:d>
                    <m:r>
                      <a:rPr lang="en-IN"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𝑎</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&gt;0, </m:t>
                    </m:r>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is called the exponential function.</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Here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𝑑𝑜𝑚</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𝑅</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𝑟𝑛𝑔</m:t>
                    </m:r>
                    <m:r>
                      <a:rPr lang="en-IN" i="1">
                        <a:effectLst/>
                        <a:latin typeface="Cambria Math" panose="02040503050406030204" pitchFamily="18" charset="0"/>
                        <a:ea typeface="Times New Roman" panose="02020603050405020304" pitchFamily="18" charset="0"/>
                        <a:cs typeface="Calibri" panose="020F0502020204030204" pitchFamily="34" charset="0"/>
                      </a:rPr>
                      <m:t>−</m:t>
                    </m:r>
                    <m:r>
                      <a:rPr lang="en-IN" i="1">
                        <a:effectLst/>
                        <a:latin typeface="Cambria Math" panose="02040503050406030204" pitchFamily="18" charset="0"/>
                        <a:ea typeface="Times New Roman" panose="02020603050405020304" pitchFamily="18" charset="0"/>
                        <a:cs typeface="Calibri" panose="020F0502020204030204" pitchFamily="34" charset="0"/>
                      </a:rPr>
                      <m:t>𝑓</m:t>
                    </m:r>
                    <m:r>
                      <a:rPr lang="en-IN" i="1">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bPr>
                      <m:e>
                        <m:r>
                          <a:rPr lang="en-IN" i="1">
                            <a:effectLst/>
                            <a:latin typeface="Cambria Math" panose="02040503050406030204" pitchFamily="18" charset="0"/>
                            <a:ea typeface="Times New Roman" panose="02020603050405020304" pitchFamily="18" charset="0"/>
                            <a:cs typeface="Calibri" panose="020F0502020204030204" pitchFamily="34" charset="0"/>
                          </a:rPr>
                          <m:t>𝑅</m:t>
                        </m:r>
                      </m:e>
                      <m:sub>
                        <m:r>
                          <a:rPr lang="en-IN" i="1">
                            <a:effectLst/>
                            <a:latin typeface="Cambria Math" panose="02040503050406030204" pitchFamily="18" charset="0"/>
                            <a:ea typeface="Times New Roman" panose="02020603050405020304" pitchFamily="18" charset="0"/>
                            <a:cs typeface="Calibri" panose="020F0502020204030204" pitchFamily="34" charset="0"/>
                          </a:rPr>
                          <m:t>+</m:t>
                        </m:r>
                      </m:sub>
                    </m:sSub>
                    <m:r>
                      <a:rPr lang="en-IN" i="1">
                        <a:effectLst/>
                        <a:latin typeface="Cambria Math" panose="02040503050406030204" pitchFamily="18" charset="0"/>
                        <a:ea typeface="Times New Roman" panose="02020603050405020304" pitchFamily="18" charset="0"/>
                        <a:cs typeface="Calibri" panose="020F0502020204030204" pitchFamily="34" charset="0"/>
                      </a:rPr>
                      <m:t>=(0, ∞)</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 </m:t>
                    </m:r>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3</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r>
                      <a:rPr lang="en-IN"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i="1">
                            <a:effectLst/>
                            <a:latin typeface="Cambria Math" panose="02040503050406030204" pitchFamily="18" charset="0"/>
                            <a:ea typeface="Times New Roman" panose="02020603050405020304" pitchFamily="18" charset="0"/>
                            <a:cs typeface="Calibri" panose="020F0502020204030204" pitchFamily="34" charset="0"/>
                          </a:rPr>
                        </m:ctrlPr>
                      </m:fPr>
                      <m:num>
                        <m:r>
                          <a:rPr lang="en-IN" i="1">
                            <a:effectLst/>
                            <a:latin typeface="Cambria Math" panose="02040503050406030204" pitchFamily="18" charset="0"/>
                            <a:ea typeface="Times New Roman" panose="02020603050405020304" pitchFamily="18" charset="0"/>
                            <a:cs typeface="Calibri" panose="020F0502020204030204" pitchFamily="34" charset="0"/>
                          </a:rPr>
                          <m:t>1</m:t>
                        </m:r>
                      </m:num>
                      <m:den>
                        <m:sSup>
                          <m:sSupPr>
                            <m:ctrlPr>
                              <a:rPr lang="en-IN" i="1">
                                <a:effectLst/>
                                <a:latin typeface="Cambria Math" panose="02040503050406030204" pitchFamily="18" charset="0"/>
                                <a:ea typeface="Times New Roman" panose="02020603050405020304" pitchFamily="18" charset="0"/>
                                <a:cs typeface="Calibri" panose="020F0502020204030204" pitchFamily="34" charset="0"/>
                              </a:rPr>
                            </m:ctrlPr>
                          </m:sSupPr>
                          <m:e>
                            <m:r>
                              <a:rPr lang="en-IN" i="1">
                                <a:effectLst/>
                                <a:latin typeface="Cambria Math" panose="02040503050406030204" pitchFamily="18" charset="0"/>
                                <a:ea typeface="Times New Roman" panose="02020603050405020304" pitchFamily="18" charset="0"/>
                                <a:cs typeface="Calibri" panose="020F0502020204030204" pitchFamily="34" charset="0"/>
                              </a:rPr>
                              <m:t>2</m:t>
                            </m:r>
                          </m:e>
                          <m:sup>
                            <m:r>
                              <a:rPr lang="en-IN" i="1">
                                <a:effectLst/>
                                <a:latin typeface="Cambria Math" panose="02040503050406030204" pitchFamily="18" charset="0"/>
                                <a:ea typeface="Times New Roman" panose="02020603050405020304" pitchFamily="18" charset="0"/>
                                <a:cs typeface="Calibri" panose="020F0502020204030204" pitchFamily="34" charset="0"/>
                              </a:rPr>
                              <m:t>𝑥</m:t>
                            </m:r>
                          </m:sup>
                        </m:sSup>
                      </m:den>
                    </m:f>
                  </m:oMath>
                </a14:m>
                <a:r>
                  <a:rPr lang="en-IN" dirty="0">
                    <a:effectLst/>
                    <a:latin typeface="Calibri" panose="020F0502020204030204" pitchFamily="34" charset="0"/>
                    <a:ea typeface="Times New Roman" panose="02020603050405020304" pitchFamily="18" charset="0"/>
                    <a:cs typeface="Calibri" panose="020F0502020204030204" pitchFamily="34" charset="0"/>
                  </a:rPr>
                  <a:t> , … etc. are examples of exponential functions.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IN" dirty="0">
                    <a:effectLst/>
                    <a:latin typeface="Calibri" panose="020F0502020204030204" pitchFamily="34" charset="0"/>
                    <a:ea typeface="Times New Roman" panose="02020603050405020304" pitchFamily="18" charset="0"/>
                    <a:cs typeface="Calibri" panose="020F0502020204030204" pitchFamily="34" charset="0"/>
                  </a:rPr>
                  <a:t>As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&gt;0</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r>
                      <a:rPr lang="en-IN" i="1">
                        <a:effectLst/>
                        <a:latin typeface="Cambria Math" panose="02040503050406030204" pitchFamily="18" charset="0"/>
                        <a:ea typeface="Times New Roman" panose="02020603050405020304" pitchFamily="18" charset="0"/>
                        <a:cs typeface="Calibri" panose="020F0502020204030204" pitchFamily="34" charset="0"/>
                      </a:rPr>
                      <m:t>𝑎</m:t>
                    </m:r>
                    <m:r>
                      <a:rPr lang="en-IN"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 so have the following cases.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4" name="Google Shape;64;p14"/>
              <p:cNvSpPr txBox="1">
                <a:spLocks noRot="1" noChangeAspect="1" noMove="1" noResize="1" noEditPoints="1" noAdjustHandles="1" noChangeArrowheads="1" noChangeShapeType="1" noTextEdit="1"/>
              </p:cNvSpPr>
              <p:nvPr/>
            </p:nvSpPr>
            <p:spPr>
              <a:xfrm>
                <a:off x="838200" y="1437700"/>
                <a:ext cx="7439026" cy="2889600"/>
              </a:xfrm>
              <a:prstGeom prst="rect">
                <a:avLst/>
              </a:prstGeom>
              <a:blipFill>
                <a:blip r:embed="rId4"/>
                <a:stretch>
                  <a:fillRect l="-328"/>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009938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45435" y="1065950"/>
                <a:ext cx="7465115" cy="3261350"/>
              </a:xfrm>
              <a:prstGeom prst="rect">
                <a:avLst/>
              </a:prstGeom>
              <a:noFill/>
              <a:ln>
                <a:noFill/>
              </a:ln>
            </p:spPr>
            <p:txBody>
              <a:bodyPr spcFirstLastPara="1" wrap="square" lIns="91425" tIns="91425" rIns="91425" bIns="91425" anchor="t" anchorCtr="0">
                <a:noAutofit/>
              </a:bodyPr>
              <a:lstStyle/>
              <a:p>
                <a:pPr lvl="0" defTabSz="457200">
                  <a:lnSpc>
                    <a:spcPct val="150000"/>
                  </a:lnSpc>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Case – I : </a:t>
                </a:r>
                <a:r>
                  <a:rPr lang="en-IN" kern="1200" dirty="0">
                    <a:solidFill>
                      <a:prstClr val="black"/>
                    </a:solidFill>
                    <a:latin typeface="Calibri" panose="020F0502020204030204" pitchFamily="34" charset="0"/>
                    <a:cs typeface="Calibri" panose="020F0502020204030204" pitchFamily="34" charset="0"/>
                  </a:rPr>
                  <a:t>When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We get the values of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𝑎</m:t>
                        </m:r>
                      </m:e>
                      <m:sup>
                        <m:r>
                          <a:rPr lang="en-IN" i="1" kern="1200">
                            <a:solidFill>
                              <a:prstClr val="black"/>
                            </a:solidFill>
                            <a:latin typeface="Cambria Math" panose="02040503050406030204" pitchFamily="18" charset="0"/>
                            <a:cs typeface="Arial" panose="020B0604020202020204" pitchFamily="34" charset="0"/>
                          </a:rPr>
                          <m:t>𝑥</m:t>
                        </m:r>
                      </m:sup>
                    </m:sSup>
                  </m:oMath>
                </a14:m>
                <a:r>
                  <a:rPr lang="en-IN" kern="1200" dirty="0">
                    <a:solidFill>
                      <a:prstClr val="black"/>
                    </a:solidFill>
                    <a:latin typeface="Calibri" panose="020F0502020204030204" pitchFamily="34" charset="0"/>
                    <a:cs typeface="Calibri" panose="020F0502020204030204" pitchFamily="34" charset="0"/>
                  </a:rPr>
                  <a:t> </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increase as the values of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increase.</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745435" y="1065950"/>
                <a:ext cx="7465115" cy="3261350"/>
              </a:xfrm>
              <a:prstGeom prst="rect">
                <a:avLst/>
              </a:prstGeom>
              <a:blipFill rotWithShape="0">
                <a:blip r:embed="rId4"/>
                <a:stretch>
                  <a:fillRect l="-245"/>
                </a:stretch>
              </a:blipFill>
              <a:ln>
                <a:noFill/>
              </a:ln>
            </p:spPr>
            <p:txBody>
              <a:bodyPr/>
              <a:lstStyle/>
              <a:p>
                <a:r>
                  <a:rPr lang="en-IN">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0487" y="1143204"/>
            <a:ext cx="3911365" cy="3184096"/>
          </a:xfrm>
          <a:prstGeom prst="rect">
            <a:avLst/>
          </a:prstGeom>
        </p:spPr>
      </p:pic>
    </p:spTree>
    <p:extLst>
      <p:ext uri="{BB962C8B-B14F-4D97-AF65-F5344CB8AC3E}">
        <p14:creationId xmlns:p14="http://schemas.microsoft.com/office/powerpoint/2010/main" val="29870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4" name="Google Shape;64;p14"/>
              <p:cNvSpPr txBox="1"/>
              <p:nvPr/>
            </p:nvSpPr>
            <p:spPr>
              <a:xfrm>
                <a:off x="755373" y="1242391"/>
                <a:ext cx="7455177" cy="3084909"/>
              </a:xfrm>
              <a:prstGeom prst="rect">
                <a:avLst/>
              </a:prstGeom>
              <a:noFill/>
              <a:ln>
                <a:noFill/>
              </a:ln>
            </p:spPr>
            <p:txBody>
              <a:bodyPr spcFirstLastPara="1" wrap="square" lIns="91425" tIns="91425" rIns="91425" bIns="91425" anchor="t" anchorCtr="0">
                <a:noAutofit/>
              </a:bodyPr>
              <a:lstStyle/>
              <a:p>
                <a:pPr lvl="0" defTabSz="457200">
                  <a:lnSpc>
                    <a:spcPct val="150000"/>
                  </a:lnSpc>
                  <a:spcBef>
                    <a:spcPct val="20000"/>
                  </a:spcBef>
                  <a:spcAft>
                    <a:spcPts val="600"/>
                  </a:spcAft>
                  <a:buClr>
                    <a:srgbClr val="990033"/>
                  </a:buClr>
                  <a:buSzPct val="90000"/>
                </a:pPr>
                <a:r>
                  <a:rPr lang="en-IN" b="1" kern="1200" dirty="0">
                    <a:solidFill>
                      <a:prstClr val="black"/>
                    </a:solidFill>
                    <a:latin typeface="Calibri" panose="020F0502020204030204" pitchFamily="34" charset="0"/>
                    <a:cs typeface="Calibri" panose="020F0502020204030204" pitchFamily="34" charset="0"/>
                  </a:rPr>
                  <a:t>Case II : </a:t>
                </a:r>
                <a:r>
                  <a:rPr lang="en-IN" kern="1200" dirty="0">
                    <a:solidFill>
                      <a:prstClr val="black"/>
                    </a:solidFill>
                    <a:latin typeface="Calibri" panose="020F0502020204030204" pitchFamily="34" charset="0"/>
                    <a:cs typeface="Calibri" panose="020F0502020204030204" pitchFamily="34" charset="0"/>
                  </a:rPr>
                  <a:t>When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0</m:t>
                    </m:r>
                    <m:r>
                      <a:rPr lang="en-IN" i="1" kern="1200">
                        <a:solidFill>
                          <a:prstClr val="black"/>
                        </a:solidFill>
                        <a:latin typeface="Cambria Math" panose="02040503050406030204" pitchFamily="18" charset="0"/>
                        <a:cs typeface="Arial" panose="020B0604020202020204" pitchFamily="34" charset="0"/>
                      </a:rPr>
                      <m:t>&lt;</m:t>
                    </m:r>
                    <m:r>
                      <a:rPr lang="en-IN" i="1" kern="1200">
                        <a:solidFill>
                          <a:prstClr val="black"/>
                        </a:solidFill>
                        <a:latin typeface="Cambria Math" panose="02040503050406030204" pitchFamily="18" charset="0"/>
                        <a:cs typeface="Arial" panose="020B0604020202020204" pitchFamily="34" charset="0"/>
                      </a:rPr>
                      <m:t>𝑎</m:t>
                    </m:r>
                    <m:r>
                      <a:rPr lang="en-IN" i="1" kern="1200">
                        <a:solidFill>
                          <a:prstClr val="black"/>
                        </a:solidFill>
                        <a:latin typeface="Cambria Math" panose="02040503050406030204" pitchFamily="18" charset="0"/>
                        <a:cs typeface="Arial" panose="020B0604020202020204" pitchFamily="34" charset="0"/>
                      </a:rPr>
                      <m:t>&lt;</m:t>
                    </m:r>
                    <m:r>
                      <a:rPr lang="en-IN" i="1" kern="1200">
                        <a:solidFill>
                          <a:prstClr val="black"/>
                        </a:solidFill>
                        <a:latin typeface="Cambria Math" panose="02040503050406030204" pitchFamily="18" charset="0"/>
                        <a:cs typeface="Arial" panose="020B0604020202020204" pitchFamily="34" charset="0"/>
                      </a:rPr>
                      <m:t>1</m:t>
                    </m:r>
                  </m:oMath>
                </a14:m>
                <a:r>
                  <a:rPr lang="en-IN" kern="1200" dirty="0">
                    <a:solidFill>
                      <a:prstClr val="black"/>
                    </a:solidFill>
                    <a:latin typeface="Calibri" panose="020F0502020204030204" pitchFamily="34" charset="0"/>
                    <a:cs typeface="Calibri" panose="020F0502020204030204" pitchFamily="34" charset="0"/>
                  </a:rPr>
                  <a:t>.</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In this case, the values of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cs typeface="Arial" panose="020B0604020202020204" pitchFamily="34" charset="0"/>
                      </a:rPr>
                      <m:t>𝑓</m:t>
                    </m:r>
                    <m:d>
                      <m:dPr>
                        <m:ctrlPr>
                          <a:rPr lang="en-IN" i="1" kern="1200">
                            <a:solidFill>
                              <a:prstClr val="black"/>
                            </a:solidFill>
                            <a:latin typeface="Cambria Math" panose="02040503050406030204" pitchFamily="18" charset="0"/>
                            <a:cs typeface="Arial" panose="020B0604020202020204" pitchFamily="34" charset="0"/>
                          </a:rPr>
                        </m:ctrlPr>
                      </m:dPr>
                      <m:e>
                        <m:r>
                          <a:rPr lang="en-IN" i="1" kern="1200">
                            <a:solidFill>
                              <a:prstClr val="black"/>
                            </a:solidFill>
                            <a:latin typeface="Cambria Math" panose="02040503050406030204" pitchFamily="18" charset="0"/>
                            <a:cs typeface="Arial" panose="020B0604020202020204" pitchFamily="34" charset="0"/>
                          </a:rPr>
                          <m:t>𝑥</m:t>
                        </m:r>
                      </m:e>
                    </m:d>
                    <m:r>
                      <a:rPr lang="en-IN" i="1" kern="1200">
                        <a:solidFill>
                          <a:prstClr val="black"/>
                        </a:solidFill>
                        <a:latin typeface="Cambria Math" panose="02040503050406030204" pitchFamily="18" charset="0"/>
                        <a:cs typeface="Arial" panose="020B0604020202020204" pitchFamily="34" charset="0"/>
                      </a:rPr>
                      <m:t>= </m:t>
                    </m:r>
                    <m:sSup>
                      <m:sSupPr>
                        <m:ctrlPr>
                          <a:rPr lang="en-IN" i="1" kern="1200">
                            <a:solidFill>
                              <a:prstClr val="black"/>
                            </a:solidFill>
                            <a:latin typeface="Cambria Math" panose="02040503050406030204" pitchFamily="18" charset="0"/>
                            <a:cs typeface="Arial" panose="020B0604020202020204" pitchFamily="34" charset="0"/>
                          </a:rPr>
                        </m:ctrlPr>
                      </m:sSupPr>
                      <m:e>
                        <m:r>
                          <a:rPr lang="en-IN" i="1" kern="1200">
                            <a:solidFill>
                              <a:prstClr val="black"/>
                            </a:solidFill>
                            <a:latin typeface="Cambria Math" panose="02040503050406030204" pitchFamily="18" charset="0"/>
                            <a:cs typeface="Arial" panose="020B0604020202020204" pitchFamily="34" charset="0"/>
                          </a:rPr>
                          <m:t>𝑎</m:t>
                        </m:r>
                      </m:e>
                      <m:sup>
                        <m:r>
                          <a:rPr lang="en-IN" i="1" kern="1200">
                            <a:solidFill>
                              <a:prstClr val="black"/>
                            </a:solidFill>
                            <a:latin typeface="Cambria Math" panose="02040503050406030204" pitchFamily="18" charset="0"/>
                            <a:cs typeface="Arial" panose="020B0604020202020204" pitchFamily="34" charset="0"/>
                          </a:rPr>
                          <m:t>𝑥</m:t>
                        </m:r>
                      </m:sup>
                    </m:sSup>
                  </m:oMath>
                </a14:m>
                <a:r>
                  <a:rPr lang="en-IN" kern="1200" dirty="0">
                    <a:solidFill>
                      <a:prstClr val="black"/>
                    </a:solidFill>
                    <a:latin typeface="Calibri" panose="020F0502020204030204" pitchFamily="34" charset="0"/>
                    <a:cs typeface="Calibri" panose="020F0502020204030204" pitchFamily="34" charset="0"/>
                  </a:rPr>
                  <a:t> </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decrease with the increase in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oMath>
                </a14:m>
                <a:r>
                  <a:rPr lang="en-IN" kern="1200" dirty="0">
                    <a:solidFill>
                      <a:prstClr val="black"/>
                    </a:solidFill>
                    <a:latin typeface="Calibri" panose="020F0502020204030204" pitchFamily="34" charset="0"/>
                    <a:cs typeface="Calibri" panose="020F0502020204030204" pitchFamily="34" charset="0"/>
                  </a:rPr>
                  <a:t> and</a:t>
                </a:r>
              </a:p>
              <a:p>
                <a:pPr lvl="0" defTabSz="457200">
                  <a:lnSpc>
                    <a:spcPct val="150000"/>
                  </a:lnSpc>
                  <a:spcBef>
                    <a:spcPct val="20000"/>
                  </a:spcBef>
                  <a:spcAft>
                    <a:spcPts val="600"/>
                  </a:spcAft>
                  <a:buClr>
                    <a:srgbClr val="990033"/>
                  </a:buClr>
                  <a:buSzPct val="90000"/>
                </a:pPr>
                <a:r>
                  <a:rPr lang="en-IN" kern="12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𝑦</m:t>
                    </m:r>
                    <m:r>
                      <a:rPr lang="en-IN" i="1" kern="1200">
                        <a:solidFill>
                          <a:prstClr val="black"/>
                        </a:solidFill>
                        <a:latin typeface="Cambria Math" panose="02040503050406030204" pitchFamily="18" charset="0"/>
                        <a:cs typeface="Arial" panose="020B0604020202020204" pitchFamily="34" charset="0"/>
                      </a:rPr>
                      <m:t>&gt;</m:t>
                    </m:r>
                    <m:r>
                      <a:rPr lang="en-IN" i="1" kern="1200">
                        <a:solidFill>
                          <a:prstClr val="black"/>
                        </a:solidFill>
                        <a:latin typeface="Cambria Math" panose="02040503050406030204" pitchFamily="18" charset="0"/>
                        <a:cs typeface="Arial" panose="020B0604020202020204" pitchFamily="34" charset="0"/>
                      </a:rPr>
                      <m:t>0</m:t>
                    </m:r>
                  </m:oMath>
                </a14:m>
                <a:r>
                  <a:rPr lang="en-IN" kern="1200" dirty="0">
                    <a:solidFill>
                      <a:prstClr val="black"/>
                    </a:solidFill>
                    <a:latin typeface="Calibri" panose="020F0502020204030204" pitchFamily="34" charset="0"/>
                    <a:cs typeface="Calibri" panose="020F0502020204030204" pitchFamily="34" charset="0"/>
                  </a:rPr>
                  <a:t> for all </a:t>
                </a:r>
                <a14:m>
                  <m:oMath xmlns:m="http://schemas.openxmlformats.org/officeDocument/2006/math">
                    <m:r>
                      <a:rPr lang="en-IN" i="1" kern="1200">
                        <a:solidFill>
                          <a:prstClr val="black"/>
                        </a:solidFill>
                        <a:latin typeface="Cambria Math" panose="02040503050406030204" pitchFamily="18" charset="0"/>
                        <a:cs typeface="Arial" panose="020B0604020202020204" pitchFamily="34" charset="0"/>
                      </a:rPr>
                      <m:t>𝑥</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IN" i="1" kern="1200">
                        <a:solidFill>
                          <a:prstClr val="black"/>
                        </a:solidFill>
                        <a:latin typeface="Cambria Math" panose="02040503050406030204" pitchFamily="18" charset="0"/>
                        <a:ea typeface="Cambria Math" panose="02040503050406030204" pitchFamily="18" charset="0"/>
                        <a:cs typeface="Arial" panose="020B0604020202020204" pitchFamily="34" charset="0"/>
                      </a:rPr>
                      <m:t>𝑅</m:t>
                    </m:r>
                  </m:oMath>
                </a14:m>
                <a:r>
                  <a:rPr lang="en-IN" kern="1200" dirty="0">
                    <a:solidFill>
                      <a:prstClr val="black"/>
                    </a:solidFill>
                    <a:latin typeface="Calibri" panose="020F0502020204030204" pitchFamily="34" charset="0"/>
                    <a:cs typeface="Calibri" panose="020F0502020204030204" pitchFamily="34" charset="0"/>
                  </a:rPr>
                  <a:t>.</a:t>
                </a:r>
              </a:p>
            </p:txBody>
          </p:sp>
        </mc:Choice>
        <mc:Fallback xmlns="">
          <p:sp>
            <p:nvSpPr>
              <p:cNvPr id="64" name="Google Shape;64;p14"/>
              <p:cNvSpPr txBox="1">
                <a:spLocks noRot="1" noChangeAspect="1" noMove="1" noResize="1" noEditPoints="1" noAdjustHandles="1" noChangeArrowheads="1" noChangeShapeType="1" noTextEdit="1"/>
              </p:cNvSpPr>
              <p:nvPr/>
            </p:nvSpPr>
            <p:spPr>
              <a:xfrm>
                <a:off x="755373" y="1242391"/>
                <a:ext cx="7455177" cy="3084909"/>
              </a:xfrm>
              <a:prstGeom prst="rect">
                <a:avLst/>
              </a:prstGeom>
              <a:blipFill rotWithShape="0">
                <a:blip r:embed="rId4"/>
                <a:stretch>
                  <a:fillRect l="-245"/>
                </a:stretch>
              </a:blipFill>
              <a:ln>
                <a:noFill/>
              </a:ln>
            </p:spPr>
            <p:txBody>
              <a:bodyPr/>
              <a:lstStyle/>
              <a:p>
                <a:r>
                  <a:rPr lang="en-IN">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688" y="1339968"/>
            <a:ext cx="3758531" cy="2860007"/>
          </a:xfrm>
          <a:prstGeom prst="rect">
            <a:avLst/>
          </a:prstGeom>
        </p:spPr>
      </p:pic>
    </p:spTree>
    <p:extLst>
      <p:ext uri="{BB962C8B-B14F-4D97-AF65-F5344CB8AC3E}">
        <p14:creationId xmlns:p14="http://schemas.microsoft.com/office/powerpoint/2010/main" val="6643452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10491</Words>
  <Application>Microsoft Office PowerPoint</Application>
  <PresentationFormat>On-screen Show (16:9)</PresentationFormat>
  <Paragraphs>688</Paragraphs>
  <Slides>106</Slides>
  <Notes>106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Arial</vt:lpstr>
      <vt:lpstr>Calibri</vt:lpstr>
      <vt:lpstr>Cambria Math</vt:lpstr>
      <vt:lpstr>Symbol</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shakti prasad</cp:lastModifiedBy>
  <cp:revision>22</cp:revision>
  <dcterms:modified xsi:type="dcterms:W3CDTF">2021-12-17T13:24:02Z</dcterms:modified>
</cp:coreProperties>
</file>