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58" r:id="rId26"/>
    <p:sldId id="259"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756"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3000" b="1" i="0" u="none" strike="noStrike" cap="none" dirty="0" smtClean="0">
                <a:solidFill>
                  <a:srgbClr val="FF0000"/>
                </a:solidFill>
                <a:latin typeface="Calibri"/>
                <a:ea typeface="Calibri"/>
                <a:cs typeface="Calibri"/>
                <a:sym typeface="Calibri"/>
              </a:rPr>
              <a:t>INTRODUCTION and CONCLUSION</a:t>
            </a:r>
            <a:endParaRPr sz="2900" b="1" i="0" u="none" strike="noStrike" cap="none">
              <a:solidFill>
                <a:srgbClr val="FF0000"/>
              </a:solidFill>
              <a:latin typeface="Calibri"/>
              <a:ea typeface="Calibri"/>
              <a:cs typeface="Calibri"/>
              <a:sym typeface="Calibri"/>
            </a:endParaRPr>
          </a:p>
          <a:p>
            <a:pPr lvl="0" algn="ctr">
              <a:buSzPts val="3100"/>
            </a:pPr>
            <a:r>
              <a:rPr lang="en-IN" sz="2400" dirty="0" smtClean="0">
                <a:latin typeface="Calibri" pitchFamily="34" charset="0"/>
              </a:rPr>
              <a:t>Adventure, Ambition, and conquest</a:t>
            </a:r>
            <a:endParaRPr sz="2400" b="0" i="0" u="none" strike="noStrike" cap="none">
              <a:solidFill>
                <a:srgbClr val="000000"/>
              </a:solidFill>
              <a:latin typeface="Calibri" pitchFamily="34" charset="0"/>
              <a:ea typeface="Calibri"/>
              <a:cs typeface="Calibri"/>
              <a:sym typeface="Calibri"/>
            </a:endParaRPr>
          </a:p>
        </p:txBody>
      </p:sp>
      <p:sp>
        <p:nvSpPr>
          <p:cNvPr id="57" name="Google Shape;57;p13"/>
          <p:cNvSpPr txBox="1"/>
          <p:nvPr/>
        </p:nvSpPr>
        <p:spPr>
          <a:xfrm>
            <a:off x="1604865" y="2571738"/>
            <a:ext cx="609289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(ENGLISH)</a:t>
            </a:r>
            <a:endParaRPr b="1" dirty="0"/>
          </a:p>
          <a:p>
            <a:pPr marL="0" lvl="0" indent="0" algn="l" rtl="0">
              <a:spcBef>
                <a:spcPts val="0"/>
              </a:spcBef>
              <a:spcAft>
                <a:spcPts val="0"/>
              </a:spcAft>
              <a:buNone/>
            </a:pPr>
            <a:r>
              <a:rPr lang="en" b="1" dirty="0"/>
              <a:t>CHAPTER NUMBER</a:t>
            </a:r>
            <a:r>
              <a:rPr lang="en" b="1" dirty="0" smtClean="0"/>
              <a:t>: 2</a:t>
            </a:r>
            <a:endParaRPr b="1" dirty="0"/>
          </a:p>
          <a:p>
            <a:pPr lvl="0"/>
            <a:r>
              <a:rPr lang="en" b="1" dirty="0"/>
              <a:t>CHAPTER NAME </a:t>
            </a:r>
            <a:r>
              <a:rPr lang="en" b="1" dirty="0" smtClean="0"/>
              <a:t>:</a:t>
            </a:r>
            <a:r>
              <a:rPr lang="en-IN" b="1" dirty="0" smtClean="0">
                <a:latin typeface="Calibri" pitchFamily="34" charset="0"/>
              </a:rPr>
              <a:t>We are not Afraid to Die... </a:t>
            </a:r>
            <a:r>
              <a:rPr lang="en-IN" b="1" dirty="0" smtClean="0">
                <a:latin typeface="Calibri" pitchFamily="34" charset="0"/>
              </a:rPr>
              <a:t>by </a:t>
            </a:r>
            <a:r>
              <a:rPr lang="en-IN" b="1" dirty="0" smtClean="0">
                <a:latin typeface="Calibri" pitchFamily="34" charset="0"/>
              </a:rPr>
              <a:t>Gordon Cook and Alan East </a:t>
            </a:r>
            <a:endParaRPr b="1"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NOTICE THESE EXPRESSIONS IN THE TEXT:</a:t>
            </a:r>
            <a:r>
              <a:rPr lang="en-IN" sz="2400" dirty="0" smtClean="0"/>
              <a:t/>
            </a:r>
            <a:br>
              <a:rPr lang="en-IN" sz="2400" dirty="0" smtClean="0"/>
            </a:br>
            <a:r>
              <a:rPr lang="en-IN" sz="2400" dirty="0" smtClean="0"/>
              <a:t>				                		</a:t>
            </a:r>
            <a:r>
              <a:rPr lang="en-IN" sz="2400" dirty="0" smtClean="0">
                <a:solidFill>
                  <a:srgbClr val="FF0000"/>
                </a:solidFill>
              </a:rPr>
              <a:t>page- 13</a:t>
            </a:r>
            <a:endParaRPr sz="1800" b="1" i="0" u="none" strike="noStrike" cap="none">
              <a:solidFill>
                <a:srgbClr val="000000"/>
              </a:solidFill>
              <a:latin typeface="Arial"/>
              <a:ea typeface="Arial"/>
              <a:cs typeface="Arial"/>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Content Placeholder 4" descr="WhatsApp Image 2020-07-07 at 3.58.42 PM.jpeg"/>
          <p:cNvPicPr>
            <a:picLocks noChangeAspect="1"/>
          </p:cNvPicPr>
          <p:nvPr/>
        </p:nvPicPr>
        <p:blipFill>
          <a:blip r:embed="rId3"/>
          <a:stretch>
            <a:fillRect/>
          </a:stretch>
        </p:blipFill>
        <p:spPr>
          <a:xfrm>
            <a:off x="0" y="1371601"/>
            <a:ext cx="9144000" cy="37719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1" algn="ctr">
              <a:buSzPts val="2200"/>
            </a:pPr>
            <a:r>
              <a:rPr lang="en-IN" sz="2400" b="1" i="0" u="sng" strike="noStrike" cap="none" dirty="0" smtClean="0">
                <a:solidFill>
                  <a:srgbClr val="FF0000"/>
                </a:solidFill>
                <a:latin typeface="Calibri" pitchFamily="34" charset="0"/>
                <a:sym typeface="Arial"/>
              </a:rPr>
              <a:t>INTRODUCTION</a:t>
            </a:r>
            <a:endParaRPr sz="2400" b="1" i="0" u="sng" strike="noStrike" cap="none">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150000"/>
              </a:lnSpc>
              <a:buSzPts val="1400"/>
              <a:buFont typeface="Wingdings" pitchFamily="2" charset="2"/>
              <a:buChar char="Ø"/>
            </a:pPr>
            <a:r>
              <a:rPr lang="en-IN" dirty="0" smtClean="0">
                <a:latin typeface="Calibri" pitchFamily="34" charset="0"/>
              </a:rPr>
              <a:t>Written by Gordon Cook and Alan East, the story is about a </a:t>
            </a:r>
            <a:r>
              <a:rPr lang="en-IN" dirty="0" smtClean="0">
                <a:latin typeface="Calibri" pitchFamily="34" charset="0"/>
              </a:rPr>
              <a:t>37-year-old </a:t>
            </a:r>
            <a:r>
              <a:rPr lang="en-IN" dirty="0" smtClean="0">
                <a:latin typeface="Calibri" pitchFamily="34" charset="0"/>
              </a:rPr>
              <a:t>businessman who is the narrator of the story. He has a wife named Mary and two children, Jonathan, aged 6 and Suzanne, aged 7. He and his wife both dream of a voyage around the world on their ship ‘Wave walker’ which is a 23 meter long, 30 ton wooden-hulled, just like that of the famous Captain James Cook.</a:t>
            </a:r>
          </a:p>
          <a:p>
            <a:pPr lvl="0">
              <a:lnSpc>
                <a:spcPct val="150000"/>
              </a:lnSpc>
              <a:buSzPts val="1400"/>
              <a:buFont typeface="Wingdings" pitchFamily="2" charset="2"/>
              <a:buChar char="Ø"/>
            </a:pPr>
            <a:r>
              <a:rPr lang="en-IN" dirty="0" smtClean="0">
                <a:latin typeface="Calibri" pitchFamily="34" charset="0"/>
              </a:rPr>
              <a:t>The whole family started sailing from Plymouth, England </a:t>
            </a:r>
            <a:r>
              <a:rPr lang="en-IN" dirty="0" smtClean="0">
                <a:latin typeface="Calibri" pitchFamily="34" charset="0"/>
              </a:rPr>
              <a:t>in</a:t>
            </a:r>
            <a:r>
              <a:rPr lang="en-IN" dirty="0" smtClean="0">
                <a:latin typeface="Calibri" pitchFamily="34" charset="0"/>
              </a:rPr>
              <a:t> </a:t>
            </a:r>
            <a:r>
              <a:rPr lang="en-IN" dirty="0" smtClean="0">
                <a:latin typeface="Calibri" pitchFamily="34" charset="0"/>
              </a:rPr>
              <a:t>July 1976. The initial phase of the three-year-long journey was from Africa to Cape Town. It was pleasant. While heading east, along with two newly hired crewmen, strong waves hit them and their survival became a question. The story tells us about how they fought each day and survived </a:t>
            </a:r>
            <a:r>
              <a:rPr lang="en-IN" dirty="0" err="1" smtClean="0">
                <a:latin typeface="Calibri" pitchFamily="34" charset="0"/>
              </a:rPr>
              <a:t>untill</a:t>
            </a:r>
            <a:r>
              <a:rPr lang="en-IN" dirty="0" smtClean="0">
                <a:latin typeface="Calibri" pitchFamily="34" charset="0"/>
              </a:rPr>
              <a:t> </a:t>
            </a:r>
            <a:r>
              <a:rPr lang="en-IN" dirty="0" smtClean="0">
                <a:latin typeface="Calibri" pitchFamily="34" charset="0"/>
              </a:rPr>
              <a:t>the end.</a:t>
            </a:r>
            <a:endParaRPr sz="1400" b="0" i="0" u="none" strike="noStrike" cap="none" dirty="0">
              <a:solidFill>
                <a:srgbClr val="000000"/>
              </a:solidFill>
              <a:latin typeface="Calibri" pitchFamily="34" charset="0"/>
              <a:ea typeface="Calibri"/>
              <a:cs typeface="Calibri"/>
              <a:sym typeface="Calibri"/>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LESSON-CONTENTS</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129005"/>
            <a:ext cx="8688300" cy="3312366"/>
          </a:xfrm>
          <a:prstGeom prst="rect">
            <a:avLst/>
          </a:prstGeom>
          <a:noFill/>
          <a:ln>
            <a:noFill/>
          </a:ln>
        </p:spPr>
        <p:txBody>
          <a:bodyPr spcFirstLastPara="1" wrap="square" lIns="91425" tIns="91425" rIns="91425" bIns="91425" anchor="t" anchorCtr="0">
            <a:noAutofit/>
          </a:bodyPr>
          <a:lstStyle/>
          <a:p>
            <a:r>
              <a:rPr lang="en-IN" sz="1800" b="1" dirty="0" smtClean="0">
                <a:solidFill>
                  <a:srgbClr val="002060"/>
                </a:solidFill>
                <a:latin typeface="Calibri" pitchFamily="34" charset="0"/>
              </a:rPr>
              <a:t>And the Lesson </a:t>
            </a:r>
            <a:r>
              <a:rPr lang="en-IN" sz="1800" b="1" i="1" dirty="0" smtClean="0">
                <a:solidFill>
                  <a:srgbClr val="002060"/>
                </a:solidFill>
                <a:latin typeface="Calibri" pitchFamily="34" charset="0"/>
              </a:rPr>
              <a:t>B E G I N S…</a:t>
            </a:r>
          </a:p>
          <a:p>
            <a:pPr>
              <a:buNone/>
            </a:pPr>
            <a:r>
              <a:rPr lang="en-IN" dirty="0" smtClean="0">
                <a:latin typeface="Calibri" pitchFamily="34" charset="0"/>
              </a:rPr>
              <a:t>    “IN July 1976, my wife Mary, son Jonathan, 6, daughter Suzanne, 7, and I set sail from Plymouth, England, to duplicate the round the- world voyage made 200 years earlier by Captain James Cook. For the longest time, Mary and I — a 37-year-old businessman — had dreamt of sailing in the wake of the famous explorer, and for the past 16 years we had spent all our leisure time </a:t>
            </a:r>
            <a:r>
              <a:rPr lang="en-IN" b="1" dirty="0" smtClean="0">
                <a:latin typeface="Calibri" pitchFamily="34" charset="0"/>
              </a:rPr>
              <a:t>honing our seafaring skills in British waters.”								                                                	[page -13]</a:t>
            </a:r>
          </a:p>
          <a:p>
            <a:pPr>
              <a:lnSpc>
                <a:spcPct val="200000"/>
              </a:lnSpc>
              <a:buNone/>
            </a:pPr>
            <a:r>
              <a:rPr lang="en-US" b="1" i="1" dirty="0" smtClean="0">
                <a:latin typeface="Calibri" pitchFamily="34" charset="0"/>
              </a:rPr>
              <a:t> …Speaking about – </a:t>
            </a:r>
          </a:p>
          <a:p>
            <a:pPr>
              <a:lnSpc>
                <a:spcPct val="200000"/>
              </a:lnSpc>
              <a:buNone/>
            </a:pPr>
            <a:r>
              <a:rPr lang="en-US" b="1" i="1" dirty="0" smtClean="0">
                <a:latin typeface="Calibri" pitchFamily="34" charset="0"/>
              </a:rPr>
              <a:t>		 - </a:t>
            </a:r>
            <a:r>
              <a:rPr lang="en-US" dirty="0" smtClean="0">
                <a:latin typeface="Calibri" pitchFamily="34" charset="0"/>
              </a:rPr>
              <a:t>Narrator’s intention to duplicate the </a:t>
            </a:r>
            <a:r>
              <a:rPr lang="en-US" dirty="0" smtClean="0">
                <a:latin typeface="Calibri" pitchFamily="34" charset="0"/>
              </a:rPr>
              <a:t>round-the-world </a:t>
            </a:r>
            <a:r>
              <a:rPr lang="en-US" dirty="0" smtClean="0">
                <a:latin typeface="Calibri" pitchFamily="34" charset="0"/>
              </a:rPr>
              <a:t>voyage </a:t>
            </a:r>
          </a:p>
          <a:p>
            <a:pPr>
              <a:lnSpc>
                <a:spcPct val="200000"/>
              </a:lnSpc>
              <a:buNone/>
            </a:pPr>
            <a:r>
              <a:rPr lang="en-US" dirty="0" smtClean="0">
                <a:latin typeface="Calibri" pitchFamily="34" charset="0"/>
              </a:rPr>
              <a:t>		-  </a:t>
            </a:r>
            <a:r>
              <a:rPr lang="en-US" dirty="0" smtClean="0">
                <a:latin typeface="Calibri" pitchFamily="34" charset="0"/>
              </a:rPr>
              <a:t>The n</a:t>
            </a:r>
            <a:r>
              <a:rPr lang="en-US" dirty="0" smtClean="0">
                <a:latin typeface="Calibri" pitchFamily="34" charset="0"/>
              </a:rPr>
              <a:t>arrator </a:t>
            </a:r>
            <a:r>
              <a:rPr lang="en-US" dirty="0" smtClean="0">
                <a:latin typeface="Calibri" pitchFamily="34" charset="0"/>
              </a:rPr>
              <a:t>spends his time in learning seafaring  </a:t>
            </a:r>
            <a:endParaRPr lang="en-IN" dirty="0" smtClean="0">
              <a:solidFill>
                <a:srgbClr val="002060"/>
              </a:solidFill>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dirty="0" smtClean="0">
                <a:solidFill>
                  <a:srgbClr val="FF0000"/>
                </a:solidFill>
                <a:latin typeface="Calibri" pitchFamily="34" charset="0"/>
              </a:rPr>
              <a:t>THE VOYAGE BEGINS</a:t>
            </a:r>
            <a:endParaRPr lang="en-IN" sz="24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itchFamily="34" charset="0"/>
              </a:rPr>
              <a:t>The narrator with his wife Mary and two children Jonathan and Suzanne set sail from Plymouth, England, to duplicate the round-the-world voyage made by Captain James Cook 200 years ago.</a:t>
            </a:r>
          </a:p>
          <a:p>
            <a:pPr>
              <a:lnSpc>
                <a:spcPct val="200000"/>
              </a:lnSpc>
              <a:buFont typeface="Wingdings" pitchFamily="2" charset="2"/>
              <a:buChar char="Ø"/>
            </a:pPr>
            <a:r>
              <a:rPr lang="en-IN" dirty="0" err="1" smtClean="0">
                <a:latin typeface="Calibri" pitchFamily="34" charset="0"/>
              </a:rPr>
              <a:t>Wavewalker</a:t>
            </a:r>
            <a:r>
              <a:rPr lang="en-IN" dirty="0" smtClean="0">
                <a:latin typeface="Calibri" pitchFamily="34" charset="0"/>
              </a:rPr>
              <a:t>, a professionally built boat, had been tested for months in the roughest weather.</a:t>
            </a:r>
          </a:p>
          <a:p>
            <a:pPr>
              <a:lnSpc>
                <a:spcPct val="200000"/>
              </a:lnSpc>
              <a:buFont typeface="Wingdings" pitchFamily="2" charset="2"/>
              <a:buChar char="Ø"/>
            </a:pPr>
            <a:r>
              <a:rPr lang="en-IN" dirty="0" smtClean="0">
                <a:latin typeface="Calibri" pitchFamily="34" charset="0"/>
              </a:rPr>
              <a:t>The initial period of the three-year planned journey priced to be quite pleasant.</a:t>
            </a:r>
          </a:p>
          <a:p>
            <a:pPr>
              <a:lnSpc>
                <a:spcPct val="200000"/>
              </a:lnSpc>
              <a:buFont typeface="Wingdings" pitchFamily="2" charset="2"/>
              <a:buChar char="Ø"/>
            </a:pPr>
            <a:r>
              <a:rPr lang="en-IN" dirty="0" smtClean="0">
                <a:latin typeface="Calibri" pitchFamily="34" charset="0"/>
              </a:rPr>
              <a:t>American Larry Vigil and Swiss Herb </a:t>
            </a:r>
            <a:r>
              <a:rPr lang="en-IN" dirty="0" err="1" smtClean="0">
                <a:latin typeface="Calibri" pitchFamily="34" charset="0"/>
              </a:rPr>
              <a:t>Seigler</a:t>
            </a:r>
            <a:r>
              <a:rPr lang="en-IN" dirty="0" smtClean="0">
                <a:latin typeface="Calibri" pitchFamily="34" charset="0"/>
              </a:rPr>
              <a:t> joined them at Cape Town to help them tackle one of the world’s roughest seas, the southern Indian Ocean.</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rPr>
              <a:t>THE PROBLEMS BEGIN DURING THE VOYAGE</a:t>
            </a:r>
            <a:endParaRPr lang="en-IN" sz="1800" b="1" i="0" u="sng" strike="noStrike" cap="none" dirty="0">
              <a:solidFill>
                <a:srgbClr val="000000"/>
              </a:solidFill>
              <a:latin typeface="Arial"/>
              <a:ea typeface="Arial"/>
              <a:cs typeface="Arial"/>
              <a:sym typeface="Arial"/>
            </a:endParaRPr>
          </a:p>
        </p:txBody>
      </p:sp>
      <p:sp>
        <p:nvSpPr>
          <p:cNvPr id="4" name="Google Shape;64;p14"/>
          <p:cNvSpPr txBox="1"/>
          <p:nvPr/>
        </p:nvSpPr>
        <p:spPr>
          <a:xfrm>
            <a:off x="272675" y="839755"/>
            <a:ext cx="8688300" cy="3965510"/>
          </a:xfrm>
          <a:prstGeom prst="rect">
            <a:avLst/>
          </a:prstGeom>
          <a:noFill/>
          <a:ln>
            <a:noFill/>
          </a:ln>
        </p:spPr>
        <p:txBody>
          <a:bodyPr spcFirstLastPara="1" wrap="square" lIns="91425" tIns="91425" rIns="91425" bIns="91425" anchor="t" anchorCtr="0">
            <a:noAutofit/>
          </a:bodyPr>
          <a:lstStyle/>
          <a:p>
            <a:pPr>
              <a:buNone/>
            </a:pPr>
            <a:r>
              <a:rPr lang="en-IN" b="1" dirty="0" smtClean="0">
                <a:latin typeface="Calibri" pitchFamily="34" charset="0"/>
              </a:rPr>
              <a:t>December 25, 1976</a:t>
            </a:r>
          </a:p>
          <a:p>
            <a:pPr marL="514350" indent="-514350">
              <a:buFont typeface="+mj-lt"/>
              <a:buAutoNum type="arabicPeriod"/>
            </a:pPr>
            <a:r>
              <a:rPr lang="en-IN" dirty="0" smtClean="0">
                <a:latin typeface="Calibri" pitchFamily="34" charset="0"/>
              </a:rPr>
              <a:t>Voyagers reaches 3,500 km east of Cape town </a:t>
            </a:r>
          </a:p>
          <a:p>
            <a:pPr marL="514350" indent="-514350">
              <a:buFont typeface="+mj-lt"/>
              <a:buAutoNum type="arabicPeriod"/>
            </a:pPr>
            <a:r>
              <a:rPr lang="en-IN" dirty="0" smtClean="0">
                <a:latin typeface="Calibri" pitchFamily="34" charset="0"/>
              </a:rPr>
              <a:t>The weather was still atrocious.</a:t>
            </a:r>
          </a:p>
          <a:p>
            <a:pPr marL="514350" indent="-514350">
              <a:buFont typeface="+mj-lt"/>
              <a:buAutoNum type="arabicPeriod"/>
            </a:pPr>
            <a:r>
              <a:rPr lang="en-IN" dirty="0" smtClean="0">
                <a:latin typeface="Calibri" pitchFamily="34" charset="0"/>
              </a:rPr>
              <a:t>Celebrated Christmas  </a:t>
            </a:r>
          </a:p>
          <a:p>
            <a:pPr marL="514350" indent="-514350">
              <a:buFont typeface="+mj-lt"/>
              <a:buAutoNum type="arabicPeriod"/>
            </a:pPr>
            <a:r>
              <a:rPr lang="en-IN" dirty="0" smtClean="0">
                <a:latin typeface="Calibri" pitchFamily="34" charset="0"/>
              </a:rPr>
              <a:t>New year’s Day saw no improvement in the weather.</a:t>
            </a:r>
          </a:p>
          <a:p>
            <a:pPr marL="514350" indent="-514350">
              <a:buNone/>
            </a:pPr>
            <a:r>
              <a:rPr lang="en-IN" b="1" dirty="0" smtClean="0">
                <a:latin typeface="Calibri" pitchFamily="34" charset="0"/>
              </a:rPr>
              <a:t>January 2, 1977</a:t>
            </a:r>
          </a:p>
          <a:p>
            <a:pPr marL="514350" indent="-514350">
              <a:buFont typeface="+mj-lt"/>
              <a:buAutoNum type="arabicPeriod"/>
            </a:pPr>
            <a:r>
              <a:rPr lang="en-IN" dirty="0" smtClean="0">
                <a:latin typeface="Calibri" pitchFamily="34" charset="0"/>
              </a:rPr>
              <a:t>Gigantic waves in the morning</a:t>
            </a:r>
          </a:p>
          <a:p>
            <a:pPr marL="514350" indent="-514350">
              <a:buFont typeface="+mj-lt"/>
              <a:buAutoNum type="arabicPeriod"/>
            </a:pPr>
            <a:r>
              <a:rPr lang="en-IN" dirty="0" smtClean="0">
                <a:latin typeface="Calibri" pitchFamily="34" charset="0"/>
              </a:rPr>
              <a:t>Sailing with only a small storm jib and were still making eight knots</a:t>
            </a:r>
          </a:p>
          <a:p>
            <a:pPr marL="514350" indent="-514350">
              <a:buFont typeface="+mj-lt"/>
              <a:buAutoNum type="arabicPeriod"/>
            </a:pPr>
            <a:r>
              <a:rPr lang="en-IN" dirty="0" smtClean="0">
                <a:latin typeface="Calibri" pitchFamily="34" charset="0"/>
              </a:rPr>
              <a:t>The s</a:t>
            </a:r>
            <a:r>
              <a:rPr lang="en-IN" dirty="0" smtClean="0">
                <a:latin typeface="Calibri" pitchFamily="34" charset="0"/>
              </a:rPr>
              <a:t>hip </a:t>
            </a:r>
            <a:r>
              <a:rPr lang="en-IN" dirty="0" smtClean="0">
                <a:latin typeface="Calibri" pitchFamily="34" charset="0"/>
              </a:rPr>
              <a:t>rises  to the top of each wave</a:t>
            </a:r>
          </a:p>
          <a:p>
            <a:pPr marL="514350" indent="-514350">
              <a:buFont typeface="+mj-lt"/>
              <a:buAutoNum type="arabicPeriod"/>
            </a:pPr>
            <a:r>
              <a:rPr lang="en-IN" dirty="0" smtClean="0">
                <a:latin typeface="Calibri" pitchFamily="34" charset="0"/>
              </a:rPr>
              <a:t>Endless, enormous seas rolling towards the ship</a:t>
            </a:r>
          </a:p>
          <a:p>
            <a:pPr marL="514350" indent="-514350">
              <a:buFont typeface="+mj-lt"/>
              <a:buAutoNum type="arabicPeriod"/>
            </a:pPr>
            <a:r>
              <a:rPr lang="en-IN" dirty="0" smtClean="0">
                <a:latin typeface="Calibri" pitchFamily="34" charset="0"/>
              </a:rPr>
              <a:t>The screaming of the wind and spray painful to ears</a:t>
            </a:r>
          </a:p>
          <a:p>
            <a:pPr marL="514350" indent="-514350">
              <a:buFont typeface="+mj-lt"/>
              <a:buAutoNum type="arabicPeriod"/>
            </a:pPr>
            <a:r>
              <a:rPr lang="en-IN" dirty="0" smtClean="0">
                <a:latin typeface="Calibri" pitchFamily="34" charset="0"/>
              </a:rPr>
              <a:t>Prepared to face the sea’s fury</a:t>
            </a:r>
          </a:p>
          <a:p>
            <a:pPr marL="514350" indent="-514350">
              <a:buFont typeface="+mj-lt"/>
              <a:buAutoNum type="arabicPeriod"/>
            </a:pPr>
            <a:r>
              <a:rPr lang="en-IN" dirty="0" smtClean="0">
                <a:latin typeface="Calibri" pitchFamily="34" charset="0"/>
              </a:rPr>
              <a:t>The storm jib dropped </a:t>
            </a:r>
          </a:p>
          <a:p>
            <a:pPr marL="514350" indent="-514350">
              <a:buFont typeface="+mj-lt"/>
              <a:buAutoNum type="arabicPeriod"/>
            </a:pPr>
            <a:r>
              <a:rPr lang="en-IN" dirty="0" smtClean="0">
                <a:latin typeface="Calibri" pitchFamily="34" charset="0"/>
              </a:rPr>
              <a:t>A heavy mooring rope in a loop across the stern lashed </a:t>
            </a:r>
          </a:p>
          <a:p>
            <a:pPr marL="514350" indent="-514350">
              <a:buFont typeface="+mj-lt"/>
              <a:buAutoNum type="arabicPeriod"/>
            </a:pPr>
            <a:r>
              <a:rPr lang="en-IN" dirty="0" smtClean="0">
                <a:latin typeface="Calibri" pitchFamily="34" charset="0"/>
              </a:rPr>
              <a:t>Double lashed everything </a:t>
            </a:r>
          </a:p>
          <a:p>
            <a:pPr marL="514350" indent="-514350">
              <a:buFont typeface="+mj-lt"/>
              <a:buAutoNum type="arabicPeriod"/>
            </a:pPr>
            <a:r>
              <a:rPr lang="en-IN" dirty="0" smtClean="0">
                <a:latin typeface="Calibri" pitchFamily="34" charset="0"/>
              </a:rPr>
              <a:t>Went through life –raft drill</a:t>
            </a:r>
          </a:p>
          <a:p>
            <a:pPr marL="514350" indent="-514350">
              <a:buFont typeface="+mj-lt"/>
              <a:buAutoNum type="arabicPeriod"/>
            </a:pPr>
            <a:r>
              <a:rPr lang="en-IN" dirty="0" smtClean="0">
                <a:latin typeface="Calibri" pitchFamily="34" charset="0"/>
              </a:rPr>
              <a:t>Attached lifelines</a:t>
            </a:r>
          </a:p>
          <a:p>
            <a:pPr marL="514350" indent="-514350">
              <a:buFont typeface="+mj-lt"/>
              <a:buAutoNum type="arabicPeriod"/>
            </a:pPr>
            <a:r>
              <a:rPr lang="en-IN" dirty="0" smtClean="0">
                <a:latin typeface="Calibri" pitchFamily="34" charset="0"/>
              </a:rPr>
              <a:t>Donned oilskins and life jackets</a:t>
            </a:r>
          </a:p>
          <a:p>
            <a:pPr marL="514350" indent="-514350">
              <a:buFont typeface="+mj-lt"/>
              <a:buAutoNum type="arabicPeriod"/>
            </a:pP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rPr>
              <a:t>DISASTER STRIKES</a:t>
            </a:r>
            <a:endParaRPr lang="en-IN" sz="1800" b="1" i="0" u="sng" strike="noStrike" cap="none" dirty="0">
              <a:solidFill>
                <a:srgbClr val="000000"/>
              </a:solidFill>
              <a:latin typeface="Arial"/>
              <a:ea typeface="Arial"/>
              <a:cs typeface="Arial"/>
              <a:sym typeface="Arial"/>
            </a:endParaRPr>
          </a:p>
        </p:txBody>
      </p:sp>
      <p:sp>
        <p:nvSpPr>
          <p:cNvPr id="4" name="Google Shape;64;p14"/>
          <p:cNvSpPr txBox="1"/>
          <p:nvPr/>
        </p:nvSpPr>
        <p:spPr>
          <a:xfrm>
            <a:off x="272675" y="1194319"/>
            <a:ext cx="8688300" cy="3489648"/>
          </a:xfrm>
          <a:prstGeom prst="rect">
            <a:avLst/>
          </a:prstGeom>
          <a:noFill/>
          <a:ln>
            <a:noFill/>
          </a:ln>
        </p:spPr>
        <p:txBody>
          <a:bodyPr spcFirstLastPara="1" wrap="square" lIns="91425" tIns="91425" rIns="91425" bIns="91425" anchor="t" anchorCtr="0">
            <a:noAutofit/>
          </a:bodyPr>
          <a:lstStyle/>
          <a:p>
            <a:pPr>
              <a:buNone/>
            </a:pPr>
            <a:r>
              <a:rPr lang="en-IN" b="1" dirty="0" smtClean="0">
                <a:latin typeface="Calibri" panose="020F0502020204030204" pitchFamily="34" charset="0"/>
              </a:rPr>
              <a:t>January 2, </a:t>
            </a:r>
            <a:r>
              <a:rPr lang="en-IN" b="1" dirty="0" smtClean="0">
                <a:latin typeface="Calibri" panose="020F0502020204030204" pitchFamily="34" charset="0"/>
              </a:rPr>
              <a:t>1977, 6 pm </a:t>
            </a:r>
            <a:endParaRPr lang="en-IN" b="1" dirty="0" smtClean="0">
              <a:latin typeface="Calibri" panose="020F0502020204030204" pitchFamily="34" charset="0"/>
            </a:endParaRPr>
          </a:p>
          <a:p>
            <a:pPr>
              <a:buNone/>
            </a:pPr>
            <a:endParaRPr lang="en-IN" b="1" dirty="0" smtClean="0">
              <a:latin typeface="Calibri" panose="020F0502020204030204" pitchFamily="34" charset="0"/>
            </a:endParaRPr>
          </a:p>
          <a:p>
            <a:pPr marL="514350" indent="-514350">
              <a:buFont typeface="+mj-lt"/>
              <a:buAutoNum type="arabicPeriod"/>
            </a:pPr>
            <a:r>
              <a:rPr lang="en-IN" dirty="0" smtClean="0">
                <a:latin typeface="Calibri" panose="020F0502020204030204" pitchFamily="34" charset="0"/>
              </a:rPr>
              <a:t>Waves higher than the ship, chase the ship</a:t>
            </a:r>
          </a:p>
          <a:p>
            <a:pPr marL="514350" indent="-514350">
              <a:buFont typeface="+mj-lt"/>
              <a:buAutoNum type="arabicPeriod"/>
            </a:pPr>
            <a:r>
              <a:rPr lang="en-IN" dirty="0" smtClean="0">
                <a:latin typeface="Calibri" panose="020F0502020204030204" pitchFamily="34" charset="0"/>
              </a:rPr>
              <a:t>The wave hits the back of the ship</a:t>
            </a:r>
          </a:p>
          <a:p>
            <a:pPr marL="514350" indent="-514350">
              <a:buFont typeface="+mj-lt"/>
              <a:buAutoNum type="arabicPeriod"/>
            </a:pPr>
            <a:r>
              <a:rPr lang="en-IN" dirty="0" smtClean="0">
                <a:latin typeface="Calibri" panose="020F0502020204030204" pitchFamily="34" charset="0"/>
              </a:rPr>
              <a:t>The wave breaks the starboard</a:t>
            </a:r>
          </a:p>
          <a:p>
            <a:pPr marL="514350" indent="-514350">
              <a:buFont typeface="+mj-lt"/>
              <a:buAutoNum type="arabicPeriod"/>
            </a:pPr>
            <a:r>
              <a:rPr lang="en-IN" dirty="0" smtClean="0">
                <a:latin typeface="Calibri" panose="020F0502020204030204" pitchFamily="34" charset="0"/>
              </a:rPr>
              <a:t>The narrator’s head smashed against the </a:t>
            </a:r>
            <a:r>
              <a:rPr lang="en-IN" dirty="0" smtClean="0">
                <a:latin typeface="Calibri" panose="020F0502020204030204" pitchFamily="34" charset="0"/>
              </a:rPr>
              <a:t>steering wheel </a:t>
            </a:r>
            <a:r>
              <a:rPr lang="en-IN" dirty="0" smtClean="0">
                <a:latin typeface="Calibri" panose="020F0502020204030204" pitchFamily="34" charset="0"/>
              </a:rPr>
              <a:t>of the boat and before he knew it, he was thrown into the sea.</a:t>
            </a:r>
          </a:p>
          <a:p>
            <a:pPr marL="514350" indent="-514350">
              <a:buFont typeface="+mj-lt"/>
              <a:buAutoNum type="arabicPeriod"/>
            </a:pPr>
            <a:r>
              <a:rPr lang="en-IN" dirty="0" smtClean="0">
                <a:latin typeface="Calibri" panose="020F0502020204030204" pitchFamily="34" charset="0"/>
              </a:rPr>
              <a:t>He was going to die but suddenly his head popped out of water.</a:t>
            </a:r>
          </a:p>
          <a:p>
            <a:pPr marL="514350" indent="-514350">
              <a:buFont typeface="+mj-lt"/>
              <a:buAutoNum type="arabicPeriod"/>
            </a:pPr>
            <a:r>
              <a:rPr lang="en-IN" dirty="0" smtClean="0">
                <a:latin typeface="Calibri" panose="020F0502020204030204" pitchFamily="34" charset="0"/>
              </a:rPr>
              <a:t>The ship was about to sink.</a:t>
            </a:r>
          </a:p>
          <a:p>
            <a:pPr marL="514350" indent="-514350">
              <a:buFont typeface="+mj-lt"/>
              <a:buAutoNum type="arabicPeriod"/>
            </a:pPr>
            <a:r>
              <a:rPr lang="en-IN" dirty="0" smtClean="0">
                <a:latin typeface="Calibri" panose="020F0502020204030204" pitchFamily="34" charset="0"/>
              </a:rPr>
              <a:t>A wave hurled it upright and the narrator was tossed onto the boat. </a:t>
            </a:r>
          </a:p>
          <a:p>
            <a:pPr marL="514350" indent="-514350">
              <a:buFont typeface="+mj-lt"/>
              <a:buAutoNum type="arabicPeriod"/>
            </a:pPr>
            <a:r>
              <a:rPr lang="en-IN" dirty="0" smtClean="0">
                <a:latin typeface="Calibri" panose="020F0502020204030204" pitchFamily="34" charset="0"/>
              </a:rPr>
              <a:t>His left ribs were cracked, his  mouth was filled with blood and some teeth were broken</a:t>
            </a:r>
          </a:p>
          <a:p>
            <a:pPr marL="514350" indent="-514350">
              <a:buFont typeface="+mj-lt"/>
              <a:buAutoNum type="arabicPeriod"/>
            </a:pPr>
            <a:r>
              <a:rPr lang="en-IN" dirty="0" smtClean="0">
                <a:latin typeface="Calibri" panose="020F0502020204030204" pitchFamily="34" charset="0"/>
              </a:rPr>
              <a:t>Somehow he </a:t>
            </a:r>
            <a:r>
              <a:rPr lang="en-IN" dirty="0" smtClean="0">
                <a:latin typeface="Calibri" panose="020F0502020204030204" pitchFamily="34" charset="0"/>
              </a:rPr>
              <a:t>managed to </a:t>
            </a:r>
            <a:r>
              <a:rPr lang="en-IN" dirty="0" smtClean="0">
                <a:latin typeface="Calibri" panose="020F0502020204030204" pitchFamily="34" charset="0"/>
              </a:rPr>
              <a:t>find the wheel, lined up the stern for the next wave and hung 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FRANTIC SURVIVAL ATTEMPTS</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1063690"/>
            <a:ext cx="8688300" cy="3263610"/>
          </a:xfrm>
          <a:prstGeom prst="rect">
            <a:avLst/>
          </a:prstGeom>
          <a:noFill/>
          <a:ln>
            <a:noFill/>
          </a:ln>
        </p:spPr>
        <p:txBody>
          <a:bodyPr spcFirstLastPara="1" wrap="square" lIns="91425" tIns="91425" rIns="91425" bIns="91425" anchor="t" anchorCtr="0">
            <a:noAutofit/>
          </a:bodyPr>
          <a:lstStyle/>
          <a:p>
            <a:pPr>
              <a:lnSpc>
                <a:spcPct val="150000"/>
              </a:lnSpc>
              <a:buFont typeface="Wingdings" pitchFamily="2" charset="2"/>
              <a:buChar char="Ø"/>
            </a:pPr>
            <a:r>
              <a:rPr lang="en-IN" dirty="0" smtClean="0">
                <a:latin typeface="Calibri" pitchFamily="34" charset="0"/>
              </a:rPr>
              <a:t>The narrator knew that the boat was flooding with water, but he dared not abandon the wheel to investigate. Suddenly, Mary came and informed him that the boat was sinking as </a:t>
            </a:r>
            <a:r>
              <a:rPr lang="en-IN" dirty="0" smtClean="0">
                <a:latin typeface="Calibri" pitchFamily="34" charset="0"/>
              </a:rPr>
              <a:t>the water </a:t>
            </a:r>
            <a:r>
              <a:rPr lang="en-IN" dirty="0" smtClean="0">
                <a:latin typeface="Calibri" pitchFamily="34" charset="0"/>
              </a:rPr>
              <a:t>was pouring in. He handed the wheel to her and crawled towards the hatch. Larry and Herb pumped the water out like madmen. The wooden beams had broken. The whole starboard side had bulged inwards. Clothes, crockery, charts, tins and toys moved around noisily in water.</a:t>
            </a:r>
          </a:p>
          <a:p>
            <a:pPr>
              <a:lnSpc>
                <a:spcPct val="150000"/>
              </a:lnSpc>
              <a:buFont typeface="Wingdings" pitchFamily="2" charset="2"/>
              <a:buChar char="Ø"/>
            </a:pPr>
            <a:r>
              <a:rPr lang="en-IN" dirty="0" smtClean="0">
                <a:latin typeface="Calibri" pitchFamily="34" charset="0"/>
              </a:rPr>
              <a:t>The boat had been damaged. He somehow managed to reach the children. Sue had a big bump on her head to which he did not pay much attention. He found a hammer, screws and canvas.</a:t>
            </a:r>
          </a:p>
          <a:p>
            <a:pPr>
              <a:lnSpc>
                <a:spcPct val="150000"/>
              </a:lnSpc>
              <a:buFont typeface="Wingdings" pitchFamily="2" charset="2"/>
              <a:buChar char="Ø"/>
            </a:pPr>
            <a:r>
              <a:rPr lang="en-IN" dirty="0" smtClean="0">
                <a:latin typeface="Calibri" pitchFamily="34" charset="0"/>
              </a:rPr>
              <a:t>Somehow he managed to stretch the canvas and secure waterproof hatch covers across the gaping holes. Some water continued to come in but most of it could be prevented from entering the boat. But this was not the end of their troubles.</a:t>
            </a:r>
          </a:p>
          <a:p>
            <a:pPr>
              <a:lnSpc>
                <a:spcPct val="150000"/>
              </a:lnSpc>
              <a:buFont typeface="Wingdings" pitchFamily="2" charset="2"/>
              <a:buChar char="Ø"/>
            </a:pP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DAMAGED AND LOST EQUIPMENT</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1035697"/>
            <a:ext cx="8688300" cy="3610947"/>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itchFamily="34" charset="0"/>
              </a:rPr>
              <a:t>The hand pumps started jamming with the trash floating around the cabins. Soon their electric pump got short-circuited and the water rose threateningly.</a:t>
            </a:r>
          </a:p>
          <a:p>
            <a:pPr>
              <a:lnSpc>
                <a:spcPct val="200000"/>
              </a:lnSpc>
              <a:buFont typeface="Wingdings" pitchFamily="2" charset="2"/>
              <a:buChar char="Ø"/>
            </a:pPr>
            <a:r>
              <a:rPr lang="en-IN" dirty="0" smtClean="0">
                <a:latin typeface="Calibri" pitchFamily="34" charset="0"/>
              </a:rPr>
              <a:t>He found that their two spare hand pumps had been pulled away by currents along with the forestay sail, the jib, the lifeboats and the main anchor.</a:t>
            </a:r>
          </a:p>
          <a:p>
            <a:pPr>
              <a:lnSpc>
                <a:spcPct val="200000"/>
              </a:lnSpc>
              <a:buFont typeface="Wingdings" pitchFamily="2" charset="2"/>
              <a:buChar char="Ø"/>
            </a:pPr>
            <a:r>
              <a:rPr lang="en-IN" dirty="0" smtClean="0">
                <a:latin typeface="Calibri" pitchFamily="34" charset="0"/>
              </a:rPr>
              <a:t>He managed to find another electric pump to drain out the water. The night was an endless, bitterly cold routine of pumping, steering and working the radio. However, there was no response to their Mayday calls as they were in a remote corner of the world. Sue’s head had swollen alarmingly. She had two black eyes and a deep cut on her arm. She didn’t tell the narrator more of her injuries as she didn’t want to worry him when he was trying to save them all.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PINPRICKS IN THE VAST OCEAN</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998375"/>
            <a:ext cx="8688300" cy="3554963"/>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itchFamily="34" charset="0"/>
              </a:rPr>
              <a:t>On the morning of January 3, the pumps had reduced the amount of water on board. Each of them took rest for two hours by turns. They had survived for 15 hours since the wave hit the </a:t>
            </a:r>
            <a:r>
              <a:rPr lang="en-IN" dirty="0" err="1" smtClean="0">
                <a:latin typeface="Calibri" pitchFamily="34" charset="0"/>
              </a:rPr>
              <a:t>Wavewalker</a:t>
            </a:r>
            <a:r>
              <a:rPr lang="en-IN" dirty="0" smtClean="0">
                <a:latin typeface="Calibri" pitchFamily="34" charset="0"/>
              </a:rPr>
              <a:t>, but the boat was not strong enough to take them to Australia.</a:t>
            </a:r>
          </a:p>
          <a:p>
            <a:pPr>
              <a:lnSpc>
                <a:spcPct val="200000"/>
              </a:lnSpc>
              <a:buFont typeface="Wingdings" pitchFamily="2" charset="2"/>
              <a:buChar char="Ø"/>
            </a:pPr>
            <a:r>
              <a:rPr lang="en-IN" dirty="0" smtClean="0">
                <a:latin typeface="Calibri" pitchFamily="34" charset="0"/>
              </a:rPr>
              <a:t>The narrator knew that the boat wouldn’t hold together long enough. He checked his charts and calculated that the only one </a:t>
            </a:r>
            <a:r>
              <a:rPr lang="en-IN" dirty="0" smtClean="0">
                <a:latin typeface="Calibri" pitchFamily="34" charset="0"/>
              </a:rPr>
              <a:t>hopes </a:t>
            </a:r>
            <a:r>
              <a:rPr lang="en-IN" dirty="0" smtClean="0">
                <a:latin typeface="Calibri" pitchFamily="34" charset="0"/>
              </a:rPr>
              <a:t>for them </a:t>
            </a:r>
            <a:r>
              <a:rPr lang="en-IN" dirty="0" smtClean="0">
                <a:latin typeface="Calibri" pitchFamily="34" charset="0"/>
              </a:rPr>
              <a:t>as </a:t>
            </a:r>
            <a:r>
              <a:rPr lang="en-IN" dirty="0" smtClean="0">
                <a:latin typeface="Calibri" pitchFamily="34" charset="0"/>
              </a:rPr>
              <a:t>if they could reach lie Amsterdam, a French scientific base, one of the two pinpricks in the vast ocean. Mary found some corned beef and cracker biscuits and they ate their first meal in almost two days.</a:t>
            </a:r>
          </a:p>
          <a:p>
            <a:pPr>
              <a:lnSpc>
                <a:spcPct val="200000"/>
              </a:lnSpc>
              <a:buFont typeface="Wingdings" pitchFamily="2" charset="2"/>
              <a:buChar char="Ø"/>
            </a:pPr>
            <a:r>
              <a:rPr lang="en-IN" dirty="0" smtClean="0">
                <a:latin typeface="Calibri" pitchFamily="34" charset="0"/>
              </a:rPr>
              <a:t>However, their relief was short-lived. The weather again started deteriorating and by the dawn on 5th January, their situation was again desperate.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“WE AREN’T AFRAID TO DIE… IF WE CAN ALL BE TOGETHER”</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1007706"/>
            <a:ext cx="8688300" cy="3536302"/>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itchFamily="34" charset="0"/>
              </a:rPr>
              <a:t>The narrator went to comfort the children. He tried to assure them that they were going to make it. Jon said that they were not afraid of dying if they can all be together. This gave the narrator hope and a reason to fight the sea. He tried his best to protect the weakened starboard side of the boat. However, later in the evening, as more water came into the boat, they felt defeated again. On 6th January, the weather improved. The narrator again tried to calculate their position. While he was at work, Sue came to him and gave him a card. She had drawn caricatures of Mary and the narrator.</a:t>
            </a:r>
          </a:p>
          <a:p>
            <a:pPr>
              <a:lnSpc>
                <a:spcPct val="200000"/>
              </a:lnSpc>
              <a:buFont typeface="Wingdings" pitchFamily="2" charset="2"/>
              <a:buChar char="Ø"/>
            </a:pPr>
            <a:r>
              <a:rPr lang="en-IN" dirty="0" smtClean="0">
                <a:latin typeface="Calibri" pitchFamily="34" charset="0"/>
              </a:rPr>
              <a:t>The card said that she loved them both and hoped for the best. The narrator was filled with optimism. Somehow they had to make it.</a:t>
            </a:r>
          </a:p>
          <a:p>
            <a:pPr>
              <a:buNone/>
            </a:pP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FACTS ABOUT THE WRITER – GORDON COOK </a:t>
            </a:r>
            <a:endParaRPr lang="en-IN" sz="1800" b="1" i="0" u="none" strike="noStrike" cap="none" dirty="0">
              <a:solidFill>
                <a:srgbClr val="000000"/>
              </a:solidFill>
              <a:latin typeface="Calibri"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anose="020F0502020204030204" pitchFamily="34" charset="0"/>
              </a:rPr>
              <a:t>Gordon Cook (born December 3, 1978, in Toronto) </a:t>
            </a:r>
          </a:p>
          <a:p>
            <a:pPr>
              <a:lnSpc>
                <a:spcPct val="200000"/>
              </a:lnSpc>
              <a:buFont typeface="Wingdings" pitchFamily="2" charset="2"/>
              <a:buChar char="Ø"/>
            </a:pPr>
            <a:r>
              <a:rPr lang="en-IN" dirty="0" smtClean="0">
                <a:latin typeface="Calibri" panose="020F0502020204030204" pitchFamily="34" charset="0"/>
              </a:rPr>
              <a:t>He is a two-time Canadian Olympic sailor.</a:t>
            </a:r>
          </a:p>
          <a:p>
            <a:pPr>
              <a:lnSpc>
                <a:spcPct val="200000"/>
              </a:lnSpc>
              <a:buFont typeface="Wingdings" pitchFamily="2" charset="2"/>
              <a:buChar char="Ø"/>
            </a:pPr>
            <a:r>
              <a:rPr lang="en-IN" dirty="0" smtClean="0">
                <a:latin typeface="Calibri" panose="020F0502020204030204" pitchFamily="34" charset="0"/>
              </a:rPr>
              <a:t> He sails for the Royal Canadian Yacht Club. </a:t>
            </a:r>
          </a:p>
          <a:p>
            <a:pPr>
              <a:lnSpc>
                <a:spcPct val="200000"/>
              </a:lnSpc>
              <a:buFont typeface="Wingdings" pitchFamily="2" charset="2"/>
              <a:buChar char="Ø"/>
            </a:pPr>
            <a:r>
              <a:rPr lang="en-IN" dirty="0" smtClean="0">
                <a:latin typeface="Calibri" panose="020F0502020204030204" pitchFamily="34" charset="0"/>
              </a:rPr>
              <a:t>He is the son of Stephen Cook and Linda Cook.</a:t>
            </a:r>
          </a:p>
          <a:p>
            <a:pPr>
              <a:lnSpc>
                <a:spcPct val="200000"/>
              </a:lnSpc>
              <a:buFont typeface="Wingdings" pitchFamily="2" charset="2"/>
              <a:buChar char="Ø"/>
            </a:pPr>
            <a:r>
              <a:rPr lang="en-IN" dirty="0" smtClean="0">
                <a:latin typeface="Calibri" panose="020F0502020204030204" pitchFamily="34" charset="0"/>
              </a:rPr>
              <a:t> He had a great interest in writing stories too.</a:t>
            </a:r>
          </a:p>
        </p:txBody>
      </p:sp>
      <p:pic>
        <p:nvPicPr>
          <p:cNvPr id="5" name="Picture 2" descr="E:\education\cbse\ODM\chapters\Class-XI\Prose\we are not afraid\download.jpg"/>
          <p:cNvPicPr>
            <a:picLocks noChangeAspect="1" noChangeArrowheads="1"/>
          </p:cNvPicPr>
          <p:nvPr/>
        </p:nvPicPr>
        <p:blipFill>
          <a:blip r:embed="rId4"/>
          <a:srcRect/>
          <a:stretch>
            <a:fillRect/>
          </a:stretch>
        </p:blipFill>
        <p:spPr bwMode="auto">
          <a:xfrm>
            <a:off x="6161427" y="1278294"/>
            <a:ext cx="2357422" cy="228599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rPr>
              <a:t>THE MOST BEAUTIFUL ISLAND IN THE WORLD!</a:t>
            </a:r>
            <a:endParaRPr lang="en-IN" sz="1800" b="1" i="0" u="sng" strike="noStrike" cap="none" dirty="0">
              <a:solidFill>
                <a:srgbClr val="000000"/>
              </a:solidFill>
              <a:latin typeface="Arial"/>
              <a:ea typeface="Arial"/>
              <a:cs typeface="Arial"/>
              <a:sym typeface="Arial"/>
            </a:endParaRPr>
          </a:p>
        </p:txBody>
      </p:sp>
      <p:sp>
        <p:nvSpPr>
          <p:cNvPr id="4" name="Google Shape;64;p14"/>
          <p:cNvSpPr txBox="1"/>
          <p:nvPr/>
        </p:nvSpPr>
        <p:spPr>
          <a:xfrm>
            <a:off x="272675" y="821093"/>
            <a:ext cx="8688300" cy="4040155"/>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itchFamily="34" charset="0"/>
              </a:rPr>
              <a:t>The narrator made several calculations using a spare compass, made some adjustments and asked Larry to steer a course of 185 degrees. He said that, if they were lucky, they would see the island at about 5 pm. Dejected, he went down to his bunk and fell asleep.</a:t>
            </a:r>
          </a:p>
          <a:p>
            <a:pPr>
              <a:lnSpc>
                <a:spcPct val="200000"/>
              </a:lnSpc>
              <a:buFont typeface="Wingdings" pitchFamily="2" charset="2"/>
              <a:buChar char="Ø"/>
            </a:pPr>
            <a:r>
              <a:rPr lang="en-IN" dirty="0" smtClean="0">
                <a:latin typeface="Calibri" pitchFamily="34" charset="0"/>
              </a:rPr>
              <a:t>It was about 6 pm when he woke up. He thought that they must have missed the island. Just then, Jon and Sue came to him and </a:t>
            </a:r>
            <a:r>
              <a:rPr lang="en-IN" dirty="0" smtClean="0">
                <a:latin typeface="Calibri" pitchFamily="34" charset="0"/>
              </a:rPr>
              <a:t>hugged him </a:t>
            </a:r>
            <a:r>
              <a:rPr lang="en-IN" dirty="0" smtClean="0">
                <a:latin typeface="Calibri" pitchFamily="34" charset="0"/>
              </a:rPr>
              <a:t>because he was the “best daddy in the world”. The narrator was confused. Sue announced that the island was just in front of them. He rushed out to the deck and saw the most beautiful island in the world! It was lie Amsterdam, a piece of volcanic rock with little vegetation.</a:t>
            </a:r>
          </a:p>
          <a:p>
            <a:pPr>
              <a:lnSpc>
                <a:spcPct val="200000"/>
              </a:lnSpc>
              <a:buFont typeface="Wingdings" pitchFamily="2" charset="2"/>
              <a:buChar char="Ø"/>
            </a:pPr>
            <a:r>
              <a:rPr lang="en-IN" dirty="0" smtClean="0">
                <a:latin typeface="Calibri" pitchFamily="34" charset="0"/>
              </a:rPr>
              <a:t>When his feet touched land the next day, he thought of the cheerfulness and optimism of all the people on the boat which made them pass through the worst stress.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13326"/>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MESSAGE</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The tile of the story "</a:t>
            </a:r>
            <a:r>
              <a:rPr lang="en-IN" b="1" dirty="0" smtClean="0">
                <a:latin typeface="Calibri" pitchFamily="34" charset="0"/>
              </a:rPr>
              <a:t>We are not afraid to die</a:t>
            </a:r>
            <a:r>
              <a:rPr lang="en-IN" dirty="0" smtClean="0">
                <a:latin typeface="Calibri" pitchFamily="34" charset="0"/>
              </a:rPr>
              <a:t>...</a:t>
            </a:r>
            <a:r>
              <a:rPr lang="en-IN" b="1" dirty="0" smtClean="0">
                <a:latin typeface="Calibri" pitchFamily="34" charset="0"/>
              </a:rPr>
              <a:t>if we can all be together</a:t>
            </a:r>
            <a:r>
              <a:rPr lang="en-IN" dirty="0" smtClean="0">
                <a:latin typeface="Calibri" pitchFamily="34" charset="0"/>
              </a:rPr>
              <a:t>." is about the positive attitude and endurance shown by the courageous family of the author in the face of the storm that had endangered their survival.</a:t>
            </a: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MORAL OF THE STORY</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1406527"/>
            <a:ext cx="8688300" cy="2889600"/>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The most important lesson that we learn from such hazardous </a:t>
            </a:r>
            <a:r>
              <a:rPr lang="en-IN" dirty="0" smtClean="0">
                <a:latin typeface="Calibri" pitchFamily="34" charset="0"/>
              </a:rPr>
              <a:t>experiences </a:t>
            </a:r>
            <a:r>
              <a:rPr lang="en-IN" dirty="0" smtClean="0">
                <a:latin typeface="Calibri" pitchFamily="34" charset="0"/>
              </a:rPr>
              <a:t>when we are face-to-face with death, is not to lose hope under any circumstances. At times, life presents very dire situations but if one is optimistic about finding a solution and overcomes the odds, one will always be successful</a:t>
            </a: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dirty="0" smtClean="0">
                <a:solidFill>
                  <a:srgbClr val="FF0000"/>
                </a:solidFill>
                <a:latin typeface="Calibri" pitchFamily="34" charset="0"/>
              </a:rPr>
              <a:t>BROWSING THROUGH VOCABULARY</a:t>
            </a:r>
            <a:br>
              <a:rPr lang="en-IN" sz="2400" b="1" dirty="0" smtClean="0">
                <a:solidFill>
                  <a:srgbClr val="FF0000"/>
                </a:solidFill>
                <a:latin typeface="Calibri" pitchFamily="34" charset="0"/>
              </a:rPr>
            </a:br>
            <a:r>
              <a:rPr lang="en-IN" sz="2400" b="1" dirty="0" smtClean="0">
                <a:latin typeface="Calibri" pitchFamily="34" charset="0"/>
              </a:rPr>
              <a:t>( OF HITHERTO PORTION OF THE LESSON)</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175657"/>
            <a:ext cx="8688300" cy="3825551"/>
          </a:xfrm>
          <a:prstGeom prst="rect">
            <a:avLst/>
          </a:prstGeom>
          <a:noFill/>
          <a:ln>
            <a:noFill/>
          </a:ln>
        </p:spPr>
        <p:txBody>
          <a:bodyPr spcFirstLastPara="1" wrap="square" lIns="91425" tIns="91425" rIns="91425" bIns="91425" numCol="2" anchor="t" anchorCtr="0">
            <a:noAutofit/>
          </a:bodyPr>
          <a:lstStyle/>
          <a:p>
            <a:r>
              <a:rPr lang="en-IN" dirty="0" err="1">
                <a:latin typeface="Calibri" panose="020F0502020204030204" pitchFamily="34" charset="0"/>
              </a:rPr>
              <a:t>Wavewalker</a:t>
            </a:r>
            <a:r>
              <a:rPr lang="en-IN" dirty="0">
                <a:latin typeface="Calibri" panose="020F0502020204030204" pitchFamily="34" charset="0"/>
              </a:rPr>
              <a:t> – the name of their boat</a:t>
            </a:r>
            <a:br>
              <a:rPr lang="en-IN" dirty="0">
                <a:latin typeface="Calibri" panose="020F0502020204030204" pitchFamily="34" charset="0"/>
              </a:rPr>
            </a:br>
            <a:r>
              <a:rPr lang="en-IN" dirty="0">
                <a:latin typeface="Calibri" panose="020F0502020204030204" pitchFamily="34" charset="0"/>
              </a:rPr>
              <a:t>wooden-hulled</a:t>
            </a:r>
            <a:br>
              <a:rPr lang="en-IN" dirty="0">
                <a:latin typeface="Calibri" panose="020F0502020204030204" pitchFamily="34" charset="0"/>
              </a:rPr>
            </a:br>
            <a:r>
              <a:rPr lang="en-IN" dirty="0">
                <a:latin typeface="Calibri" panose="020F0502020204030204" pitchFamily="34" charset="0"/>
              </a:rPr>
              <a:t>beauty – beautiful boat made of wood</a:t>
            </a:r>
            <a:br>
              <a:rPr lang="en-IN" dirty="0">
                <a:latin typeface="Calibri" panose="020F0502020204030204" pitchFamily="34" charset="0"/>
              </a:rPr>
            </a:br>
            <a:r>
              <a:rPr lang="en-IN" dirty="0">
                <a:latin typeface="Calibri" panose="020F0502020204030204" pitchFamily="34" charset="0"/>
              </a:rPr>
              <a:t>fitting it out – furnishing it</a:t>
            </a:r>
            <a:br>
              <a:rPr lang="en-IN" dirty="0">
                <a:latin typeface="Calibri" panose="020F0502020204030204" pitchFamily="34" charset="0"/>
              </a:rPr>
            </a:br>
            <a:r>
              <a:rPr lang="en-IN" dirty="0">
                <a:latin typeface="Calibri" panose="020F0502020204030204" pitchFamily="34" charset="0"/>
              </a:rPr>
              <a:t>leg – part</a:t>
            </a:r>
            <a:br>
              <a:rPr lang="en-IN" dirty="0">
                <a:latin typeface="Calibri" panose="020F0502020204030204" pitchFamily="34" charset="0"/>
              </a:rPr>
            </a:br>
            <a:r>
              <a:rPr lang="en-IN" dirty="0">
                <a:latin typeface="Calibri" panose="020F0502020204030204" pitchFamily="34" charset="0"/>
              </a:rPr>
              <a:t>crewmen – men to work on the ship</a:t>
            </a:r>
            <a:br>
              <a:rPr lang="en-IN" dirty="0">
                <a:latin typeface="Calibri" panose="020F0502020204030204" pitchFamily="34" charset="0"/>
              </a:rPr>
            </a:br>
            <a:r>
              <a:rPr lang="en-IN" dirty="0">
                <a:latin typeface="Calibri" panose="020F0502020204030204" pitchFamily="34" charset="0"/>
              </a:rPr>
              <a:t>Swiss – from Switzerland</a:t>
            </a:r>
            <a:br>
              <a:rPr lang="en-IN" dirty="0">
                <a:latin typeface="Calibri" panose="020F0502020204030204" pitchFamily="34" charset="0"/>
              </a:rPr>
            </a:br>
            <a:r>
              <a:rPr lang="en-IN" dirty="0">
                <a:latin typeface="Calibri" panose="020F0502020204030204" pitchFamily="34" charset="0"/>
              </a:rPr>
              <a:t>tackle – handle</a:t>
            </a:r>
            <a:br>
              <a:rPr lang="en-IN" dirty="0">
                <a:latin typeface="Calibri" panose="020F0502020204030204" pitchFamily="34" charset="0"/>
              </a:rPr>
            </a:br>
            <a:r>
              <a:rPr lang="en-IN" dirty="0">
                <a:latin typeface="Calibri" panose="020F0502020204030204" pitchFamily="34" charset="0"/>
              </a:rPr>
              <a:t>out of – after starting from</a:t>
            </a:r>
          </a:p>
          <a:p>
            <a:r>
              <a:rPr lang="en-IN" dirty="0">
                <a:latin typeface="Calibri" panose="020F0502020204030204" pitchFamily="34" charset="0"/>
              </a:rPr>
              <a:t>atrocious – very unpleasant</a:t>
            </a:r>
            <a:br>
              <a:rPr lang="en-IN" dirty="0">
                <a:latin typeface="Calibri" panose="020F0502020204030204" pitchFamily="34" charset="0"/>
              </a:rPr>
            </a:br>
            <a:r>
              <a:rPr lang="en-IN" dirty="0">
                <a:latin typeface="Calibri" panose="020F0502020204030204" pitchFamily="34" charset="0"/>
              </a:rPr>
              <a:t>storm jib – small sail used at the time of a storm</a:t>
            </a:r>
            <a:br>
              <a:rPr lang="en-IN" dirty="0">
                <a:latin typeface="Calibri" panose="020F0502020204030204" pitchFamily="34" charset="0"/>
              </a:rPr>
            </a:br>
            <a:r>
              <a:rPr lang="en-IN" dirty="0">
                <a:latin typeface="Calibri" panose="020F0502020204030204" pitchFamily="34" charset="0"/>
              </a:rPr>
              <a:t>making – going at the speed of</a:t>
            </a:r>
            <a:br>
              <a:rPr lang="en-IN" dirty="0">
                <a:latin typeface="Calibri" panose="020F0502020204030204" pitchFamily="34" charset="0"/>
              </a:rPr>
            </a:br>
            <a:r>
              <a:rPr lang="en-IN" dirty="0">
                <a:latin typeface="Calibri" panose="020F0502020204030204" pitchFamily="34" charset="0"/>
              </a:rPr>
              <a:t>knots – nautical miles per hour</a:t>
            </a:r>
            <a:br>
              <a:rPr lang="en-IN" dirty="0">
                <a:latin typeface="Calibri" panose="020F0502020204030204" pitchFamily="34" charset="0"/>
              </a:rPr>
            </a:br>
            <a:r>
              <a:rPr lang="en-IN" dirty="0">
                <a:latin typeface="Calibri" panose="020F0502020204030204" pitchFamily="34" charset="0"/>
              </a:rPr>
              <a:t>lashed – fastened</a:t>
            </a:r>
            <a:br>
              <a:rPr lang="en-IN" dirty="0">
                <a:latin typeface="Calibri" panose="020F0502020204030204" pitchFamily="34" charset="0"/>
              </a:rPr>
            </a:br>
            <a:r>
              <a:rPr lang="en-IN" dirty="0">
                <a:latin typeface="Calibri" panose="020F0502020204030204" pitchFamily="34" charset="0"/>
              </a:rPr>
              <a:t>mooring – used for tying the boat to a fixed object</a:t>
            </a:r>
            <a:br>
              <a:rPr lang="en-IN" dirty="0">
                <a:latin typeface="Calibri" panose="020F0502020204030204" pitchFamily="34" charset="0"/>
              </a:rPr>
            </a:br>
            <a:r>
              <a:rPr lang="en-IN" dirty="0">
                <a:latin typeface="Calibri" panose="020F0502020204030204" pitchFamily="34" charset="0"/>
              </a:rPr>
              <a:t>stern – the back part</a:t>
            </a:r>
            <a:br>
              <a:rPr lang="en-IN" dirty="0">
                <a:latin typeface="Calibri" panose="020F0502020204030204" pitchFamily="34" charset="0"/>
              </a:rPr>
            </a:br>
            <a:r>
              <a:rPr lang="en-IN" dirty="0">
                <a:latin typeface="Calibri" panose="020F0502020204030204" pitchFamily="34" charset="0"/>
              </a:rPr>
              <a:t>life-raft drill – practising how to climb into a lifeboat if the main boat sinks</a:t>
            </a:r>
            <a:br>
              <a:rPr lang="en-IN" dirty="0">
                <a:latin typeface="Calibri" panose="020F0502020204030204" pitchFamily="34" charset="0"/>
              </a:rPr>
            </a:br>
            <a:r>
              <a:rPr lang="en-IN" dirty="0">
                <a:latin typeface="Calibri" panose="020F0502020204030204" pitchFamily="34" charset="0"/>
              </a:rPr>
              <a:t>lifelines – ropes fixed around the bodies of persons to </a:t>
            </a:r>
          </a:p>
          <a:p>
            <a:r>
              <a:rPr lang="en-IN" dirty="0">
                <a:latin typeface="Calibri" panose="020F0502020204030204" pitchFamily="34" charset="0"/>
              </a:rPr>
              <a:t>       keel – long wood/steel piece fixed vertically at the bottom of the boat to keep it vertical</a:t>
            </a:r>
            <a:br>
              <a:rPr lang="en-IN" dirty="0">
                <a:latin typeface="Calibri" panose="020F0502020204030204" pitchFamily="34" charset="0"/>
              </a:rPr>
            </a:br>
            <a:r>
              <a:rPr lang="en-IN" dirty="0">
                <a:latin typeface="Calibri" panose="020F0502020204030204" pitchFamily="34" charset="0"/>
              </a:rPr>
              <a:t>rigging – ropes that balance the mast of the boat</a:t>
            </a:r>
            <a:br>
              <a:rPr lang="en-IN" dirty="0">
                <a:latin typeface="Calibri" panose="020F0502020204030204" pitchFamily="34" charset="0"/>
              </a:rPr>
            </a:br>
            <a:r>
              <a:rPr lang="en-IN" dirty="0">
                <a:latin typeface="Calibri" panose="020F0502020204030204" pitchFamily="34" charset="0"/>
              </a:rPr>
              <a:t>sextant – instrument measuring angles and distances used for calculating the position of a boat</a:t>
            </a:r>
            <a:br>
              <a:rPr lang="en-IN" dirty="0">
                <a:latin typeface="Calibri" panose="020F0502020204030204" pitchFamily="34" charset="0"/>
              </a:rPr>
            </a:br>
            <a:r>
              <a:rPr lang="en-IN" dirty="0">
                <a:latin typeface="Calibri" panose="020F0502020204030204" pitchFamily="34" charset="0"/>
              </a:rPr>
              <a:t>compass – an instrument used for checking the direction </a:t>
            </a:r>
          </a:p>
          <a:p>
            <a:r>
              <a:rPr lang="en-IN" dirty="0">
                <a:latin typeface="Calibri" panose="020F0502020204030204" pitchFamily="34" charset="0"/>
              </a:rPr>
              <a:t>	tousled head-head with hair not arranged</a:t>
            </a:r>
            <a:br>
              <a:rPr lang="en-IN" dirty="0">
                <a:latin typeface="Calibri" panose="020F0502020204030204" pitchFamily="34" charset="0"/>
              </a:rPr>
            </a:br>
            <a:r>
              <a:rPr lang="en-IN" dirty="0">
                <a:latin typeface="Calibri" panose="020F0502020204030204" pitchFamily="34" charset="0"/>
              </a:rPr>
              <a:t>offshore – near the shore</a:t>
            </a:r>
          </a:p>
          <a:p>
            <a:r>
              <a:rPr lang="en-IN" dirty="0">
                <a:latin typeface="Calibri" panose="020F0502020204030204" pitchFamily="34" charset="0"/>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MAY I  CHECK UP YOUR COMPREHENSION</a:t>
            </a:r>
            <a:r>
              <a:rPr lang="en-IN" sz="2400" b="1" dirty="0" smtClean="0">
                <a:solidFill>
                  <a:srgbClr val="FF0000"/>
                </a:solidFill>
                <a:latin typeface="Calibri" pitchFamily="34" charset="0"/>
              </a:rPr>
              <a:t>?</a:t>
            </a:r>
            <a:endParaRPr lang="en-IN" sz="1800" b="1" i="0" u="sng" strike="noStrike" cap="none" dirty="0">
              <a:solidFill>
                <a:srgbClr val="000000"/>
              </a:solidFill>
              <a:latin typeface="Calibri" pitchFamily="34" charset="0"/>
              <a:sym typeface="Arial"/>
            </a:endParaRPr>
          </a:p>
        </p:txBody>
      </p:sp>
      <p:sp>
        <p:nvSpPr>
          <p:cNvPr id="4" name="Google Shape;64;p14"/>
          <p:cNvSpPr txBox="1"/>
          <p:nvPr/>
        </p:nvSpPr>
        <p:spPr>
          <a:xfrm>
            <a:off x="272675" y="998376"/>
            <a:ext cx="8688300" cy="3328924"/>
          </a:xfrm>
          <a:prstGeom prst="rect">
            <a:avLst/>
          </a:prstGeom>
          <a:noFill/>
          <a:ln>
            <a:noFill/>
          </a:ln>
        </p:spPr>
        <p:txBody>
          <a:bodyPr spcFirstLastPara="1" wrap="square" lIns="91425" tIns="91425" rIns="91425" bIns="91425" anchor="t" anchorCtr="0">
            <a:noAutofit/>
          </a:bodyPr>
          <a:lstStyle/>
          <a:p>
            <a:pPr marL="514350" indent="-514350">
              <a:lnSpc>
                <a:spcPct val="150000"/>
              </a:lnSpc>
              <a:buFont typeface="+mj-lt"/>
              <a:buAutoNum type="arabicPeriod"/>
            </a:pPr>
            <a:r>
              <a:rPr lang="en-IN" dirty="0" smtClean="0">
                <a:latin typeface="Calibri" pitchFamily="34" charset="0"/>
              </a:rPr>
              <a:t>What did the narrator plan to do? What preparations did he make for it?</a:t>
            </a:r>
          </a:p>
          <a:p>
            <a:pPr marL="514350" indent="-514350">
              <a:lnSpc>
                <a:spcPct val="150000"/>
              </a:lnSpc>
              <a:buFont typeface="+mj-lt"/>
              <a:buAutoNum type="arabicPeriod"/>
            </a:pPr>
            <a:r>
              <a:rPr lang="en-IN" dirty="0" smtClean="0">
                <a:latin typeface="Calibri" pitchFamily="34" charset="0"/>
              </a:rPr>
              <a:t>Give a brief description of the narrator’s boat. How had the narrator equipped and tested it?</a:t>
            </a:r>
          </a:p>
          <a:p>
            <a:pPr marL="514350" indent="-514350">
              <a:lnSpc>
                <a:spcPct val="150000"/>
              </a:lnSpc>
              <a:buFont typeface="+mj-lt"/>
              <a:buAutoNum type="arabicPeriod"/>
            </a:pPr>
            <a:r>
              <a:rPr lang="en-IN" dirty="0" smtClean="0">
                <a:latin typeface="Calibri" pitchFamily="34" charset="0"/>
              </a:rPr>
              <a:t>How long did the narrator plan his voyage to last?</a:t>
            </a:r>
          </a:p>
          <a:p>
            <a:pPr marL="514350" indent="-514350">
              <a:lnSpc>
                <a:spcPct val="150000"/>
              </a:lnSpc>
              <a:buFont typeface="+mj-lt"/>
              <a:buAutoNum type="arabicPeriod"/>
            </a:pPr>
            <a:r>
              <a:rPr lang="en-IN" dirty="0" smtClean="0">
                <a:latin typeface="Calibri" pitchFamily="34" charset="0"/>
              </a:rPr>
              <a:t>When and with whom did the narrator begin his voyage?</a:t>
            </a:r>
          </a:p>
          <a:p>
            <a:pPr marL="514350" indent="-514350">
              <a:lnSpc>
                <a:spcPct val="150000"/>
              </a:lnSpc>
              <a:buFont typeface="+mj-lt"/>
              <a:buAutoNum type="arabicPeriod"/>
            </a:pPr>
            <a:r>
              <a:rPr lang="en-IN" dirty="0" smtClean="0">
                <a:latin typeface="Calibri" pitchFamily="34" charset="0"/>
              </a:rPr>
              <a:t>Whom did the narrator employ and why? When did he do so?</a:t>
            </a:r>
          </a:p>
          <a:p>
            <a:pPr marL="514350" indent="-514350">
              <a:lnSpc>
                <a:spcPct val="150000"/>
              </a:lnSpc>
              <a:buFont typeface="+mj-lt"/>
              <a:buAutoNum type="arabicPeriod"/>
            </a:pPr>
            <a:r>
              <a:rPr lang="en-IN" dirty="0" smtClean="0">
                <a:latin typeface="Calibri" pitchFamily="34" charset="0"/>
              </a:rPr>
              <a:t>What happened on their second day out of Cape Town? What worried the narrator and why?</a:t>
            </a:r>
          </a:p>
          <a:p>
            <a:pPr marL="514350" indent="-514350">
              <a:lnSpc>
                <a:spcPct val="150000"/>
              </a:lnSpc>
              <a:buFont typeface="+mj-lt"/>
              <a:buAutoNum type="arabicPeriod"/>
            </a:pPr>
            <a:r>
              <a:rPr lang="en-IN" dirty="0" smtClean="0">
                <a:latin typeface="Calibri" pitchFamily="34" charset="0"/>
              </a:rPr>
              <a:t>How did they celebrate the Christmas holidays?</a:t>
            </a:r>
          </a:p>
          <a:p>
            <a:pPr marL="514350" indent="-514350">
              <a:lnSpc>
                <a:spcPct val="150000"/>
              </a:lnSpc>
              <a:buFont typeface="+mj-lt"/>
              <a:buAutoNum type="arabicPeriod"/>
            </a:pPr>
            <a:r>
              <a:rPr lang="en-IN" dirty="0" smtClean="0">
                <a:latin typeface="Calibri" pitchFamily="34" charset="0"/>
              </a:rPr>
              <a:t>How did the weather change on January 2? How did they feel?</a:t>
            </a:r>
          </a:p>
          <a:p>
            <a:pPr marL="514350" indent="-514350">
              <a:lnSpc>
                <a:spcPct val="150000"/>
              </a:lnSpc>
              <a:buFont typeface="+mj-lt"/>
              <a:buAutoNum type="arabicPeriod"/>
            </a:pPr>
            <a:r>
              <a:rPr lang="en-IN" dirty="0" smtClean="0">
                <a:latin typeface="Calibri" pitchFamily="34" charset="0"/>
              </a:rPr>
              <a:t>What efforts were made to face the rough weather?</a:t>
            </a:r>
          </a:p>
          <a:p>
            <a:pPr marL="514350" indent="-514350">
              <a:lnSpc>
                <a:spcPct val="150000"/>
              </a:lnSpc>
              <a:buFont typeface="+mj-lt"/>
              <a:buAutoNum type="arabicPeriod"/>
            </a:pPr>
            <a:r>
              <a:rPr lang="en-IN" dirty="0" smtClean="0">
                <a:latin typeface="Calibri" pitchFamily="34" charset="0"/>
              </a:rPr>
              <a:t>What sort of wave hit the ship? How did the narrator react?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AN ADVICE</a:t>
            </a:r>
            <a:endParaRPr lang="en-IN" sz="1800" b="1" i="0" u="sng" strike="noStrike" cap="none" dirty="0">
              <a:solidFill>
                <a:srgbClr val="000000"/>
              </a:solidFill>
              <a:latin typeface="Calibri" pitchFamily="34" charset="0"/>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150000"/>
              </a:lnSpc>
              <a:buFont typeface="Wingdings" pitchFamily="2" charset="2"/>
              <a:buChar char="Ø"/>
            </a:pPr>
            <a:r>
              <a:rPr lang="en-IN" dirty="0" smtClean="0">
                <a:latin typeface="Calibri" pitchFamily="34" charset="0"/>
              </a:rPr>
              <a:t>Please read the lesson thoroughly at home.</a:t>
            </a:r>
          </a:p>
          <a:p>
            <a:pPr>
              <a:lnSpc>
                <a:spcPct val="150000"/>
              </a:lnSpc>
              <a:buFont typeface="Wingdings" pitchFamily="2" charset="2"/>
              <a:buChar char="Ø"/>
            </a:pPr>
            <a:r>
              <a:rPr lang="en-IN" dirty="0" smtClean="0">
                <a:latin typeface="Calibri" pitchFamily="34" charset="0"/>
              </a:rPr>
              <a:t> </a:t>
            </a:r>
            <a:r>
              <a:rPr lang="en-IN" dirty="0" smtClean="0">
                <a:latin typeface="Calibri" pitchFamily="34" charset="0"/>
              </a:rPr>
              <a:t>Doubts, </a:t>
            </a:r>
            <a:r>
              <a:rPr lang="en-IN" dirty="0" smtClean="0">
                <a:latin typeface="Calibri" pitchFamily="34" charset="0"/>
              </a:rPr>
              <a:t>if any, should be asked for clearance in the next period.</a:t>
            </a:r>
          </a:p>
          <a:p>
            <a:pPr>
              <a:lnSpc>
                <a:spcPct val="150000"/>
              </a:lnSpc>
              <a:buFont typeface="Wingdings" pitchFamily="2" charset="2"/>
              <a:buChar char="Ø"/>
            </a:pPr>
            <a:r>
              <a:rPr lang="en-IN" dirty="0" smtClean="0">
                <a:latin typeface="Calibri" pitchFamily="34" charset="0"/>
              </a:rPr>
              <a:t>Attempt answering the questions.</a:t>
            </a:r>
          </a:p>
          <a:p>
            <a:pPr>
              <a:lnSpc>
                <a:spcPct val="150000"/>
              </a:lnSpc>
              <a:buNone/>
            </a:pPr>
            <a:endParaRPr lang="en-IN" dirty="0" smtClean="0">
              <a:latin typeface="Calibri" pitchFamily="34" charset="0"/>
            </a:endParaRPr>
          </a:p>
          <a:p>
            <a:pPr algn="ctr">
              <a:lnSpc>
                <a:spcPct val="150000"/>
              </a:lnSpc>
              <a:buNone/>
            </a:pPr>
            <a:r>
              <a:rPr lang="en-IN" sz="1600" b="1" dirty="0" smtClean="0">
                <a:solidFill>
                  <a:srgbClr val="FF0000"/>
                </a:solidFill>
                <a:latin typeface="Calibri" pitchFamily="34" charset="0"/>
              </a:rPr>
              <a:t>NOW </a:t>
            </a:r>
            <a:r>
              <a:rPr lang="en-IN" sz="1600" b="1" dirty="0" smtClean="0">
                <a:solidFill>
                  <a:srgbClr val="FF0000"/>
                </a:solidFill>
                <a:latin typeface="Calibri" pitchFamily="34" charset="0"/>
              </a:rPr>
              <a:t>RELAX!</a:t>
            </a:r>
            <a:endParaRPr lang="en-IN" sz="1600" b="1" dirty="0" smtClean="0">
              <a:solidFill>
                <a:srgbClr val="FF0000"/>
              </a:solidFill>
              <a:latin typeface="Calibri" pitchFamily="34" charset="0"/>
            </a:endParaRPr>
          </a:p>
          <a:p>
            <a:pPr algn="ctr">
              <a:lnSpc>
                <a:spcPct val="150000"/>
              </a:lnSpc>
              <a:buNone/>
            </a:pPr>
            <a:r>
              <a:rPr lang="en-IN" sz="2000" b="1" dirty="0" smtClean="0">
                <a:solidFill>
                  <a:srgbClr val="FF0000"/>
                </a:solidFill>
                <a:latin typeface="Calibri" pitchFamily="34" charset="0"/>
              </a:rPr>
              <a:t>SEE YOU NEXT TIME !!</a:t>
            </a:r>
          </a:p>
          <a:p>
            <a:pPr algn="ctr">
              <a:lnSpc>
                <a:spcPct val="150000"/>
              </a:lnSpc>
              <a:buNone/>
            </a:pPr>
            <a:r>
              <a:rPr lang="en-IN" sz="2000" b="1" dirty="0" smtClean="0">
                <a:solidFill>
                  <a:srgbClr val="FF0000"/>
                </a:solidFill>
                <a:latin typeface="Calibri" pitchFamily="34" charset="0"/>
              </a:rPr>
              <a:t>BYE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rPr>
              <a:t> </a:t>
            </a:r>
            <a:r>
              <a:rPr lang="en-IN" sz="2400" b="1" u="sng" dirty="0" smtClean="0">
                <a:solidFill>
                  <a:srgbClr val="FF0000"/>
                </a:solidFill>
                <a:latin typeface="Calibri" pitchFamily="34" charset="0"/>
              </a:rPr>
              <a:t>FACTS ABOUT THE WRITER – ALAN EAST</a:t>
            </a:r>
            <a:endParaRPr lang="en-IN" sz="1800" b="1" i="0" u="none" strike="noStrike" cap="none" dirty="0">
              <a:solidFill>
                <a:srgbClr val="000000"/>
              </a:solidFill>
              <a:latin typeface="Calibri" pitchFamily="34" charset="0"/>
              <a:sym typeface="Arial"/>
            </a:endParaRPr>
          </a:p>
        </p:txBody>
      </p:sp>
      <p:sp>
        <p:nvSpPr>
          <p:cNvPr id="5" name="Google Shape;64;p14"/>
          <p:cNvSpPr txBox="1"/>
          <p:nvPr/>
        </p:nvSpPr>
        <p:spPr>
          <a:xfrm>
            <a:off x="272675" y="1437700"/>
            <a:ext cx="4728533"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anose="020F0502020204030204" pitchFamily="34" charset="0"/>
              </a:rPr>
              <a:t>Alan East was admitted to the Roll of Solicitors in 2003.</a:t>
            </a:r>
          </a:p>
          <a:p>
            <a:pPr>
              <a:lnSpc>
                <a:spcPct val="200000"/>
              </a:lnSpc>
              <a:buFont typeface="Wingdings" pitchFamily="2" charset="2"/>
              <a:buChar char="Ø"/>
            </a:pPr>
            <a:r>
              <a:rPr lang="en-IN" dirty="0" smtClean="0">
                <a:latin typeface="Calibri" panose="020F0502020204030204" pitchFamily="34" charset="0"/>
              </a:rPr>
              <a:t>He has gained extensive experience as a litigator, manager and legal trainer. </a:t>
            </a:r>
          </a:p>
          <a:p>
            <a:pPr>
              <a:lnSpc>
                <a:spcPct val="200000"/>
              </a:lnSpc>
              <a:buFont typeface="Wingdings" pitchFamily="2" charset="2"/>
              <a:buChar char="Ø"/>
            </a:pPr>
            <a:r>
              <a:rPr lang="en-IN" dirty="0" smtClean="0">
                <a:latin typeface="Calibri" panose="020F0502020204030204" pitchFamily="34" charset="0"/>
              </a:rPr>
              <a:t>In 2010 Alan joined Coventry University as a Senior Lecturer in Law</a:t>
            </a:r>
            <a:r>
              <a:rPr lang="en-IN" sz="1100" dirty="0" smtClean="0">
                <a:latin typeface="Calibri" panose="020F0502020204030204" pitchFamily="34" charset="0"/>
              </a:rPr>
              <a:t>.</a:t>
            </a:r>
          </a:p>
          <a:p>
            <a:endParaRPr lang="en-IN" dirty="0">
              <a:latin typeface="Calibri" panose="020F0502020204030204" pitchFamily="34" charset="0"/>
            </a:endParaRPr>
          </a:p>
        </p:txBody>
      </p:sp>
      <p:pic>
        <p:nvPicPr>
          <p:cNvPr id="6" name="Picture 2" descr="E:\education\cbse\ODM\chapters\Class-XI\Prose\we are not afraid\download (1).jpg"/>
          <p:cNvPicPr>
            <a:picLocks noChangeAspect="1" noChangeArrowheads="1"/>
          </p:cNvPicPr>
          <p:nvPr/>
        </p:nvPicPr>
        <p:blipFill>
          <a:blip r:embed="rId3"/>
          <a:srcRect/>
          <a:stretch>
            <a:fillRect/>
          </a:stretch>
        </p:blipFill>
        <p:spPr bwMode="auto">
          <a:xfrm>
            <a:off x="5539773" y="1464906"/>
            <a:ext cx="2643173" cy="257174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THEME OF THE LESSON</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Endurance </a:t>
            </a:r>
          </a:p>
          <a:p>
            <a:pPr>
              <a:lnSpc>
                <a:spcPct val="250000"/>
              </a:lnSpc>
              <a:buFont typeface="Wingdings" pitchFamily="2" charset="2"/>
              <a:buChar char="Ø"/>
            </a:pPr>
            <a:r>
              <a:rPr lang="en-IN" dirty="0" smtClean="0">
                <a:latin typeface="Calibri" pitchFamily="34" charset="0"/>
              </a:rPr>
              <a:t>Perseverance </a:t>
            </a:r>
          </a:p>
          <a:p>
            <a:pPr>
              <a:lnSpc>
                <a:spcPct val="250000"/>
              </a:lnSpc>
              <a:buFont typeface="Wingdings" pitchFamily="2" charset="2"/>
              <a:buChar char="Ø"/>
            </a:pPr>
            <a:r>
              <a:rPr lang="en-IN" dirty="0" smtClean="0">
                <a:latin typeface="Calibri" pitchFamily="34" charset="0"/>
              </a:rPr>
              <a:t>The importance of keeping near and dear one</a:t>
            </a:r>
          </a:p>
          <a:p>
            <a:pPr>
              <a:lnSpc>
                <a:spcPct val="250000"/>
              </a:lnSpc>
              <a:buFont typeface="Wingdings" pitchFamily="2" charset="2"/>
              <a:buChar char="Ø"/>
            </a:pPr>
            <a:r>
              <a:rPr lang="en-IN" dirty="0" smtClean="0">
                <a:latin typeface="Calibri" pitchFamily="34" charset="0"/>
              </a:rPr>
              <a:t>The fact that courage, bravery, and togetherness can be a remedy for any illness of the world</a:t>
            </a:r>
            <a:r>
              <a:rPr lang="en-IN" dirty="0" smtClean="0"/>
              <a:t>.</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BACKGROUND INFORMATION OF THE LESSON</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dirty="0" smtClean="0">
                <a:latin typeface="Calibri" panose="020F0502020204030204" pitchFamily="34" charset="0"/>
              </a:rPr>
              <a:t>Had dreamt of sailing</a:t>
            </a:r>
          </a:p>
          <a:p>
            <a:pPr>
              <a:lnSpc>
                <a:spcPct val="200000"/>
              </a:lnSpc>
              <a:buFont typeface="Wingdings" pitchFamily="2" charset="2"/>
              <a:buChar char="Ø"/>
            </a:pPr>
            <a:r>
              <a:rPr lang="en-IN" dirty="0" smtClean="0">
                <a:latin typeface="Calibri" panose="020F0502020204030204" pitchFamily="34" charset="0"/>
              </a:rPr>
              <a:t>To duplicate the round-the-world voyage (a long journey by sea or space) made 200 years earlier by </a:t>
            </a:r>
            <a:r>
              <a:rPr lang="en-IN" dirty="0" smtClean="0">
                <a:latin typeface="Calibri" panose="020F0502020204030204" pitchFamily="34" charset="0"/>
              </a:rPr>
              <a:t>Captain </a:t>
            </a:r>
            <a:r>
              <a:rPr lang="en-IN" dirty="0" smtClean="0">
                <a:latin typeface="Calibri" panose="020F0502020204030204" pitchFamily="34" charset="0"/>
              </a:rPr>
              <a:t>James Cook.</a:t>
            </a:r>
          </a:p>
          <a:p>
            <a:pPr>
              <a:lnSpc>
                <a:spcPct val="200000"/>
              </a:lnSpc>
              <a:buFont typeface="Wingdings" pitchFamily="2" charset="2"/>
              <a:buChar char="Ø"/>
            </a:pPr>
            <a:r>
              <a:rPr lang="en-IN" dirty="0" smtClean="0">
                <a:latin typeface="Calibri" panose="020F0502020204030204" pitchFamily="34" charset="0"/>
              </a:rPr>
              <a:t>It describes their thrilling journey across the sea and their close encounter with death during their voyage. </a:t>
            </a:r>
          </a:p>
          <a:p>
            <a:pPr>
              <a:lnSpc>
                <a:spcPct val="200000"/>
              </a:lnSpc>
              <a:buFont typeface="Wingdings" pitchFamily="2" charset="2"/>
              <a:buChar char="Ø"/>
            </a:pPr>
            <a:r>
              <a:rPr lang="en-IN" dirty="0" smtClean="0">
                <a:latin typeface="Calibri" panose="020F0502020204030204" pitchFamily="34" charset="0"/>
              </a:rPr>
              <a:t>The plot talks about their possible attempts to save their lives.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SUB-CONCEPTS</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defRPr/>
            </a:pPr>
            <a:r>
              <a:rPr lang="en-IN" dirty="0" smtClean="0">
                <a:latin typeface="Calibri" pitchFamily="34" charset="0"/>
              </a:rPr>
              <a:t> Hard </a:t>
            </a:r>
            <a:r>
              <a:rPr lang="en-IN" dirty="0" smtClean="0">
                <a:latin typeface="Calibri" pitchFamily="34" charset="0"/>
              </a:rPr>
              <a:t>work, determination and power of perseverance can overcome  all the problems</a:t>
            </a:r>
          </a:p>
          <a:p>
            <a:pPr>
              <a:lnSpc>
                <a:spcPct val="200000"/>
              </a:lnSpc>
              <a:buFont typeface="Wingdings" pitchFamily="2" charset="2"/>
              <a:buChar char="Ø"/>
              <a:defRPr/>
            </a:pPr>
            <a:r>
              <a:rPr lang="en-IN" dirty="0" smtClean="0">
                <a:latin typeface="Calibri" pitchFamily="34" charset="0"/>
              </a:rPr>
              <a:t> Feasibility of triumph over  the fear of death</a:t>
            </a:r>
            <a:endParaRPr lang="en-IN" dirty="0" smtClean="0">
              <a:latin typeface="Calibri" pitchFamily="34" charset="0"/>
            </a:endParaRPr>
          </a:p>
          <a:p>
            <a:pPr>
              <a:lnSpc>
                <a:spcPct val="200000"/>
              </a:lnSpc>
              <a:buFont typeface="Wingdings" pitchFamily="2" charset="2"/>
              <a:buChar char="Ø"/>
              <a:defRPr/>
            </a:pPr>
            <a:r>
              <a:rPr lang="en-IN" dirty="0" smtClean="0">
                <a:latin typeface="Calibri" pitchFamily="34" charset="0"/>
              </a:rPr>
              <a:t> Realizing </a:t>
            </a:r>
            <a:r>
              <a:rPr lang="en-IN" dirty="0" smtClean="0">
                <a:latin typeface="Calibri" pitchFamily="34" charset="0"/>
              </a:rPr>
              <a:t>the importance of individual in the journey </a:t>
            </a:r>
          </a:p>
          <a:p>
            <a:pPr>
              <a:lnSpc>
                <a:spcPct val="200000"/>
              </a:lnSpc>
              <a:buFont typeface="Wingdings" pitchFamily="2" charset="2"/>
              <a:buChar char="Ø"/>
              <a:defRPr/>
            </a:pPr>
            <a:r>
              <a:rPr lang="en-IN" dirty="0" smtClean="0">
                <a:latin typeface="Calibri" pitchFamily="34" charset="0"/>
              </a:rPr>
              <a:t> Optimism </a:t>
            </a:r>
            <a:r>
              <a:rPr lang="en-IN" dirty="0" smtClean="0">
                <a:latin typeface="Calibri" pitchFamily="34" charset="0"/>
              </a:rPr>
              <a:t>as an antidote to negativity</a:t>
            </a:r>
          </a:p>
          <a:p>
            <a:pPr>
              <a:lnSpc>
                <a:spcPct val="200000"/>
              </a:lnSpc>
              <a:buFont typeface="Wingdings" pitchFamily="2" charset="2"/>
              <a:buChar char="Ø"/>
              <a:defRPr/>
            </a:pPr>
            <a:r>
              <a:rPr lang="en-IN" dirty="0" smtClean="0">
                <a:latin typeface="Calibri" pitchFamily="34" charset="0"/>
              </a:rPr>
              <a:t> “</a:t>
            </a:r>
            <a:r>
              <a:rPr lang="en-IN" dirty="0" smtClean="0">
                <a:latin typeface="Calibri" pitchFamily="34" charset="0"/>
              </a:rPr>
              <a:t>Where there is a </a:t>
            </a:r>
            <a:r>
              <a:rPr lang="en-IN" dirty="0" smtClean="0">
                <a:latin typeface="Calibri" pitchFamily="34" charset="0"/>
              </a:rPr>
              <a:t>will, there </a:t>
            </a:r>
            <a:r>
              <a:rPr lang="en-IN" dirty="0" smtClean="0">
                <a:latin typeface="Calibri" pitchFamily="34" charset="0"/>
              </a:rPr>
              <a:t>is a way.”</a:t>
            </a:r>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CHARACTERS INVOLVED</a:t>
            </a:r>
            <a:endParaRPr lang="en-IN" sz="1800" b="1" i="0" u="none" strike="noStrike" cap="none" dirty="0">
              <a:solidFill>
                <a:srgbClr val="000000"/>
              </a:solidFill>
              <a:latin typeface="Calibri" pitchFamily="34" charset="0"/>
              <a:sym typeface="Arial"/>
            </a:endParaRPr>
          </a:p>
        </p:txBody>
      </p:sp>
      <p:sp>
        <p:nvSpPr>
          <p:cNvPr id="4" name="Google Shape;64;p14"/>
          <p:cNvSpPr txBox="1"/>
          <p:nvPr/>
        </p:nvSpPr>
        <p:spPr>
          <a:xfrm>
            <a:off x="272675" y="1212980"/>
            <a:ext cx="8688300" cy="3265714"/>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pPr>
            <a:r>
              <a:rPr lang="en-IN" b="1" dirty="0" smtClean="0">
                <a:latin typeface="Calibri" pitchFamily="34" charset="0"/>
              </a:rPr>
              <a:t>The narrator: </a:t>
            </a:r>
            <a:r>
              <a:rPr lang="en-IN" dirty="0" smtClean="0">
                <a:latin typeface="Calibri" pitchFamily="34" charset="0"/>
              </a:rPr>
              <a:t>He is a </a:t>
            </a:r>
            <a:r>
              <a:rPr lang="en-IN" dirty="0" smtClean="0">
                <a:latin typeface="Calibri" pitchFamily="34" charset="0"/>
              </a:rPr>
              <a:t>37-year-old </a:t>
            </a:r>
            <a:r>
              <a:rPr lang="en-IN" dirty="0" smtClean="0">
                <a:latin typeface="Calibri" pitchFamily="34" charset="0"/>
              </a:rPr>
              <a:t>businessman. He wants to duplicate the round-the-world journey made by Captain James Cook 200 years earlier. He spends a long time improving his sea skills and finally begins his journey with his wife Mary, </a:t>
            </a:r>
            <a:r>
              <a:rPr lang="en-IN" dirty="0" smtClean="0">
                <a:latin typeface="Calibri" pitchFamily="34" charset="0"/>
              </a:rPr>
              <a:t>six-year-old </a:t>
            </a:r>
            <a:r>
              <a:rPr lang="en-IN" dirty="0" smtClean="0">
                <a:latin typeface="Calibri" pitchFamily="34" charset="0"/>
              </a:rPr>
              <a:t>son Jonathan and </a:t>
            </a:r>
            <a:r>
              <a:rPr lang="en-IN" dirty="0" smtClean="0">
                <a:latin typeface="Calibri" pitchFamily="34" charset="0"/>
              </a:rPr>
              <a:t>seven-year-old </a:t>
            </a:r>
            <a:r>
              <a:rPr lang="en-IN" dirty="0" smtClean="0">
                <a:latin typeface="Calibri" pitchFamily="34" charset="0"/>
              </a:rPr>
              <a:t>daughter Suzanne.</a:t>
            </a:r>
          </a:p>
          <a:p>
            <a:pPr>
              <a:lnSpc>
                <a:spcPct val="200000"/>
              </a:lnSpc>
              <a:buFont typeface="Wingdings" pitchFamily="2" charset="2"/>
              <a:buChar char="Ø"/>
            </a:pPr>
            <a:r>
              <a:rPr lang="en-IN" b="1" dirty="0" smtClean="0">
                <a:latin typeface="Calibri" pitchFamily="34" charset="0"/>
              </a:rPr>
              <a:t>Mary: </a:t>
            </a:r>
            <a:r>
              <a:rPr lang="en-IN" dirty="0" smtClean="0">
                <a:latin typeface="Calibri" pitchFamily="34" charset="0"/>
              </a:rPr>
              <a:t>She is the narrator’s wife. She supports her husband’s dream and improves her sea skills. She joins her husband on their planned three-year voyage.</a:t>
            </a:r>
          </a:p>
          <a:p>
            <a:pPr>
              <a:lnSpc>
                <a:spcPct val="200000"/>
              </a:lnSpc>
              <a:buFont typeface="Wingdings" pitchFamily="2" charset="2"/>
              <a:buChar char="Ø"/>
            </a:pPr>
            <a:r>
              <a:rPr lang="en-IN" b="1" dirty="0" smtClean="0">
                <a:latin typeface="Calibri" pitchFamily="34" charset="0"/>
              </a:rPr>
              <a:t>Larry Vigil</a:t>
            </a:r>
            <a:r>
              <a:rPr lang="en-IN" dirty="0" smtClean="0">
                <a:latin typeface="Calibri" pitchFamily="34" charset="0"/>
              </a:rPr>
              <a:t>: An American who joins the narrator and Mary at Cape Town to help them tackle one of the world’s roughest seas.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CHARACTERS INVOLVED</a:t>
            </a:r>
            <a:endParaRPr lang="en-IN" sz="2400" b="1" dirty="0">
              <a:latin typeface="Calibri" pitchFamily="34" charset="0"/>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300000"/>
              </a:lnSpc>
              <a:buFont typeface="Wingdings" pitchFamily="2" charset="2"/>
              <a:buChar char="Ø"/>
            </a:pPr>
            <a:r>
              <a:rPr lang="en-IN" b="1" dirty="0" smtClean="0">
                <a:latin typeface="Calibri" pitchFamily="34" charset="0"/>
              </a:rPr>
              <a:t>Herb </a:t>
            </a:r>
            <a:r>
              <a:rPr lang="en-IN" b="1" dirty="0" err="1" smtClean="0">
                <a:latin typeface="Calibri" pitchFamily="34" charset="0"/>
              </a:rPr>
              <a:t>Seigler</a:t>
            </a:r>
            <a:r>
              <a:rPr lang="en-IN" b="1" dirty="0" smtClean="0">
                <a:latin typeface="Calibri" pitchFamily="34" charset="0"/>
              </a:rPr>
              <a:t>: </a:t>
            </a:r>
            <a:r>
              <a:rPr lang="en-IN" dirty="0" smtClean="0">
                <a:latin typeface="Calibri" pitchFamily="34" charset="0"/>
              </a:rPr>
              <a:t>A Swiss who also joins them at Cape Town to help them cross the southern Indian Ocean.</a:t>
            </a:r>
          </a:p>
          <a:p>
            <a:pPr>
              <a:lnSpc>
                <a:spcPct val="300000"/>
              </a:lnSpc>
              <a:buFont typeface="Wingdings" pitchFamily="2" charset="2"/>
              <a:buChar char="Ø"/>
            </a:pPr>
            <a:r>
              <a:rPr lang="en-IN" b="1" dirty="0" smtClean="0">
                <a:latin typeface="Calibri" pitchFamily="34" charset="0"/>
              </a:rPr>
              <a:t>Suzanne: </a:t>
            </a:r>
            <a:r>
              <a:rPr lang="en-IN" dirty="0" smtClean="0">
                <a:latin typeface="Calibri" pitchFamily="34" charset="0"/>
              </a:rPr>
              <a:t>The narrator’s </a:t>
            </a:r>
            <a:r>
              <a:rPr lang="en-IN" dirty="0" smtClean="0">
                <a:latin typeface="Calibri" pitchFamily="34" charset="0"/>
              </a:rPr>
              <a:t>seven-year-old </a:t>
            </a:r>
            <a:r>
              <a:rPr lang="en-IN" dirty="0" smtClean="0">
                <a:latin typeface="Calibri" pitchFamily="34" charset="0"/>
              </a:rPr>
              <a:t>daughter who displays immense courage throughout their voyage.</a:t>
            </a:r>
          </a:p>
          <a:p>
            <a:pPr>
              <a:lnSpc>
                <a:spcPct val="300000"/>
              </a:lnSpc>
              <a:buFont typeface="Wingdings" pitchFamily="2" charset="2"/>
              <a:buChar char="Ø"/>
            </a:pPr>
            <a:r>
              <a:rPr lang="en-IN" b="1" dirty="0" smtClean="0">
                <a:latin typeface="Calibri" pitchFamily="34" charset="0"/>
              </a:rPr>
              <a:t>Jonathan</a:t>
            </a:r>
            <a:r>
              <a:rPr lang="en-IN" dirty="0" smtClean="0">
                <a:latin typeface="Calibri" pitchFamily="34" charset="0"/>
              </a:rPr>
              <a:t>: He is the narrator’s </a:t>
            </a:r>
            <a:r>
              <a:rPr lang="en-IN" dirty="0" smtClean="0">
                <a:latin typeface="Calibri" pitchFamily="34" charset="0"/>
              </a:rPr>
              <a:t>six-year-old </a:t>
            </a:r>
            <a:r>
              <a:rPr lang="en-IN" dirty="0" smtClean="0">
                <a:latin typeface="Calibri" pitchFamily="34" charset="0"/>
              </a:rPr>
              <a:t>son who shows immense strength and optimism even in difficult times.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dirty="0" smtClean="0">
                <a:solidFill>
                  <a:srgbClr val="FF0000"/>
                </a:solidFill>
              </a:rPr>
              <a:t>YACHT- A slick and light ship for making pleasure trip or racing on water</a:t>
            </a:r>
            <a:endParaRPr sz="1800" b="1" i="0" u="none" strike="noStrike" cap="none">
              <a:solidFill>
                <a:srgbClr val="000000"/>
              </a:solidFill>
              <a:latin typeface="Arial"/>
              <a:ea typeface="Arial"/>
              <a:cs typeface="Arial"/>
              <a:sym typeface="Arial"/>
            </a:endParaRPr>
          </a:p>
        </p:txBody>
      </p:sp>
      <p:sp>
        <p:nvSpPr>
          <p:cNvPr id="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Content Placeholder 4" descr="31936541015_a1024bc5fe_o.jpg"/>
          <p:cNvPicPr>
            <a:picLocks noChangeAspect="1"/>
          </p:cNvPicPr>
          <p:nvPr/>
        </p:nvPicPr>
        <p:blipFill>
          <a:blip r:embed="rId3"/>
          <a:stretch>
            <a:fillRect/>
          </a:stretch>
        </p:blipFill>
        <p:spPr>
          <a:xfrm>
            <a:off x="0" y="1428738"/>
            <a:ext cx="9144000" cy="371476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1098</TotalTime>
  <Words>2166</Words>
  <Application>Microsoft Office PowerPoint</Application>
  <PresentationFormat>On-screen Show (16:9)</PresentationFormat>
  <Paragraphs>136</Paragraphs>
  <Slides>26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Wingdings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ashique rahaman</cp:lastModifiedBy>
  <cp:revision>11</cp:revision>
  <dcterms:modified xsi:type="dcterms:W3CDTF">2020-08-30T07:02:30Z</dcterms:modified>
</cp:coreProperties>
</file>