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257" r:id="rId3"/>
    <p:sldId id="278" r:id="rId4"/>
    <p:sldId id="258" r:id="rId5"/>
    <p:sldId id="260" r:id="rId6"/>
    <p:sldId id="265" r:id="rId7"/>
    <p:sldId id="262" r:id="rId8"/>
    <p:sldId id="266" r:id="rId9"/>
    <p:sldId id="267" r:id="rId10"/>
    <p:sldId id="268" r:id="rId11"/>
    <p:sldId id="269" r:id="rId12"/>
    <p:sldId id="270" r:id="rId13"/>
    <p:sldId id="271" r:id="rId14"/>
    <p:sldId id="274" r:id="rId15"/>
    <p:sldId id="272" r:id="rId16"/>
    <p:sldId id="273" r:id="rId17"/>
    <p:sldId id="275" r:id="rId18"/>
    <p:sldId id="276" r:id="rId19"/>
    <p:sldId id="279" r:id="rId20"/>
    <p:sldId id="277" r:id="rId21"/>
    <p:sldId id="259"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90" d="100"/>
          <a:sy n="90" d="100"/>
        </p:scale>
        <p:origin x="-804" y="-108"/>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r>
              <a:rPr lang="en-IN" sz="3200" b="1" dirty="0" smtClean="0"/>
              <a:t>                     </a:t>
            </a:r>
            <a:r>
              <a:rPr lang="en-IN" sz="3200" b="1" dirty="0" smtClean="0">
                <a:solidFill>
                  <a:srgbClr val="FF0000"/>
                </a:solidFill>
              </a:rPr>
              <a:t>The Address</a:t>
            </a:r>
          </a:p>
          <a:p>
            <a:r>
              <a:rPr lang="en-IN" sz="3200" b="1" dirty="0">
                <a:solidFill>
                  <a:srgbClr val="FF0000"/>
                </a:solidFill>
              </a:rPr>
              <a:t> </a:t>
            </a:r>
            <a:r>
              <a:rPr lang="en-IN" sz="3200" b="1" dirty="0" smtClean="0">
                <a:solidFill>
                  <a:srgbClr val="FF0000"/>
                </a:solidFill>
              </a:rPr>
              <a:t>                       </a:t>
            </a:r>
            <a:r>
              <a:rPr lang="en-IN" sz="2400" b="1" dirty="0" smtClean="0">
                <a:solidFill>
                  <a:srgbClr val="FF0000"/>
                </a:solidFill>
              </a:rPr>
              <a:t>Marga  Minco</a:t>
            </a:r>
            <a:endParaRPr lang="en-IN" sz="2400" dirty="0">
              <a:solidFill>
                <a:srgbClr val="FF0000"/>
              </a:solidFill>
            </a:endParaRPr>
          </a:p>
        </p:txBody>
      </p:sp>
      <p:sp>
        <p:nvSpPr>
          <p:cNvPr id="57" name="Google Shape;57;p13"/>
          <p:cNvSpPr txBox="1"/>
          <p:nvPr/>
        </p:nvSpPr>
        <p:spPr>
          <a:xfrm>
            <a:off x="2222175" y="2860158"/>
            <a:ext cx="4764000" cy="917462"/>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(ENGLISH)</a:t>
            </a:r>
            <a:endParaRPr b="1" dirty="0"/>
          </a:p>
          <a:p>
            <a:pPr marL="0" lvl="0" indent="0" algn="l" rtl="0">
              <a:spcBef>
                <a:spcPts val="0"/>
              </a:spcBef>
              <a:spcAft>
                <a:spcPts val="0"/>
              </a:spcAft>
              <a:buNone/>
            </a:pPr>
            <a:r>
              <a:rPr lang="en" b="1" dirty="0"/>
              <a:t>CHAPTER </a:t>
            </a:r>
            <a:r>
              <a:rPr lang="en" b="1" dirty="0" smtClean="0"/>
              <a:t>NUMBER:2(Snapshot)</a:t>
            </a:r>
            <a:endParaRPr b="1" dirty="0"/>
          </a:p>
          <a:p>
            <a:pPr marL="0" lvl="0" indent="0" algn="l" rtl="0">
              <a:spcBef>
                <a:spcPts val="0"/>
              </a:spcBef>
              <a:spcAft>
                <a:spcPts val="0"/>
              </a:spcAft>
              <a:buNone/>
            </a:pP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b="1" i="1" dirty="0">
                <a:solidFill>
                  <a:schemeClr val="tx1"/>
                </a:solidFill>
                <a:latin typeface="Calibri" pitchFamily="34" charset="0"/>
                <a:cs typeface="Calibri" pitchFamily="34" charset="0"/>
              </a:rPr>
              <a:t>Well, you knew my mother?’ I asked.</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‘Have you come back?’ said the woman. ‘I thought that no one had come back.’</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‘Only me.’</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A door opened and closed in the passage behind her. A musty smell emerged.</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‘I </a:t>
            </a:r>
            <a:r>
              <a:rPr lang="en-IN" b="1" i="1" dirty="0" smtClean="0">
                <a:solidFill>
                  <a:schemeClr val="tx1"/>
                </a:solidFill>
                <a:latin typeface="Calibri" pitchFamily="34" charset="0"/>
                <a:cs typeface="Calibri" pitchFamily="34" charset="0"/>
              </a:rPr>
              <a:t>regret </a:t>
            </a:r>
            <a:r>
              <a:rPr lang="en-IN" b="1" i="1" dirty="0">
                <a:solidFill>
                  <a:schemeClr val="tx1"/>
                </a:solidFill>
                <a:latin typeface="Calibri" pitchFamily="34" charset="0"/>
                <a:cs typeface="Calibri" pitchFamily="34" charset="0"/>
              </a:rPr>
              <a:t>I cannot do anything for you</a:t>
            </a:r>
            <a:r>
              <a:rPr lang="en-IN" b="1" i="1" dirty="0" smtClean="0">
                <a:solidFill>
                  <a:schemeClr val="tx1"/>
                </a:solidFill>
                <a:latin typeface="Calibri" pitchFamily="34" charset="0"/>
                <a:cs typeface="Calibri" pitchFamily="34" charset="0"/>
              </a:rPr>
              <a:t>.’…….</a:t>
            </a:r>
          </a:p>
          <a:p>
            <a:pPr marL="114300" indent="0">
              <a:buNone/>
            </a:pPr>
            <a:endParaRPr lang="en-IN" b="1" i="1" dirty="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a:t>
            </a:r>
            <a:r>
              <a:rPr lang="en-IN" sz="1400" dirty="0">
                <a:solidFill>
                  <a:schemeClr val="tx1"/>
                </a:solidFill>
                <a:latin typeface="Calibri" pitchFamily="34" charset="0"/>
                <a:cs typeface="Calibri" pitchFamily="34" charset="0"/>
              </a:rPr>
              <a:t>protagonist asked the woman about her mother.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a:t>
            </a:r>
            <a:r>
              <a:rPr lang="en-IN" sz="1400" dirty="0">
                <a:solidFill>
                  <a:schemeClr val="tx1"/>
                </a:solidFill>
                <a:latin typeface="Calibri" pitchFamily="34" charset="0"/>
                <a:cs typeface="Calibri" pitchFamily="34" charset="0"/>
              </a:rPr>
              <a:t>woman asked her if she had come back, she replied only to her and no one else came with her. The woman opened the door and a passage was behind her</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A stale smell occurred all over. The woman told her that she could not do anything for her.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a:t>
            </a:r>
            <a:r>
              <a:rPr lang="en-IN" sz="1400" dirty="0">
                <a:solidFill>
                  <a:schemeClr val="tx1"/>
                </a:solidFill>
                <a:latin typeface="Calibri" pitchFamily="34" charset="0"/>
                <a:cs typeface="Calibri" pitchFamily="34" charset="0"/>
              </a:rPr>
              <a:t>protagonist told her that she had come from far place on the train just to talk to her</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The woman told her it is not convenient to talk right now and asked her to come back later.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a:t>
            </a:r>
            <a:r>
              <a:rPr lang="en-IN" sz="1400" dirty="0">
                <a:solidFill>
                  <a:schemeClr val="tx1"/>
                </a:solidFill>
                <a:latin typeface="Calibri" pitchFamily="34" charset="0"/>
                <a:cs typeface="Calibri" pitchFamily="34" charset="0"/>
              </a:rPr>
              <a:t>woman closed the door as she didn’t want anyone to get disturbed in the house. The protagonist was still standing on the step.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She </a:t>
            </a:r>
            <a:r>
              <a:rPr lang="en-IN" sz="1400" dirty="0">
                <a:solidFill>
                  <a:schemeClr val="tx1"/>
                </a:solidFill>
                <a:latin typeface="Calibri" pitchFamily="34" charset="0"/>
                <a:cs typeface="Calibri" pitchFamily="34" charset="0"/>
              </a:rPr>
              <a:t>saw a curtain moving on the window bay. Someone was staring at her from inside the house. She thought it was nothing as the woman would have told her.</a:t>
            </a:r>
          </a:p>
        </p:txBody>
      </p:sp>
      <p:pic>
        <p:nvPicPr>
          <p:cNvPr id="4" name="Google Shape;69;p15"/>
          <p:cNvPicPr preferRelativeResize="0"/>
          <p:nvPr/>
        </p:nvPicPr>
        <p:blipFill rotWithShape="1">
          <a:blip r:embed="rId2">
            <a:alphaModFix/>
          </a:blip>
          <a:srcRect/>
          <a:stretch/>
        </p:blipFill>
        <p:spPr>
          <a:xfrm>
            <a:off x="8112642" y="4199975"/>
            <a:ext cx="1023558" cy="925650"/>
          </a:xfrm>
          <a:prstGeom prst="rect">
            <a:avLst/>
          </a:prstGeom>
          <a:noFill/>
          <a:ln>
            <a:noFill/>
          </a:ln>
        </p:spPr>
      </p:pic>
    </p:spTree>
    <p:extLst>
      <p:ext uri="{BB962C8B-B14F-4D97-AF65-F5344CB8AC3E}">
        <p14:creationId xmlns:p14="http://schemas.microsoft.com/office/powerpoint/2010/main" xmlns="" val="1181952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499"/>
          </a:xfrm>
        </p:spPr>
        <p:txBody>
          <a:bodyPr/>
          <a:lstStyle/>
          <a:p>
            <a:pPr marL="114300" indent="0">
              <a:buNone/>
            </a:pPr>
            <a:endParaRPr lang="en-IN" dirty="0" smtClean="0">
              <a:latin typeface="Calibri" pitchFamily="34" charset="0"/>
              <a:cs typeface="Calibri" pitchFamily="34" charset="0"/>
            </a:endParaRPr>
          </a:p>
          <a:p>
            <a:pPr marL="114300" indent="0">
              <a:buNone/>
            </a:pPr>
            <a:endParaRPr lang="en-IN" dirty="0">
              <a:latin typeface="Calibri" pitchFamily="34" charset="0"/>
              <a:cs typeface="Calibri" pitchFamily="34" charset="0"/>
            </a:endParaRPr>
          </a:p>
          <a:p>
            <a:pPr marL="114300" indent="0">
              <a:buNone/>
            </a:pPr>
            <a:r>
              <a:rPr lang="en-IN" b="1" i="1" dirty="0" smtClean="0">
                <a:solidFill>
                  <a:schemeClr val="tx1"/>
                </a:solidFill>
                <a:latin typeface="Calibri" pitchFamily="34" charset="0"/>
                <a:cs typeface="Calibri" pitchFamily="34" charset="0"/>
              </a:rPr>
              <a:t>I </a:t>
            </a:r>
            <a:r>
              <a:rPr lang="en-IN" b="1" i="1" dirty="0">
                <a:solidFill>
                  <a:schemeClr val="tx1"/>
                </a:solidFill>
                <a:latin typeface="Calibri" pitchFamily="34" charset="0"/>
                <a:cs typeface="Calibri" pitchFamily="34" charset="0"/>
              </a:rPr>
              <a:t>looked at the name-plate again. Dorling it said, in black letters on white enamel. And on the jamb, a bit higher, the number. Number </a:t>
            </a:r>
            <a:r>
              <a:rPr lang="en-IN" b="1" i="1" dirty="0" smtClean="0">
                <a:solidFill>
                  <a:schemeClr val="tx1"/>
                </a:solidFill>
                <a:latin typeface="Calibri" pitchFamily="34" charset="0"/>
                <a:cs typeface="Calibri" pitchFamily="34" charset="0"/>
              </a:rPr>
              <a:t>46………</a:t>
            </a:r>
          </a:p>
          <a:p>
            <a:pPr marL="114300" indent="0">
              <a:buNone/>
            </a:pPr>
            <a:endParaRPr lang="en-IN" b="1" i="1" dirty="0"/>
          </a:p>
          <a:p>
            <a:pPr marL="114300" indent="0">
              <a:buNone/>
            </a:pPr>
            <a:endParaRPr lang="en-IN" dirty="0" smtClean="0">
              <a:solidFill>
                <a:schemeClr val="tx1"/>
              </a:solidFill>
            </a:endParaRPr>
          </a:p>
          <a:p>
            <a:pPr>
              <a:buFont typeface="Wingdings" pitchFamily="2" charset="2"/>
              <a:buChar char="Ø"/>
            </a:pPr>
            <a:r>
              <a:rPr lang="en-IN" sz="1400" dirty="0">
                <a:solidFill>
                  <a:schemeClr val="tx1"/>
                </a:solidFill>
                <a:latin typeface="Calibri" pitchFamily="34" charset="0"/>
                <a:cs typeface="Calibri" pitchFamily="34" charset="0"/>
              </a:rPr>
              <a:t>The protagonist looked at the number plate again, it said Number 46. Dorling was written on the plate on white enamel</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As she was going back to the station, she was thinking about her mother who gave her the address</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It was the first half of the war. She was home for a few days and suddenly, it struck her that the room was different now. Various things were missing.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Her </a:t>
            </a:r>
            <a:r>
              <a:rPr lang="en-IN" sz="1400" dirty="0">
                <a:solidFill>
                  <a:schemeClr val="tx1"/>
                </a:solidFill>
                <a:latin typeface="Calibri" pitchFamily="34" charset="0"/>
                <a:cs typeface="Calibri" pitchFamily="34" charset="0"/>
              </a:rPr>
              <a:t>mother was surprised that she noticed the changes a little later.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It </a:t>
            </a:r>
            <a:r>
              <a:rPr lang="en-IN" sz="1400" dirty="0">
                <a:solidFill>
                  <a:schemeClr val="tx1"/>
                </a:solidFill>
                <a:latin typeface="Calibri" pitchFamily="34" charset="0"/>
                <a:cs typeface="Calibri" pitchFamily="34" charset="0"/>
              </a:rPr>
              <a:t>was that time when she told her about this woman, </a:t>
            </a:r>
            <a:r>
              <a:rPr lang="en-IN" sz="1400" dirty="0" err="1">
                <a:solidFill>
                  <a:schemeClr val="tx1"/>
                </a:solidFill>
                <a:latin typeface="Calibri" pitchFamily="34" charset="0"/>
                <a:cs typeface="Calibri" pitchFamily="34" charset="0"/>
              </a:rPr>
              <a:t>Mrs.</a:t>
            </a:r>
            <a:r>
              <a:rPr lang="en-IN" sz="1400" dirty="0">
                <a:solidFill>
                  <a:schemeClr val="tx1"/>
                </a:solidFill>
                <a:latin typeface="Calibri" pitchFamily="34" charset="0"/>
                <a:cs typeface="Calibri" pitchFamily="34" charset="0"/>
              </a:rPr>
              <a:t> Dorling. She was an old contact of hers whom she hadn’t seen for years.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Suddenly</a:t>
            </a:r>
            <a:r>
              <a:rPr lang="en-IN" sz="1400" dirty="0">
                <a:solidFill>
                  <a:schemeClr val="tx1"/>
                </a:solidFill>
                <a:latin typeface="Calibri" pitchFamily="34" charset="0"/>
                <a:cs typeface="Calibri" pitchFamily="34" charset="0"/>
              </a:rPr>
              <a:t>, she came to visit her and since then they had been in regular contact.</a:t>
            </a:r>
          </a:p>
        </p:txBody>
      </p:sp>
      <p:pic>
        <p:nvPicPr>
          <p:cNvPr id="4" name="Google Shape;69;p15"/>
          <p:cNvPicPr preferRelativeResize="0"/>
          <p:nvPr/>
        </p:nvPicPr>
        <p:blipFill rotWithShape="1">
          <a:blip r:embed="rId2">
            <a:alphaModFix/>
          </a:blip>
          <a:srcRect/>
          <a:stretch/>
        </p:blipFill>
        <p:spPr>
          <a:xfrm>
            <a:off x="7985051" y="4152552"/>
            <a:ext cx="1055456" cy="925650"/>
          </a:xfrm>
          <a:prstGeom prst="rect">
            <a:avLst/>
          </a:prstGeom>
          <a:noFill/>
          <a:ln>
            <a:noFill/>
          </a:ln>
        </p:spPr>
      </p:pic>
    </p:spTree>
    <p:extLst>
      <p:ext uri="{BB962C8B-B14F-4D97-AF65-F5344CB8AC3E}">
        <p14:creationId xmlns:p14="http://schemas.microsoft.com/office/powerpoint/2010/main" xmlns="" val="873192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IN" b="1" i="1" dirty="0" smtClean="0">
              <a:solidFill>
                <a:schemeClr val="tx1"/>
              </a:solidFill>
              <a:latin typeface="Calibri" pitchFamily="34" charset="0"/>
              <a:cs typeface="Calibri" pitchFamily="34" charset="0"/>
            </a:endParaRPr>
          </a:p>
          <a:p>
            <a:pPr marL="114300" indent="0">
              <a:buNone/>
            </a:pPr>
            <a:endParaRPr lang="en-IN" b="1" i="1" dirty="0" smtClean="0">
              <a:solidFill>
                <a:schemeClr val="tx1"/>
              </a:solidFill>
              <a:latin typeface="Calibri" pitchFamily="34" charset="0"/>
              <a:cs typeface="Calibri" pitchFamily="34" charset="0"/>
            </a:endParaRPr>
          </a:p>
          <a:p>
            <a:pPr marL="114300" indent="0">
              <a:buNone/>
            </a:pPr>
            <a:r>
              <a:rPr lang="en-IN" b="1" i="1" dirty="0" smtClean="0">
                <a:solidFill>
                  <a:schemeClr val="tx1"/>
                </a:solidFill>
                <a:latin typeface="Calibri" pitchFamily="34" charset="0"/>
                <a:cs typeface="Calibri" pitchFamily="34" charset="0"/>
              </a:rPr>
              <a:t>‘Every time she leaves here she takes something home with her,’ said my mother. ‘She took all the table silver in one go. And then the antique plates that hung there…….</a:t>
            </a:r>
          </a:p>
          <a:p>
            <a:pPr marL="114300" indent="0">
              <a:buNone/>
            </a:pPr>
            <a:endParaRPr lang="en-IN" b="1" i="1" dirty="0" smtClean="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Her mother told her that whenever </a:t>
            </a:r>
            <a:r>
              <a:rPr lang="en-IN" sz="1400" dirty="0" smtClean="0">
                <a:solidFill>
                  <a:schemeClr val="tx1"/>
                </a:solidFill>
                <a:latin typeface="Calibri" pitchFamily="34" charset="0"/>
                <a:cs typeface="Calibri" pitchFamily="34" charset="0"/>
              </a:rPr>
              <a:t>that woman </a:t>
            </a:r>
            <a:r>
              <a:rPr lang="en-IN" sz="1400" dirty="0">
                <a:solidFill>
                  <a:schemeClr val="tx1"/>
                </a:solidFill>
                <a:latin typeface="Calibri" pitchFamily="34" charset="0"/>
                <a:cs typeface="Calibri" pitchFamily="34" charset="0"/>
              </a:rPr>
              <a:t>came to visit her, she took something from the house with her. Table silvers, antique plates and she had trouble over carrying the large vase. She told her that the cramp in her back came from the crockery. Her mother shook her head in sorrow. The woman kept telling the protagonist’s mother that she wanted to save her precious things. If they had to leave the place someday, they would lose everything.</a:t>
            </a:r>
            <a:br>
              <a:rPr lang="en-IN" sz="1400" dirty="0">
                <a:solidFill>
                  <a:schemeClr val="tx1"/>
                </a:solidFill>
                <a:latin typeface="Calibri" pitchFamily="34" charset="0"/>
                <a:cs typeface="Calibri" pitchFamily="34" charset="0"/>
              </a:rPr>
            </a:br>
            <a:endParaRPr lang="en-IN" sz="1400" dirty="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She asked her mother if she really wanted her to take all the things with her. Her mother replied that even if she didn’t, it would be an insult to ask her not to. She was going out with a risk herself, a suitcase full of items.</a:t>
            </a:r>
          </a:p>
          <a:p>
            <a:pPr>
              <a:buFont typeface="Wingdings" pitchFamily="2" charset="2"/>
              <a:buChar char="Ø"/>
            </a:pPr>
            <a:endParaRPr lang="en-IN" sz="1400" b="1" dirty="0" smtClean="0">
              <a:solidFill>
                <a:schemeClr val="tx1"/>
              </a:solidFill>
              <a:latin typeface="Calibri" pitchFamily="34" charset="0"/>
              <a:cs typeface="Calibri" pitchFamily="34" charset="0"/>
            </a:endParaRPr>
          </a:p>
          <a:p>
            <a:pPr>
              <a:buFont typeface="Wingdings" pitchFamily="2" charset="2"/>
              <a:buChar char="Ø"/>
            </a:pPr>
            <a:endParaRPr lang="en-IN" sz="1400" b="1"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48847" y="4199975"/>
            <a:ext cx="1087353" cy="925650"/>
          </a:xfrm>
          <a:prstGeom prst="rect">
            <a:avLst/>
          </a:prstGeom>
          <a:noFill/>
          <a:ln>
            <a:noFill/>
          </a:ln>
        </p:spPr>
      </p:pic>
    </p:spTree>
    <p:extLst>
      <p:ext uri="{BB962C8B-B14F-4D97-AF65-F5344CB8AC3E}">
        <p14:creationId xmlns:p14="http://schemas.microsoft.com/office/powerpoint/2010/main" xmlns="" val="2319007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b="1" i="1" dirty="0">
                <a:solidFill>
                  <a:schemeClr val="tx1"/>
                </a:solidFill>
                <a:latin typeface="Calibri" pitchFamily="34" charset="0"/>
                <a:cs typeface="Calibri" pitchFamily="34" charset="0"/>
              </a:rPr>
              <a:t>My mother seemed to notice that I was not entirely convinced. She looked at me reprovingly and after that we spoke no more about it.</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Meanwhile I had arrived at the station without having paid much attention to things on the way. I was walking in familiar places again for the first time since the War, but I did not want to go further than was necessary. I didn’t want to upset myself with the sight of streets and houses full of </a:t>
            </a:r>
            <a:r>
              <a:rPr lang="en-IN" b="1" i="1" dirty="0" smtClean="0">
                <a:solidFill>
                  <a:schemeClr val="tx1"/>
                </a:solidFill>
                <a:latin typeface="Calibri" pitchFamily="34" charset="0"/>
                <a:cs typeface="Calibri" pitchFamily="34" charset="0"/>
              </a:rPr>
              <a:t>memories </a:t>
            </a:r>
            <a:r>
              <a:rPr lang="en-IN" b="1" i="1" dirty="0">
                <a:solidFill>
                  <a:schemeClr val="tx1"/>
                </a:solidFill>
                <a:latin typeface="Calibri" pitchFamily="34" charset="0"/>
                <a:cs typeface="Calibri" pitchFamily="34" charset="0"/>
              </a:rPr>
              <a:t>from a precious </a:t>
            </a:r>
            <a:r>
              <a:rPr lang="en-IN" b="1" i="1" dirty="0" smtClean="0">
                <a:solidFill>
                  <a:schemeClr val="tx1"/>
                </a:solidFill>
                <a:latin typeface="Calibri" pitchFamily="34" charset="0"/>
                <a:cs typeface="Calibri" pitchFamily="34" charset="0"/>
              </a:rPr>
              <a:t>time…….</a:t>
            </a:r>
          </a:p>
          <a:p>
            <a:pPr>
              <a:buFont typeface="Wingdings" pitchFamily="2" charset="2"/>
              <a:buChar char="Ø"/>
            </a:pPr>
            <a:r>
              <a:rPr lang="en-IN" sz="1400" dirty="0">
                <a:solidFill>
                  <a:schemeClr val="tx1"/>
                </a:solidFill>
                <a:latin typeface="Calibri" pitchFamily="34" charset="0"/>
                <a:cs typeface="Calibri" pitchFamily="34" charset="0"/>
              </a:rPr>
              <a:t>Her mother noticed that she wasn’t convinced and looked at her critically. After that day, they never talked about the incident again. She reached the station without noticing any details on the way. She passed the familiar things after the war for the first time. She didn’t want to upset herself with the familiar sights of houses and streets that reminded her of all the precious times.</a:t>
            </a:r>
            <a:br>
              <a:rPr lang="en-IN" sz="1400" dirty="0">
                <a:solidFill>
                  <a:schemeClr val="tx1"/>
                </a:solidFill>
                <a:latin typeface="Calibri" pitchFamily="34" charset="0"/>
                <a:cs typeface="Calibri" pitchFamily="34" charset="0"/>
              </a:rPr>
            </a:br>
            <a:endParaRPr lang="en-IN" sz="1400" dirty="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Back in the time, she saw </a:t>
            </a:r>
            <a:r>
              <a:rPr lang="en-IN" sz="1400" dirty="0" smtClean="0">
                <a:solidFill>
                  <a:schemeClr val="tx1"/>
                </a:solidFill>
                <a:latin typeface="Calibri" pitchFamily="34" charset="0"/>
                <a:cs typeface="Calibri" pitchFamily="34" charset="0"/>
              </a:rPr>
              <a:t>Mrs </a:t>
            </a:r>
            <a:r>
              <a:rPr lang="en-IN" sz="1400" dirty="0">
                <a:solidFill>
                  <a:schemeClr val="tx1"/>
                </a:solidFill>
                <a:latin typeface="Calibri" pitchFamily="34" charset="0"/>
                <a:cs typeface="Calibri" pitchFamily="34" charset="0"/>
              </a:rPr>
              <a:t>Dorling in person a day after her mother told her daughter about her. She woke up late that morning and as she was going downstairs, she saw her ‘the lady with broad back’. Her mother was seeing her out. Her mother introduced the protagonist to the lady. She  </a:t>
            </a:r>
            <a:r>
              <a:rPr lang="en-IN" sz="1400" dirty="0" smtClean="0">
                <a:solidFill>
                  <a:schemeClr val="tx1"/>
                </a:solidFill>
                <a:latin typeface="Calibri" pitchFamily="34" charset="0"/>
                <a:cs typeface="Calibri" pitchFamily="34" charset="0"/>
              </a:rPr>
              <a:t>signalled </a:t>
            </a:r>
            <a:r>
              <a:rPr lang="en-IN" sz="1400" dirty="0">
                <a:solidFill>
                  <a:schemeClr val="tx1"/>
                </a:solidFill>
                <a:latin typeface="Calibri" pitchFamily="34" charset="0"/>
                <a:cs typeface="Calibri" pitchFamily="34" charset="0"/>
              </a:rPr>
              <a:t>to her and the women responded with a nod. She picked the suitcase under the coat rack. She was wearing a brown coat and a shapeless hat. The protagonist asked her mother if she lived far away. The mother told her the address, ’Marconi Street, Number 46’. She remembered it.</a:t>
            </a:r>
          </a:p>
          <a:p>
            <a:pPr>
              <a:buFont typeface="Wingdings" pitchFamily="2" charset="2"/>
              <a:buChar char="Ø"/>
            </a:pPr>
            <a:endParaRPr lang="en-IN" sz="1400"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91377" y="4199975"/>
            <a:ext cx="1044823" cy="925650"/>
          </a:xfrm>
          <a:prstGeom prst="rect">
            <a:avLst/>
          </a:prstGeom>
          <a:noFill/>
          <a:ln>
            <a:noFill/>
          </a:ln>
        </p:spPr>
      </p:pic>
    </p:spTree>
    <p:extLst>
      <p:ext uri="{BB962C8B-B14F-4D97-AF65-F5344CB8AC3E}">
        <p14:creationId xmlns:p14="http://schemas.microsoft.com/office/powerpoint/2010/main" xmlns="" val="803939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499"/>
          </a:xfrm>
        </p:spPr>
        <p:txBody>
          <a:bodyPr/>
          <a:lstStyle/>
          <a:p>
            <a:pPr marL="114300" indent="0">
              <a:buNone/>
            </a:pPr>
            <a:r>
              <a:rPr lang="en-IN" b="1" i="1" dirty="0">
                <a:solidFill>
                  <a:schemeClr val="tx1"/>
                </a:solidFill>
                <a:latin typeface="Calibri" pitchFamily="34" charset="0"/>
                <a:cs typeface="Calibri" pitchFamily="34" charset="0"/>
              </a:rPr>
              <a:t>‘Yes,’ I said, ‘you get so used to touching all these lovely things in the house, you hardly look at them any more. You only notice when something is missing, because it has to be repaired or because you have lent it, for example</a:t>
            </a:r>
            <a:r>
              <a:rPr lang="en-IN" b="1" i="1" dirty="0" smtClean="0">
                <a:solidFill>
                  <a:schemeClr val="tx1"/>
                </a:solidFill>
                <a:latin typeface="Calibri" pitchFamily="34" charset="0"/>
                <a:cs typeface="Calibri" pitchFamily="34" charset="0"/>
              </a:rPr>
              <a:t>.’……</a:t>
            </a:r>
          </a:p>
          <a:p>
            <a:pPr marL="114300" indent="0">
              <a:buNone/>
            </a:pPr>
            <a:endParaRPr lang="en-IN" b="1" i="1" dirty="0" smtClean="0">
              <a:latin typeface="Calibri" pitchFamily="34" charset="0"/>
              <a:cs typeface="Calibri" pitchFamily="34" charset="0"/>
            </a:endParaRPr>
          </a:p>
          <a:p>
            <a:pPr marL="114300" indent="0">
              <a:buNone/>
            </a:pPr>
            <a:endParaRPr lang="en-IN" b="1" i="1" dirty="0" smtClean="0">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The protagonist said yes and told her that when you are so used to touching things into your house, you hardly notice anything. You only notice when something is missing or it needs to be repaired or because you have lent it</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She again found her voice to be unnatural. She continued, she told the girl that once her mother asked her if she would help her polish the silver. It was a long time ago and she was bored that day.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She </a:t>
            </a:r>
            <a:r>
              <a:rPr lang="en-IN" sz="1400" dirty="0">
                <a:solidFill>
                  <a:schemeClr val="tx1"/>
                </a:solidFill>
                <a:latin typeface="Calibri" pitchFamily="34" charset="0"/>
                <a:cs typeface="Calibri" pitchFamily="34" charset="0"/>
              </a:rPr>
              <a:t>had to stay that day maybe as she was ill. She asked her mother what silver she is talking about? Her mother said it was the spoons, knives, and forks. But she didn’t know that it was silver.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a:t>
            </a:r>
            <a:r>
              <a:rPr lang="en-IN" sz="1400" dirty="0">
                <a:solidFill>
                  <a:schemeClr val="tx1"/>
                </a:solidFill>
                <a:latin typeface="Calibri" pitchFamily="34" charset="0"/>
                <a:cs typeface="Calibri" pitchFamily="34" charset="0"/>
              </a:rPr>
              <a:t>girl laughed and said that she bet, she didn’t know it was either with what they ate with. The protagonist asked if she knew. The girl hesitated and walked to the sideboard and opened a drawer. She said she would see if it </a:t>
            </a:r>
            <a:r>
              <a:rPr lang="en-IN" sz="1400" dirty="0" smtClean="0">
                <a:solidFill>
                  <a:schemeClr val="tx1"/>
                </a:solidFill>
                <a:latin typeface="Calibri" pitchFamily="34" charset="0"/>
                <a:cs typeface="Calibri" pitchFamily="34" charset="0"/>
              </a:rPr>
              <a:t>was there</a:t>
            </a:r>
            <a:r>
              <a:rPr lang="en-IN" i="1" dirty="0">
                <a:solidFill>
                  <a:schemeClr val="tx1"/>
                </a:solidFill>
              </a:rPr>
              <a:t>.</a:t>
            </a:r>
            <a:endParaRPr lang="en-IN" b="1" i="1"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80744" y="4199975"/>
            <a:ext cx="1055456" cy="925650"/>
          </a:xfrm>
          <a:prstGeom prst="rect">
            <a:avLst/>
          </a:prstGeom>
          <a:noFill/>
          <a:ln>
            <a:noFill/>
          </a:ln>
        </p:spPr>
      </p:pic>
    </p:spTree>
    <p:extLst>
      <p:ext uri="{BB962C8B-B14F-4D97-AF65-F5344CB8AC3E}">
        <p14:creationId xmlns:p14="http://schemas.microsoft.com/office/powerpoint/2010/main" xmlns="" val="3425416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b="1" i="1" dirty="0">
                <a:solidFill>
                  <a:schemeClr val="tx1"/>
                </a:solidFill>
                <a:latin typeface="Calibri" pitchFamily="34" charset="0"/>
                <a:cs typeface="Calibri" pitchFamily="34" charset="0"/>
              </a:rPr>
              <a:t>I had remembered it. But I had waited a long time to go there. Initially after the Liberation I was absolutely not interested in all that stored stuff, and naturally I was also rather afraid of </a:t>
            </a:r>
            <a:r>
              <a:rPr lang="en-IN" b="1" i="1" dirty="0" smtClean="0">
                <a:solidFill>
                  <a:schemeClr val="tx1"/>
                </a:solidFill>
                <a:latin typeface="Calibri" pitchFamily="34" charset="0"/>
                <a:cs typeface="Calibri" pitchFamily="34" charset="0"/>
              </a:rPr>
              <a:t>it……..</a:t>
            </a:r>
          </a:p>
          <a:p>
            <a:pPr marL="114300" indent="0">
              <a:buNone/>
            </a:pPr>
            <a:endParaRPr lang="en-IN" b="1" i="1" dirty="0" smtClean="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She remembered the address but she took too long to visit the place. After the freedom, she was on one hand, not interested and on the other, was afraid. She was afraid of getting confronted with the past memories and connections that no longer existed. Connections were hidden in cupboards and boxes. It seemed that those memories were waiting in vain to put them back to their places as they had suffered all these years because they were only things.</a:t>
            </a:r>
            <a:br>
              <a:rPr lang="en-IN" sz="1400" dirty="0">
                <a:solidFill>
                  <a:schemeClr val="tx1"/>
                </a:solidFill>
                <a:latin typeface="Calibri" pitchFamily="34" charset="0"/>
                <a:cs typeface="Calibri" pitchFamily="34" charset="0"/>
              </a:rPr>
            </a:br>
            <a:endParaRPr lang="en-IN" sz="1400" dirty="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Things were getting normal in the Protagonist’s life, but one day, she got curious about all the things that were still at that address. She wanted to see them and touch them. After the first hopeless visit, she decided to try one more time. When she reached Mrs </a:t>
            </a:r>
            <a:r>
              <a:rPr lang="en-IN" sz="1400" dirty="0" err="1">
                <a:solidFill>
                  <a:schemeClr val="tx1"/>
                </a:solidFill>
                <a:latin typeface="Calibri" pitchFamily="34" charset="0"/>
                <a:cs typeface="Calibri" pitchFamily="34" charset="0"/>
              </a:rPr>
              <a:t>Morling’s</a:t>
            </a:r>
            <a:r>
              <a:rPr lang="en-IN" sz="1400" dirty="0">
                <a:solidFill>
                  <a:schemeClr val="tx1"/>
                </a:solidFill>
                <a:latin typeface="Calibri" pitchFamily="34" charset="0"/>
                <a:cs typeface="Calibri" pitchFamily="34" charset="0"/>
              </a:rPr>
              <a:t> home, a girl of fifteen years opened the door. Protagonist asked her about her mother. She told her that she was outside doing some errands to which the protagonist decided that she would wait for her.</a:t>
            </a:r>
          </a:p>
          <a:p>
            <a:pPr marL="114300" indent="0">
              <a:buNone/>
            </a:pPr>
            <a:endParaRPr lang="en-IN" b="1" i="1"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70112" y="4199975"/>
            <a:ext cx="1066088" cy="925650"/>
          </a:xfrm>
          <a:prstGeom prst="rect">
            <a:avLst/>
          </a:prstGeom>
          <a:noFill/>
          <a:ln>
            <a:noFill/>
          </a:ln>
        </p:spPr>
      </p:pic>
    </p:spTree>
    <p:extLst>
      <p:ext uri="{BB962C8B-B14F-4D97-AF65-F5344CB8AC3E}">
        <p14:creationId xmlns:p14="http://schemas.microsoft.com/office/powerpoint/2010/main" xmlns="" val="499678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 y="0"/>
            <a:ext cx="9144000" cy="5143500"/>
          </a:xfrm>
        </p:spPr>
        <p:txBody>
          <a:bodyPr/>
          <a:lstStyle/>
          <a:p>
            <a:pPr marL="114300" indent="0">
              <a:buNone/>
            </a:pPr>
            <a:r>
              <a:rPr lang="en-IN" b="1" i="1" dirty="0">
                <a:latin typeface="Calibri" pitchFamily="34" charset="0"/>
                <a:cs typeface="Calibri" pitchFamily="34" charset="0"/>
              </a:rPr>
              <a:t>I followed the girl along the passage. An old-fashioned iron Hanukkah1 candle-holder hung next to a mirror. We never used it because it was much more cumbersome than a single candlestick.</a:t>
            </a:r>
            <a:br>
              <a:rPr lang="en-IN" b="1" i="1" dirty="0">
                <a:latin typeface="Calibri" pitchFamily="34" charset="0"/>
                <a:cs typeface="Calibri" pitchFamily="34" charset="0"/>
              </a:rPr>
            </a:br>
            <a:r>
              <a:rPr lang="en-IN" b="1" i="1" dirty="0">
                <a:latin typeface="Calibri" pitchFamily="34" charset="0"/>
                <a:cs typeface="Calibri" pitchFamily="34" charset="0"/>
              </a:rPr>
              <a:t>‘Won’t you sit down?’ asked the </a:t>
            </a:r>
            <a:r>
              <a:rPr lang="en-IN" b="1" i="1" dirty="0" smtClean="0">
                <a:latin typeface="Calibri" pitchFamily="34" charset="0"/>
                <a:cs typeface="Calibri" pitchFamily="34" charset="0"/>
              </a:rPr>
              <a:t>girl……</a:t>
            </a:r>
          </a:p>
          <a:p>
            <a:pPr marL="114300" indent="0">
              <a:buNone/>
            </a:pPr>
            <a:endParaRPr lang="en-IN" b="1" i="1" dirty="0" smtClean="0">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The protagonist followed the girl along the passage. There was a Hanukkah candle-holder hung next to a mirror. She remembered that she never used it as it was unmanageable.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a:t>
            </a:r>
            <a:r>
              <a:rPr lang="en-IN" sz="1400" dirty="0">
                <a:solidFill>
                  <a:schemeClr val="tx1"/>
                </a:solidFill>
                <a:latin typeface="Calibri" pitchFamily="34" charset="0"/>
                <a:cs typeface="Calibri" pitchFamily="34" charset="0"/>
              </a:rPr>
              <a:t>girl asked her to sit down as she opened the door for the living room. She stopped and she was disturbed. She was standing in a room which she knew and she didn’t.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She </a:t>
            </a:r>
            <a:r>
              <a:rPr lang="en-IN" sz="1400" dirty="0">
                <a:solidFill>
                  <a:schemeClr val="tx1"/>
                </a:solidFill>
                <a:latin typeface="Calibri" pitchFamily="34" charset="0"/>
                <a:cs typeface="Calibri" pitchFamily="34" charset="0"/>
              </a:rPr>
              <a:t>was standing in the middle of things which she didn’t want to see and they burdened her. Maybe because of the way things were arranged, or the humid smell in the room, or the ugly furniture, she was scared to look at everything. She sat down on a chair which the girl pulled out for her. </a:t>
            </a: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She </a:t>
            </a:r>
            <a:r>
              <a:rPr lang="en-IN" sz="1400" dirty="0">
                <a:solidFill>
                  <a:schemeClr val="tx1"/>
                </a:solidFill>
                <a:latin typeface="Calibri" pitchFamily="34" charset="0"/>
                <a:cs typeface="Calibri" pitchFamily="34" charset="0"/>
              </a:rPr>
              <a:t>looked at the </a:t>
            </a:r>
            <a:r>
              <a:rPr lang="en-IN" sz="1400" dirty="0" smtClean="0">
                <a:solidFill>
                  <a:schemeClr val="tx1"/>
                </a:solidFill>
                <a:latin typeface="Calibri" pitchFamily="34" charset="0"/>
                <a:cs typeface="Calibri" pitchFamily="34" charset="0"/>
              </a:rPr>
              <a:t>woollen </a:t>
            </a:r>
            <a:r>
              <a:rPr lang="en-IN" sz="1400" dirty="0">
                <a:solidFill>
                  <a:schemeClr val="tx1"/>
                </a:solidFill>
                <a:latin typeface="Calibri" pitchFamily="34" charset="0"/>
                <a:cs typeface="Calibri" pitchFamily="34" charset="0"/>
              </a:rPr>
              <a:t>table cloth. She rubbed it and her fingers felt warm. As she followed the lines of the pattern, she remembered a burn mark that was never repaired</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The girl told her that her mother would be back soon and asked if she would like to have a cup of tea. She answered thank you.</a:t>
            </a:r>
            <a:endParaRPr lang="en-IN" sz="1400" b="1"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59479" y="4199975"/>
            <a:ext cx="1076721" cy="925650"/>
          </a:xfrm>
          <a:prstGeom prst="rect">
            <a:avLst/>
          </a:prstGeom>
          <a:noFill/>
          <a:ln>
            <a:noFill/>
          </a:ln>
        </p:spPr>
      </p:pic>
    </p:spTree>
    <p:extLst>
      <p:ext uri="{BB962C8B-B14F-4D97-AF65-F5344CB8AC3E}">
        <p14:creationId xmlns:p14="http://schemas.microsoft.com/office/powerpoint/2010/main" xmlns="" val="3528570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b="1" i="1" dirty="0">
                <a:solidFill>
                  <a:schemeClr val="tx1"/>
                </a:solidFill>
                <a:latin typeface="Calibri" pitchFamily="34" charset="0"/>
                <a:cs typeface="Calibri" pitchFamily="34" charset="0"/>
              </a:rPr>
              <a:t>I jumped up. ‘I was forgetting the time. I must catch my train.’</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She had her </a:t>
            </a:r>
            <a:r>
              <a:rPr lang="en-IN" b="1" i="1" dirty="0" smtClean="0">
                <a:solidFill>
                  <a:schemeClr val="tx1"/>
                </a:solidFill>
                <a:latin typeface="Calibri" pitchFamily="34" charset="0"/>
                <a:cs typeface="Calibri" pitchFamily="34" charset="0"/>
              </a:rPr>
              <a:t>hand </a:t>
            </a:r>
            <a:r>
              <a:rPr lang="en-IN" b="1" i="1" dirty="0">
                <a:solidFill>
                  <a:schemeClr val="tx1"/>
                </a:solidFill>
                <a:latin typeface="Calibri" pitchFamily="34" charset="0"/>
                <a:cs typeface="Calibri" pitchFamily="34" charset="0"/>
              </a:rPr>
              <a:t>on the drawer. ‘Don’t you want to wait for my mother</a:t>
            </a:r>
            <a:r>
              <a:rPr lang="en-IN" b="1" i="1" dirty="0" smtClean="0">
                <a:solidFill>
                  <a:schemeClr val="tx1"/>
                </a:solidFill>
                <a:latin typeface="Calibri" pitchFamily="34" charset="0"/>
                <a:cs typeface="Calibri" pitchFamily="34" charset="0"/>
              </a:rPr>
              <a:t>?’……</a:t>
            </a:r>
          </a:p>
          <a:p>
            <a:pPr marL="114300" indent="0">
              <a:buNone/>
            </a:pPr>
            <a:endParaRPr lang="en-IN" b="1" i="1" dirty="0" smtClean="0">
              <a:solidFill>
                <a:schemeClr val="tx1"/>
              </a:solidFill>
              <a:latin typeface="Calibri" pitchFamily="34" charset="0"/>
              <a:cs typeface="Calibri" pitchFamily="34" charset="0"/>
            </a:endParaRPr>
          </a:p>
          <a:p>
            <a:pPr marL="114300" indent="0">
              <a:buNone/>
            </a:pPr>
            <a:endParaRPr lang="en-IN" b="1" i="1" dirty="0" smtClean="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The protagonist jumped and said she forgot the time as she had to catch the train. The girl asked her if she did not want to wait for her mother? The protagonist still replied with a no and said she must leave. The girl pulled the drawer open. The protagonist said she could find her way out and walked down the passage as she heard the ringing spoon of spoons and forks</a:t>
            </a:r>
            <a:r>
              <a:rPr lang="en-IN" sz="1400" dirty="0" smtClean="0">
                <a:solidFill>
                  <a:schemeClr val="tx1"/>
                </a:solidFill>
                <a:latin typeface="Calibri" pitchFamily="34" charset="0"/>
                <a:cs typeface="Calibri" pitchFamily="34" charset="0"/>
              </a:rPr>
              <a:t>.</a:t>
            </a:r>
          </a:p>
          <a:p>
            <a:pPr>
              <a:buFont typeface="Wingdings" pitchFamily="2" charset="2"/>
              <a:buChar char="Ø"/>
            </a:pPr>
            <a:r>
              <a:rPr lang="en-IN" sz="1400" dirty="0" smtClean="0">
                <a:solidFill>
                  <a:schemeClr val="tx1"/>
                </a:solidFill>
                <a:latin typeface="Calibri" pitchFamily="34" charset="0"/>
                <a:cs typeface="Calibri" pitchFamily="34" charset="0"/>
              </a:rPr>
              <a:t>When </a:t>
            </a:r>
            <a:r>
              <a:rPr lang="en-IN" sz="1400" dirty="0">
                <a:solidFill>
                  <a:schemeClr val="tx1"/>
                </a:solidFill>
                <a:latin typeface="Calibri" pitchFamily="34" charset="0"/>
                <a:cs typeface="Calibri" pitchFamily="34" charset="0"/>
              </a:rPr>
              <a:t>she reached the corner of the road, she looked at the name-plate again. It said Marconi Street and she was standing at 46. The address was correct but she doesn’t want to remember it anymore. She didn’t want to go back as the things in there reminded her of memories linked with the familiar life of old times. </a:t>
            </a:r>
            <a:endParaRPr lang="en-IN" sz="1400" dirty="0" smtClean="0">
              <a:solidFill>
                <a:schemeClr val="tx1"/>
              </a:solidFill>
              <a:latin typeface="Calibri" pitchFamily="34" charset="0"/>
              <a:cs typeface="Calibri" pitchFamily="34" charset="0"/>
            </a:endParaRPr>
          </a:p>
          <a:p>
            <a:pPr>
              <a:buFont typeface="Wingdings" pitchFamily="2" charset="2"/>
              <a:buChar char="Ø"/>
            </a:pP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But </a:t>
            </a:r>
            <a:r>
              <a:rPr lang="en-IN" sz="1400" dirty="0">
                <a:solidFill>
                  <a:schemeClr val="tx1"/>
                </a:solidFill>
                <a:latin typeface="Calibri" pitchFamily="34" charset="0"/>
                <a:cs typeface="Calibri" pitchFamily="34" charset="0"/>
              </a:rPr>
              <a:t>they lose the value when you are separated from them and you see them again in a strange environment. She thought of what she would have done with a small rented room where black-out paper hung over the window and no cutlery fitted in the narrow drawer. She finally resolved on forgetting the address as it would be easiest</a:t>
            </a:r>
            <a:r>
              <a:rPr lang="en-IN" dirty="0">
                <a:solidFill>
                  <a:schemeClr val="tx1"/>
                </a:solidFill>
              </a:rPr>
              <a:t>.</a:t>
            </a:r>
            <a:endParaRPr lang="en-IN" b="1"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06316" y="4199975"/>
            <a:ext cx="1129884" cy="925650"/>
          </a:xfrm>
          <a:prstGeom prst="rect">
            <a:avLst/>
          </a:prstGeom>
          <a:noFill/>
          <a:ln>
            <a:noFill/>
          </a:ln>
        </p:spPr>
      </p:pic>
    </p:spTree>
    <p:extLst>
      <p:ext uri="{BB962C8B-B14F-4D97-AF65-F5344CB8AC3E}">
        <p14:creationId xmlns:p14="http://schemas.microsoft.com/office/powerpoint/2010/main" xmlns="" val="2489191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08747" cy="5143500"/>
          </a:xfrm>
        </p:spPr>
        <p:txBody>
          <a:bodyPr/>
          <a:lstStyle/>
          <a:p>
            <a:pPr marL="114300" indent="0">
              <a:buNone/>
            </a:pPr>
            <a:endParaRPr lang="en-IN" b="1" dirty="0" smtClean="0"/>
          </a:p>
          <a:p>
            <a:pPr marL="114300" indent="0">
              <a:buNone/>
            </a:pPr>
            <a:endParaRPr lang="en-IN" b="1" dirty="0"/>
          </a:p>
          <a:p>
            <a:pPr marL="114300" indent="0">
              <a:buNone/>
            </a:pPr>
            <a:endParaRPr lang="en-IN" b="1" dirty="0" smtClean="0"/>
          </a:p>
          <a:p>
            <a:pPr marL="114300" indent="0">
              <a:buNone/>
            </a:pPr>
            <a:r>
              <a:rPr lang="en-IN" b="1" dirty="0" smtClean="0"/>
              <a:t> </a:t>
            </a:r>
            <a:endParaRPr lang="en-IN" b="1" dirty="0"/>
          </a:p>
          <a:p>
            <a:pPr marL="114300" indent="0">
              <a:buNone/>
            </a:pPr>
            <a:r>
              <a:rPr lang="en-IN" b="1" u="sng" dirty="0" smtClean="0">
                <a:solidFill>
                  <a:srgbClr val="FF0000"/>
                </a:solidFill>
              </a:rPr>
              <a:t>The </a:t>
            </a:r>
            <a:r>
              <a:rPr lang="en-IN" b="1" u="sng" dirty="0">
                <a:solidFill>
                  <a:srgbClr val="FF0000"/>
                </a:solidFill>
              </a:rPr>
              <a:t>impact of war on </a:t>
            </a:r>
            <a:r>
              <a:rPr lang="en-IN" b="1" u="sng" dirty="0" smtClean="0">
                <a:solidFill>
                  <a:srgbClr val="FF0000"/>
                </a:solidFill>
              </a:rPr>
              <a:t>civilians:</a:t>
            </a:r>
          </a:p>
          <a:p>
            <a:pPr marL="114300" indent="0">
              <a:buNone/>
            </a:pPr>
            <a:endParaRPr lang="en-IN" b="1" dirty="0" smtClean="0"/>
          </a:p>
          <a:p>
            <a:pPr marL="114300" indent="0">
              <a:buNone/>
            </a:pPr>
            <a:r>
              <a:rPr lang="en-IN" sz="1400" dirty="0" smtClean="0">
                <a:solidFill>
                  <a:schemeClr val="tx1"/>
                </a:solidFill>
                <a:latin typeface="Calibri" pitchFamily="34" charset="0"/>
                <a:cs typeface="Calibri" pitchFamily="34" charset="0"/>
              </a:rPr>
              <a:t>The theme has </a:t>
            </a:r>
            <a:r>
              <a:rPr lang="en-IN" sz="1400" dirty="0">
                <a:solidFill>
                  <a:schemeClr val="tx1"/>
                </a:solidFill>
                <a:latin typeface="Calibri" pitchFamily="34" charset="0"/>
                <a:cs typeface="Calibri" pitchFamily="34" charset="0"/>
              </a:rPr>
              <a:t>been portrayed in several books and movies including 'The Diary of a Young Girl: Anne Frank', 'Sarah's Key' by Tatiana de </a:t>
            </a:r>
            <a:r>
              <a:rPr lang="en-IN" sz="1400" dirty="0" smtClean="0">
                <a:solidFill>
                  <a:schemeClr val="tx1"/>
                </a:solidFill>
                <a:latin typeface="Calibri" pitchFamily="34" charset="0"/>
                <a:cs typeface="Calibri" pitchFamily="34" charset="0"/>
              </a:rPr>
              <a:t>Rodney, </a:t>
            </a:r>
            <a:r>
              <a:rPr lang="en-IN" sz="1400" dirty="0">
                <a:solidFill>
                  <a:schemeClr val="tx1"/>
                </a:solidFill>
                <a:latin typeface="Calibri" pitchFamily="34" charset="0"/>
                <a:cs typeface="Calibri" pitchFamily="34" charset="0"/>
              </a:rPr>
              <a:t>'The Boy in the Striped Pyjamas' by John Boyne and movies such as 'Schindler's List'. The torture of the concentration camps, the loss of loved ones left a painful ever-lasting impact. The narrator's observation of the light-coloured bread, familiar views and unthreatened sleep implies the coarse stale food of the camps, the view of barren land and barbed wires and a sleep forever threatened with pain and death.</a:t>
            </a:r>
          </a:p>
        </p:txBody>
      </p:sp>
      <p:pic>
        <p:nvPicPr>
          <p:cNvPr id="4" name="Google Shape;69;p15"/>
          <p:cNvPicPr preferRelativeResize="0"/>
          <p:nvPr/>
        </p:nvPicPr>
        <p:blipFill rotWithShape="1">
          <a:blip r:embed="rId2">
            <a:alphaModFix/>
          </a:blip>
          <a:srcRect/>
          <a:stretch/>
        </p:blipFill>
        <p:spPr>
          <a:xfrm>
            <a:off x="8016949" y="4199975"/>
            <a:ext cx="1119251" cy="925650"/>
          </a:xfrm>
          <a:prstGeom prst="rect">
            <a:avLst/>
          </a:prstGeom>
          <a:noFill/>
          <a:ln>
            <a:noFill/>
          </a:ln>
        </p:spPr>
      </p:pic>
    </p:spTree>
    <p:extLst>
      <p:ext uri="{BB962C8B-B14F-4D97-AF65-F5344CB8AC3E}">
        <p14:creationId xmlns:p14="http://schemas.microsoft.com/office/powerpoint/2010/main" xmlns="" val="2978377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IN" sz="1400" dirty="0" smtClean="0">
              <a:solidFill>
                <a:schemeClr val="tx1"/>
              </a:solidFill>
              <a:latin typeface="Calibri" pitchFamily="34" charset="0"/>
              <a:cs typeface="Calibri" pitchFamily="34" charset="0"/>
            </a:endParaRPr>
          </a:p>
          <a:p>
            <a:pPr marL="114300" indent="0">
              <a:buNone/>
            </a:pPr>
            <a:r>
              <a:rPr lang="en-IN" b="1" u="sng" dirty="0" smtClean="0">
                <a:solidFill>
                  <a:srgbClr val="FF0000"/>
                </a:solidFill>
                <a:latin typeface="Calibri" pitchFamily="34" charset="0"/>
                <a:cs typeface="Calibri" pitchFamily="34" charset="0"/>
              </a:rPr>
              <a:t>VOCABULARY</a:t>
            </a:r>
            <a:endParaRPr lang="en-IN" b="1" u="sng" dirty="0">
              <a:solidFill>
                <a:srgbClr val="FF0000"/>
              </a:solidFill>
              <a:latin typeface="Calibri" pitchFamily="34" charset="0"/>
              <a:cs typeface="Calibri" pitchFamily="34" charset="0"/>
            </a:endParaRPr>
          </a:p>
          <a:p>
            <a:pPr marL="114300" indent="0">
              <a:buNone/>
            </a:pPr>
            <a:r>
              <a:rPr lang="en-IN" sz="1400" dirty="0" smtClean="0">
                <a:solidFill>
                  <a:schemeClr val="tx1"/>
                </a:solidFill>
                <a:latin typeface="Calibri" pitchFamily="34" charset="0"/>
                <a:cs typeface="Calibri" pitchFamily="34" charset="0"/>
              </a:rPr>
              <a:t>Musty </a:t>
            </a:r>
            <a:r>
              <a:rPr lang="en-IN" sz="1400" dirty="0">
                <a:solidFill>
                  <a:schemeClr val="tx1"/>
                </a:solidFill>
                <a:latin typeface="Calibri" pitchFamily="34" charset="0"/>
                <a:cs typeface="Calibri" pitchFamily="34" charset="0"/>
              </a:rPr>
              <a:t>– </a:t>
            </a:r>
            <a:r>
              <a:rPr lang="en-IN" sz="1400" dirty="0" smtClean="0">
                <a:solidFill>
                  <a:schemeClr val="tx1"/>
                </a:solidFill>
                <a:latin typeface="Calibri" pitchFamily="34" charset="0"/>
                <a:cs typeface="Calibri" pitchFamily="34" charset="0"/>
              </a:rPr>
              <a:t>stale</a:t>
            </a:r>
          </a:p>
          <a:p>
            <a:pPr marL="114300" indent="0">
              <a:buNone/>
            </a:pPr>
            <a:r>
              <a:rPr lang="en-IN" sz="1400" dirty="0">
                <a:solidFill>
                  <a:schemeClr val="tx1"/>
                </a:solidFill>
                <a:latin typeface="Calibri" pitchFamily="34" charset="0"/>
                <a:cs typeface="Calibri" pitchFamily="34" charset="0"/>
              </a:rPr>
              <a:t>Enamel – an opaque or semi-transparent substance that is a type of glass</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Jamb – side post of a window, fireplace or doorway</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Acquaintance – stranger or social </a:t>
            </a:r>
            <a:r>
              <a:rPr lang="en-IN" sz="1400" dirty="0" smtClean="0">
                <a:solidFill>
                  <a:schemeClr val="tx1"/>
                </a:solidFill>
                <a:latin typeface="Calibri" pitchFamily="34" charset="0"/>
                <a:cs typeface="Calibri" pitchFamily="34" charset="0"/>
              </a:rPr>
              <a:t>contact</a:t>
            </a:r>
          </a:p>
          <a:p>
            <a:pPr marL="114300" indent="0">
              <a:buNone/>
            </a:pPr>
            <a:r>
              <a:rPr lang="en-IN" sz="1400" dirty="0">
                <a:solidFill>
                  <a:schemeClr val="tx1"/>
                </a:solidFill>
                <a:latin typeface="Calibri" pitchFamily="34" charset="0"/>
                <a:cs typeface="Calibri" pitchFamily="34" charset="0"/>
              </a:rPr>
              <a:t>Lugging – carry a heavy object with great effort</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Pityingly – feeling sorrow</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Crick – cramp or spasm in </a:t>
            </a:r>
            <a:r>
              <a:rPr lang="en-IN" sz="1400" dirty="0" smtClean="0">
                <a:solidFill>
                  <a:schemeClr val="tx1"/>
                </a:solidFill>
                <a:latin typeface="Calibri" pitchFamily="34" charset="0"/>
                <a:cs typeface="Calibri" pitchFamily="34" charset="0"/>
              </a:rPr>
              <a:t>muscles</a:t>
            </a:r>
          </a:p>
          <a:p>
            <a:pPr marL="114300" indent="0">
              <a:buNone/>
            </a:pPr>
            <a:r>
              <a:rPr lang="en-IN" sz="1400" dirty="0">
                <a:solidFill>
                  <a:schemeClr val="tx1"/>
                </a:solidFill>
                <a:latin typeface="Calibri" pitchFamily="34" charset="0"/>
                <a:cs typeface="Calibri" pitchFamily="34" charset="0"/>
              </a:rPr>
              <a:t>Reprovingly – critically</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Beckoned – </a:t>
            </a:r>
            <a:r>
              <a:rPr lang="en-IN" sz="1400" dirty="0" smtClean="0">
                <a:solidFill>
                  <a:schemeClr val="tx1"/>
                </a:solidFill>
                <a:latin typeface="Calibri" pitchFamily="34" charset="0"/>
                <a:cs typeface="Calibri" pitchFamily="34" charset="0"/>
              </a:rPr>
              <a:t>signalled</a:t>
            </a:r>
          </a:p>
          <a:p>
            <a:pPr marL="114300" indent="0">
              <a:buNone/>
            </a:pPr>
            <a:r>
              <a:rPr lang="en-IN" sz="1400" dirty="0">
                <a:solidFill>
                  <a:schemeClr val="tx1"/>
                </a:solidFill>
                <a:latin typeface="Calibri" pitchFamily="34" charset="0"/>
                <a:cs typeface="Calibri" pitchFamily="34" charset="0"/>
              </a:rPr>
              <a:t>Liberation – Liberty or Freeing</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Endured – suffered</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Vain – </a:t>
            </a:r>
            <a:r>
              <a:rPr lang="en-IN" sz="1400" dirty="0" smtClean="0">
                <a:solidFill>
                  <a:schemeClr val="tx1"/>
                </a:solidFill>
                <a:latin typeface="Calibri" pitchFamily="34" charset="0"/>
                <a:cs typeface="Calibri" pitchFamily="34" charset="0"/>
              </a:rPr>
              <a:t>hopeless</a:t>
            </a:r>
          </a:p>
          <a:p>
            <a:pPr marL="114300" indent="0">
              <a:buNone/>
            </a:pPr>
            <a:r>
              <a:rPr lang="en-IN" sz="1400" dirty="0">
                <a:solidFill>
                  <a:schemeClr val="tx1"/>
                </a:solidFill>
                <a:latin typeface="Calibri" pitchFamily="34" charset="0"/>
                <a:cs typeface="Calibri" pitchFamily="34" charset="0"/>
              </a:rPr>
              <a:t>Hanukkah – The Feast of Lights, a Hebrew festival in December</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Cumbersome – unmanageable</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Midst – middle</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Muggy – </a:t>
            </a:r>
            <a:r>
              <a:rPr lang="en-IN" sz="1400" dirty="0" smtClean="0">
                <a:solidFill>
                  <a:schemeClr val="tx1"/>
                </a:solidFill>
                <a:latin typeface="Calibri" pitchFamily="34" charset="0"/>
                <a:cs typeface="Calibri" pitchFamily="34" charset="0"/>
              </a:rPr>
              <a:t>humid</a:t>
            </a:r>
          </a:p>
          <a:p>
            <a:pPr marL="114300" indent="0">
              <a:buNone/>
            </a:pPr>
            <a:r>
              <a:rPr lang="en-IN" sz="1400" dirty="0">
                <a:solidFill>
                  <a:schemeClr val="tx1"/>
                </a:solidFill>
              </a:rPr>
              <a:t>Jingling – ringing</a:t>
            </a:r>
            <a:endParaRPr lang="en-IN" sz="1400"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016949" y="4199975"/>
            <a:ext cx="1119251" cy="925650"/>
          </a:xfrm>
          <a:prstGeom prst="rect">
            <a:avLst/>
          </a:prstGeom>
          <a:noFill/>
          <a:ln>
            <a:noFill/>
          </a:ln>
        </p:spPr>
      </p:pic>
    </p:spTree>
    <p:extLst>
      <p:ext uri="{BB962C8B-B14F-4D97-AF65-F5344CB8AC3E}">
        <p14:creationId xmlns:p14="http://schemas.microsoft.com/office/powerpoint/2010/main" xmlns="" val="3349454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7811504" y="4134830"/>
            <a:ext cx="925650" cy="925650"/>
          </a:xfrm>
          <a:prstGeom prst="rect">
            <a:avLst/>
          </a:prstGeom>
          <a:noFill/>
          <a:ln>
            <a:noFill/>
          </a:ln>
        </p:spPr>
      </p:pic>
      <p:sp>
        <p:nvSpPr>
          <p:cNvPr id="64" name="Google Shape;64;p14"/>
          <p:cNvSpPr txBox="1"/>
          <p:nvPr/>
        </p:nvSpPr>
        <p:spPr>
          <a:xfrm>
            <a:off x="0" y="0"/>
            <a:ext cx="9144000" cy="5345519"/>
          </a:xfrm>
          <a:prstGeom prst="rect">
            <a:avLst/>
          </a:prstGeom>
          <a:noFill/>
          <a:ln>
            <a:noFill/>
          </a:ln>
        </p:spPr>
        <p:txBody>
          <a:bodyPr spcFirstLastPara="1" wrap="square" lIns="91425" tIns="91425" rIns="91425" bIns="91425" anchor="t" anchorCtr="0">
            <a:noAutofit/>
          </a:bodyPr>
          <a:lstStyle/>
          <a:p>
            <a:pPr marL="0" indent="0">
              <a:buNone/>
            </a:pPr>
            <a:r>
              <a:rPr lang="en-IN" dirty="0"/>
              <a:t/>
            </a:r>
            <a:br>
              <a:rPr lang="en-IN" dirty="0"/>
            </a:br>
            <a:r>
              <a:rPr lang="en-IN" dirty="0"/>
              <a:t>     </a:t>
            </a:r>
            <a:r>
              <a:rPr lang="en-IN" sz="2400" b="1" u="sng" dirty="0" smtClean="0">
                <a:solidFill>
                  <a:srgbClr val="FF0000"/>
                </a:solidFill>
                <a:latin typeface="Calibri" pitchFamily="34" charset="0"/>
                <a:cs typeface="Calibri" pitchFamily="34" charset="0"/>
              </a:rPr>
              <a:t>The </a:t>
            </a:r>
            <a:r>
              <a:rPr lang="en-IN" sz="2400" b="1" u="sng" dirty="0" smtClean="0">
                <a:solidFill>
                  <a:srgbClr val="FF0000"/>
                </a:solidFill>
                <a:latin typeface="Calibri" pitchFamily="34" charset="0"/>
                <a:cs typeface="Calibri" pitchFamily="34" charset="0"/>
              </a:rPr>
              <a:t>Author</a:t>
            </a:r>
          </a:p>
          <a:p>
            <a:pPr marL="0" indent="0">
              <a:buNone/>
            </a:pPr>
            <a:endParaRPr lang="en-IN" sz="2400" dirty="0">
              <a:solidFill>
                <a:schemeClr val="bg2"/>
              </a:solidFill>
              <a:latin typeface="Calibri" pitchFamily="34" charset="0"/>
              <a:cs typeface="Calibri" pitchFamily="34" charset="0"/>
            </a:endParaRPr>
          </a:p>
          <a:p>
            <a:pPr marL="285750" indent="-285750">
              <a:buFont typeface="Wingdings" pitchFamily="2" charset="2"/>
              <a:buChar char="Ø"/>
            </a:pPr>
            <a:r>
              <a:rPr lang="en-IN" dirty="0" smtClean="0">
                <a:solidFill>
                  <a:schemeClr val="tx1">
                    <a:lumMod val="95000"/>
                    <a:lumOff val="5000"/>
                  </a:schemeClr>
                </a:solidFill>
                <a:latin typeface="Calibri" pitchFamily="34" charset="0"/>
                <a:cs typeface="Calibri" pitchFamily="34" charset="0"/>
              </a:rPr>
              <a:t>Marga </a:t>
            </a:r>
            <a:r>
              <a:rPr lang="en-IN" dirty="0">
                <a:solidFill>
                  <a:schemeClr val="tx1">
                    <a:lumMod val="95000"/>
                    <a:lumOff val="5000"/>
                  </a:schemeClr>
                </a:solidFill>
                <a:latin typeface="Calibri" pitchFamily="34" charset="0"/>
                <a:cs typeface="Calibri" pitchFamily="34" charset="0"/>
              </a:rPr>
              <a:t>Minco is the pen name of Sara Menco.</a:t>
            </a:r>
          </a:p>
          <a:p>
            <a:pPr marL="285750" indent="-285750">
              <a:buFont typeface="Wingdings" pitchFamily="2" charset="2"/>
              <a:buChar char="Ø"/>
            </a:pPr>
            <a:r>
              <a:rPr lang="en-IN" dirty="0">
                <a:solidFill>
                  <a:schemeClr val="tx1">
                    <a:lumMod val="95000"/>
                    <a:lumOff val="5000"/>
                  </a:schemeClr>
                </a:solidFill>
                <a:latin typeface="Calibri" pitchFamily="34" charset="0"/>
                <a:cs typeface="Calibri" pitchFamily="34" charset="0"/>
              </a:rPr>
              <a:t>She was born in </a:t>
            </a:r>
            <a:r>
              <a:rPr lang="en-IN" dirty="0" smtClean="0">
                <a:solidFill>
                  <a:schemeClr val="tx1">
                    <a:lumMod val="95000"/>
                    <a:lumOff val="5000"/>
                  </a:schemeClr>
                </a:solidFill>
                <a:latin typeface="Calibri" pitchFamily="34" charset="0"/>
                <a:cs typeface="Calibri" pitchFamily="34" charset="0"/>
              </a:rPr>
              <a:t>Ginneken</a:t>
            </a:r>
            <a:r>
              <a:rPr lang="en-IN" dirty="0">
                <a:solidFill>
                  <a:schemeClr val="tx1">
                    <a:lumMod val="95000"/>
                    <a:lumOff val="5000"/>
                  </a:schemeClr>
                </a:solidFill>
                <a:latin typeface="Calibri" pitchFamily="34" charset="0"/>
                <a:cs typeface="Calibri" pitchFamily="34" charset="0"/>
              </a:rPr>
              <a:t> to an Orthodox Jewish </a:t>
            </a:r>
            <a:r>
              <a:rPr lang="en-IN" dirty="0" smtClean="0">
                <a:solidFill>
                  <a:schemeClr val="tx1">
                    <a:lumMod val="95000"/>
                    <a:lumOff val="5000"/>
                  </a:schemeClr>
                </a:solidFill>
                <a:latin typeface="Calibri" pitchFamily="34" charset="0"/>
                <a:cs typeface="Calibri" pitchFamily="34" charset="0"/>
              </a:rPr>
              <a:t>family</a:t>
            </a:r>
          </a:p>
          <a:p>
            <a:pPr marL="285750" indent="-285750">
              <a:buFont typeface="Wingdings" pitchFamily="2" charset="2"/>
              <a:buChar char="Ø"/>
            </a:pPr>
            <a:r>
              <a:rPr lang="en-IN" dirty="0">
                <a:solidFill>
                  <a:schemeClr val="tx1">
                    <a:lumMod val="95000"/>
                    <a:lumOff val="5000"/>
                  </a:schemeClr>
                </a:solidFill>
                <a:latin typeface="Calibri" pitchFamily="34" charset="0"/>
                <a:cs typeface="Calibri" pitchFamily="34" charset="0"/>
              </a:rPr>
              <a:t>In the early part of World War II Minco lived in Breda, Amersfoort, and </a:t>
            </a:r>
            <a:r>
              <a:rPr lang="en-IN" dirty="0" smtClean="0">
                <a:solidFill>
                  <a:schemeClr val="tx1">
                    <a:lumMod val="95000"/>
                    <a:lumOff val="5000"/>
                  </a:schemeClr>
                </a:solidFill>
                <a:latin typeface="Calibri" pitchFamily="34" charset="0"/>
                <a:cs typeface="Calibri" pitchFamily="34" charset="0"/>
              </a:rPr>
              <a:t>Amsterdam</a:t>
            </a:r>
            <a:r>
              <a:rPr lang="en-IN" dirty="0">
                <a:solidFill>
                  <a:schemeClr val="tx1">
                    <a:lumMod val="95000"/>
                    <a:lumOff val="5000"/>
                  </a:schemeClr>
                </a:solidFill>
                <a:latin typeface="Calibri" pitchFamily="34" charset="0"/>
                <a:cs typeface="Calibri" pitchFamily="34" charset="0"/>
              </a:rPr>
              <a:t>.</a:t>
            </a:r>
            <a:r>
              <a:rPr lang="en-IN" dirty="0" smtClean="0">
                <a:solidFill>
                  <a:schemeClr val="tx1">
                    <a:lumMod val="95000"/>
                    <a:lumOff val="5000"/>
                  </a:schemeClr>
                </a:solidFill>
                <a:latin typeface="Calibri" pitchFamily="34" charset="0"/>
                <a:cs typeface="Calibri" pitchFamily="34" charset="0"/>
              </a:rPr>
              <a:t> </a:t>
            </a:r>
            <a:r>
              <a:rPr lang="en-IN" dirty="0">
                <a:solidFill>
                  <a:schemeClr val="tx1">
                    <a:lumMod val="95000"/>
                    <a:lumOff val="5000"/>
                  </a:schemeClr>
                </a:solidFill>
                <a:latin typeface="Calibri" pitchFamily="34" charset="0"/>
                <a:cs typeface="Calibri" pitchFamily="34" charset="0"/>
              </a:rPr>
              <a:t>She contracted a mild form of </a:t>
            </a:r>
            <a:r>
              <a:rPr lang="en-IN" dirty="0" smtClean="0">
                <a:solidFill>
                  <a:schemeClr val="tx1">
                    <a:lumMod val="95000"/>
                    <a:lumOff val="5000"/>
                  </a:schemeClr>
                </a:solidFill>
                <a:latin typeface="Calibri" pitchFamily="34" charset="0"/>
                <a:cs typeface="Calibri" pitchFamily="34" charset="0"/>
              </a:rPr>
              <a:t>tuberculosis</a:t>
            </a:r>
            <a:r>
              <a:rPr lang="en-IN" dirty="0">
                <a:solidFill>
                  <a:schemeClr val="tx1">
                    <a:lumMod val="95000"/>
                    <a:lumOff val="5000"/>
                  </a:schemeClr>
                </a:solidFill>
                <a:latin typeface="Calibri" pitchFamily="34" charset="0"/>
                <a:cs typeface="Calibri" pitchFamily="34" charset="0"/>
              </a:rPr>
              <a:t> </a:t>
            </a:r>
            <a:r>
              <a:rPr lang="en-IN" dirty="0" smtClean="0">
                <a:solidFill>
                  <a:schemeClr val="tx1">
                    <a:lumMod val="95000"/>
                    <a:lumOff val="5000"/>
                  </a:schemeClr>
                </a:solidFill>
                <a:latin typeface="Calibri" pitchFamily="34" charset="0"/>
                <a:cs typeface="Calibri" pitchFamily="34" charset="0"/>
              </a:rPr>
              <a:t>and </a:t>
            </a:r>
            <a:r>
              <a:rPr lang="en-IN" dirty="0">
                <a:solidFill>
                  <a:schemeClr val="tx1">
                    <a:lumMod val="95000"/>
                    <a:lumOff val="5000"/>
                  </a:schemeClr>
                </a:solidFill>
                <a:latin typeface="Calibri" pitchFamily="34" charset="0"/>
                <a:cs typeface="Calibri" pitchFamily="34" charset="0"/>
              </a:rPr>
              <a:t>ended up being treated in hospitals in </a:t>
            </a:r>
            <a:r>
              <a:rPr lang="en-IN" dirty="0" smtClean="0">
                <a:solidFill>
                  <a:schemeClr val="tx1">
                    <a:lumMod val="95000"/>
                    <a:lumOff val="5000"/>
                  </a:schemeClr>
                </a:solidFill>
                <a:latin typeface="Calibri" pitchFamily="34" charset="0"/>
                <a:cs typeface="Calibri" pitchFamily="34" charset="0"/>
              </a:rPr>
              <a:t>Utrecht </a:t>
            </a:r>
            <a:r>
              <a:rPr lang="en-IN" dirty="0">
                <a:solidFill>
                  <a:schemeClr val="tx1">
                    <a:lumMod val="95000"/>
                    <a:lumOff val="5000"/>
                  </a:schemeClr>
                </a:solidFill>
                <a:latin typeface="Calibri" pitchFamily="34" charset="0"/>
                <a:cs typeface="Calibri" pitchFamily="34" charset="0"/>
              </a:rPr>
              <a:t> and Amersfoort. In the autumn of 1942 she returned to Amsterdam and her parents, who were forced by the German occupiers to move into the city's </a:t>
            </a:r>
            <a:r>
              <a:rPr lang="en-IN" dirty="0" smtClean="0">
                <a:solidFill>
                  <a:schemeClr val="tx1">
                    <a:lumMod val="95000"/>
                    <a:lumOff val="5000"/>
                  </a:schemeClr>
                </a:solidFill>
                <a:latin typeface="Calibri" pitchFamily="34" charset="0"/>
                <a:cs typeface="Calibri" pitchFamily="34" charset="0"/>
              </a:rPr>
              <a:t>Jewish Quarter</a:t>
            </a:r>
            <a:r>
              <a:rPr lang="en-IN" dirty="0">
                <a:solidFill>
                  <a:schemeClr val="tx1">
                    <a:lumMod val="95000"/>
                    <a:lumOff val="5000"/>
                  </a:schemeClr>
                </a:solidFill>
                <a:latin typeface="Calibri" pitchFamily="34" charset="0"/>
                <a:cs typeface="Calibri" pitchFamily="34" charset="0"/>
              </a:rPr>
              <a:t>.</a:t>
            </a:r>
          </a:p>
          <a:p>
            <a:pPr marL="285750" indent="-285750">
              <a:buFont typeface="Wingdings" pitchFamily="2" charset="2"/>
              <a:buChar char="Ø"/>
            </a:pPr>
            <a:r>
              <a:rPr lang="en-IN" dirty="0">
                <a:solidFill>
                  <a:schemeClr val="tx1">
                    <a:lumMod val="95000"/>
                    <a:lumOff val="5000"/>
                  </a:schemeClr>
                </a:solidFill>
                <a:latin typeface="Calibri" pitchFamily="34" charset="0"/>
                <a:cs typeface="Calibri" pitchFamily="34" charset="0"/>
              </a:rPr>
              <a:t>Later in the war, Minco's parents, her brother, and her sister were all deported, but having escaped arrest herself she spent the rest of the war in hiding and was the family's only survivor. She also received a new name, Marga </a:t>
            </a:r>
            <a:r>
              <a:rPr lang="en-IN" dirty="0" err="1">
                <a:solidFill>
                  <a:schemeClr val="tx1">
                    <a:lumMod val="95000"/>
                    <a:lumOff val="5000"/>
                  </a:schemeClr>
                </a:solidFill>
                <a:latin typeface="Calibri" pitchFamily="34" charset="0"/>
                <a:cs typeface="Calibri" pitchFamily="34" charset="0"/>
              </a:rPr>
              <a:t>Faes</a:t>
            </a:r>
            <a:r>
              <a:rPr lang="en-IN" dirty="0">
                <a:solidFill>
                  <a:schemeClr val="tx1">
                    <a:lumMod val="95000"/>
                    <a:lumOff val="5000"/>
                  </a:schemeClr>
                </a:solidFill>
                <a:latin typeface="Calibri" pitchFamily="34" charset="0"/>
                <a:cs typeface="Calibri" pitchFamily="34" charset="0"/>
              </a:rPr>
              <a:t>, the first part of which she continued to use</a:t>
            </a:r>
            <a:r>
              <a:rPr lang="en-IN" dirty="0" smtClean="0">
                <a:solidFill>
                  <a:schemeClr val="tx1">
                    <a:lumMod val="95000"/>
                    <a:lumOff val="5000"/>
                  </a:schemeClr>
                </a:solidFill>
                <a:latin typeface="Calibri" pitchFamily="34" charset="0"/>
                <a:cs typeface="Calibri" pitchFamily="34" charset="0"/>
              </a:rPr>
              <a:t>.</a:t>
            </a:r>
          </a:p>
          <a:p>
            <a:pPr marL="285750" indent="-285750">
              <a:buFont typeface="Wingdings" pitchFamily="2" charset="2"/>
              <a:buChar char="Ø"/>
            </a:pPr>
            <a:r>
              <a:rPr lang="en-IN" dirty="0" smtClean="0">
                <a:solidFill>
                  <a:schemeClr val="tx1">
                    <a:lumMod val="95000"/>
                    <a:lumOff val="5000"/>
                  </a:schemeClr>
                </a:solidFill>
                <a:latin typeface="Calibri" pitchFamily="34" charset="0"/>
                <a:cs typeface="Calibri" pitchFamily="34" charset="0"/>
              </a:rPr>
              <a:t> </a:t>
            </a:r>
            <a:r>
              <a:rPr lang="en-IN" dirty="0">
                <a:solidFill>
                  <a:schemeClr val="tx1">
                    <a:lumMod val="95000"/>
                    <a:lumOff val="5000"/>
                  </a:schemeClr>
                </a:solidFill>
                <a:latin typeface="Calibri" pitchFamily="34" charset="0"/>
                <a:cs typeface="Calibri" pitchFamily="34" charset="0"/>
              </a:rPr>
              <a:t>Minco married the poet and translator Bert Voeten (who died in 1992) whom she had met in 1938 and with whom she hid during the war. After the war, they worked on a number of newspapers and magazines. They have two daughters, one of whom is the writer Jessica Voeten. She turned </a:t>
            </a:r>
            <a:r>
              <a:rPr lang="en-IN" dirty="0" smtClean="0">
                <a:solidFill>
                  <a:schemeClr val="tx1">
                    <a:lumMod val="95000"/>
                    <a:lumOff val="5000"/>
                  </a:schemeClr>
                </a:solidFill>
                <a:latin typeface="Calibri" pitchFamily="34" charset="0"/>
                <a:cs typeface="Calibri" pitchFamily="34" charset="0"/>
              </a:rPr>
              <a:t>100</a:t>
            </a:r>
            <a:r>
              <a:rPr lang="en-IN" dirty="0">
                <a:solidFill>
                  <a:schemeClr val="tx1">
                    <a:lumMod val="95000"/>
                    <a:lumOff val="5000"/>
                  </a:schemeClr>
                </a:solidFill>
                <a:latin typeface="Calibri" pitchFamily="34" charset="0"/>
                <a:cs typeface="Calibri" pitchFamily="34" charset="0"/>
              </a:rPr>
              <a:t> </a:t>
            </a:r>
            <a:r>
              <a:rPr lang="en-IN" dirty="0" smtClean="0">
                <a:solidFill>
                  <a:schemeClr val="tx1">
                    <a:lumMod val="95000"/>
                    <a:lumOff val="5000"/>
                  </a:schemeClr>
                </a:solidFill>
                <a:latin typeface="Calibri" pitchFamily="34" charset="0"/>
                <a:cs typeface="Calibri" pitchFamily="34" charset="0"/>
              </a:rPr>
              <a:t>in </a:t>
            </a:r>
            <a:r>
              <a:rPr lang="en-IN" dirty="0">
                <a:solidFill>
                  <a:schemeClr val="tx1">
                    <a:lumMod val="95000"/>
                    <a:lumOff val="5000"/>
                  </a:schemeClr>
                </a:solidFill>
                <a:latin typeface="Calibri" pitchFamily="34" charset="0"/>
                <a:cs typeface="Calibri" pitchFamily="34" charset="0"/>
              </a:rPr>
              <a:t>March 2020</a:t>
            </a:r>
            <a:r>
              <a:rPr lang="en-IN" dirty="0" smtClean="0">
                <a:solidFill>
                  <a:schemeClr val="tx1">
                    <a:lumMod val="95000"/>
                    <a:lumOff val="5000"/>
                  </a:schemeClr>
                </a:solidFill>
                <a:latin typeface="Calibri" pitchFamily="34" charset="0"/>
                <a:cs typeface="Calibri" pitchFamily="34" charset="0"/>
              </a:rPr>
              <a:t>.</a:t>
            </a:r>
            <a:endParaRPr lang="en-IN" dirty="0">
              <a:solidFill>
                <a:schemeClr val="tx1">
                  <a:lumMod val="95000"/>
                  <a:lumOff val="5000"/>
                </a:schemeClr>
              </a:solidFill>
              <a:latin typeface="Calibri" pitchFamily="34" charset="0"/>
              <a:cs typeface="Calibri" pitchFamily="34" charset="0"/>
            </a:endParaRPr>
          </a:p>
          <a:p>
            <a:pPr marL="285750" indent="-285750">
              <a:buFont typeface="Wingdings" pitchFamily="2" charset="2"/>
              <a:buChar char="Ø"/>
            </a:pPr>
            <a:endParaRPr lang="en-IN" dirty="0">
              <a:solidFill>
                <a:schemeClr val="tx1">
                  <a:lumMod val="95000"/>
                  <a:lumOff val="5000"/>
                </a:schemeClr>
              </a:solidFill>
              <a:latin typeface="Calibri" pitchFamily="34" charset="0"/>
              <a:cs typeface="Calibri" pitchFamily="34" charset="0"/>
            </a:endParaRPr>
          </a:p>
          <a:p>
            <a:pPr marL="285750" indent="-285750">
              <a:buFont typeface="Wingdings" pitchFamily="2" charset="2"/>
              <a:buChar char="Ø"/>
            </a:pPr>
            <a:r>
              <a:rPr lang="en-IN" dirty="0">
                <a:solidFill>
                  <a:schemeClr val="tx1">
                    <a:lumMod val="95000"/>
                    <a:lumOff val="5000"/>
                  </a:schemeClr>
                </a:solidFill>
                <a:latin typeface="Calibri" pitchFamily="34" charset="0"/>
                <a:cs typeface="Calibri" pitchFamily="34" charset="0"/>
              </a:rPr>
              <a:t> In 1942, her parents were forced to move into the city's Jewish Quarter. The parents, her brother and sister were all deported and Marga/Sara managed to survive the war in hiding. Thus, her stories often revolve around the existential problems often faced by survivors.</a:t>
            </a:r>
          </a:p>
          <a:p>
            <a:pPr marL="285750" indent="-285750">
              <a:buFont typeface="Wingdings" pitchFamily="2" charset="2"/>
              <a:buChar char="Ø"/>
            </a:pPr>
            <a:r>
              <a:rPr lang="en-IN" dirty="0">
                <a:solidFill>
                  <a:schemeClr val="tx1">
                    <a:lumMod val="95000"/>
                    <a:lumOff val="5000"/>
                  </a:schemeClr>
                </a:solidFill>
                <a:latin typeface="Calibri" pitchFamily="34" charset="0"/>
                <a:cs typeface="Calibri" pitchFamily="34" charset="0"/>
              </a:rPr>
              <a:t> In 1957 Minco published her first book, </a:t>
            </a:r>
            <a:r>
              <a:rPr lang="en-IN" dirty="0" smtClean="0">
                <a:solidFill>
                  <a:schemeClr val="tx1">
                    <a:lumMod val="95000"/>
                    <a:lumOff val="5000"/>
                  </a:schemeClr>
                </a:solidFill>
                <a:latin typeface="Calibri" pitchFamily="34" charset="0"/>
                <a:cs typeface="Calibri" pitchFamily="34" charset="0"/>
              </a:rPr>
              <a:t>"The </a:t>
            </a:r>
            <a:r>
              <a:rPr lang="en-IN" dirty="0">
                <a:solidFill>
                  <a:schemeClr val="tx1">
                    <a:lumMod val="95000"/>
                    <a:lumOff val="5000"/>
                  </a:schemeClr>
                </a:solidFill>
                <a:latin typeface="Calibri" pitchFamily="34" charset="0"/>
                <a:cs typeface="Calibri" pitchFamily="34" charset="0"/>
              </a:rPr>
              <a:t>bitter herb</a:t>
            </a:r>
            <a:r>
              <a:rPr lang="en-IN" dirty="0" smtClean="0">
                <a:solidFill>
                  <a:schemeClr val="tx1">
                    <a:lumMod val="95000"/>
                    <a:lumOff val="5000"/>
                  </a:schemeClr>
                </a:solidFill>
                <a:latin typeface="Calibri" pitchFamily="34" charset="0"/>
                <a:cs typeface="Calibri" pitchFamily="34" charset="0"/>
              </a:rPr>
              <a:t>". </a:t>
            </a:r>
            <a:r>
              <a:rPr lang="en-IN" dirty="0">
                <a:solidFill>
                  <a:schemeClr val="tx1">
                    <a:lumMod val="95000"/>
                    <a:lumOff val="5000"/>
                  </a:schemeClr>
                </a:solidFill>
                <a:latin typeface="Calibri" pitchFamily="34" charset="0"/>
                <a:cs typeface="Calibri" pitchFamily="34" charset="0"/>
              </a:rPr>
              <a:t>The title of her later book was </a:t>
            </a:r>
            <a:r>
              <a:rPr lang="en-IN" dirty="0" smtClean="0">
                <a:solidFill>
                  <a:schemeClr val="tx1">
                    <a:lumMod val="95000"/>
                    <a:lumOff val="5000"/>
                  </a:schemeClr>
                </a:solidFill>
                <a:latin typeface="Calibri" pitchFamily="34" charset="0"/>
                <a:cs typeface="Calibri" pitchFamily="34" charset="0"/>
              </a:rPr>
              <a:t>"An </a:t>
            </a:r>
            <a:r>
              <a:rPr lang="en-IN" dirty="0">
                <a:solidFill>
                  <a:schemeClr val="tx1">
                    <a:lumMod val="95000"/>
                    <a:lumOff val="5000"/>
                  </a:schemeClr>
                </a:solidFill>
                <a:latin typeface="Calibri" pitchFamily="34" charset="0"/>
                <a:cs typeface="Calibri" pitchFamily="34" charset="0"/>
              </a:rPr>
              <a:t>empty house</a:t>
            </a:r>
            <a:r>
              <a:rPr lang="en-IN" dirty="0" smtClean="0">
                <a:solidFill>
                  <a:schemeClr val="tx1">
                    <a:lumMod val="95000"/>
                    <a:lumOff val="5000"/>
                  </a:schemeClr>
                </a:solidFill>
                <a:latin typeface="Calibri" pitchFamily="34" charset="0"/>
                <a:cs typeface="Calibri" pitchFamily="34" charset="0"/>
              </a:rPr>
              <a:t>".</a:t>
            </a:r>
            <a:endParaRPr lang="en-IN" dirty="0">
              <a:solidFill>
                <a:schemeClr val="tx1">
                  <a:lumMod val="95000"/>
                  <a:lumOff val="5000"/>
                </a:schemeClr>
              </a:solidFill>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b="1" u="sng" dirty="0" smtClean="0">
                <a:solidFill>
                  <a:srgbClr val="FF0000"/>
                </a:solidFill>
                <a:latin typeface="Calibri" pitchFamily="34" charset="0"/>
                <a:cs typeface="Calibri" pitchFamily="34" charset="0"/>
              </a:rPr>
              <a:t>QUESTION BANK:</a:t>
            </a:r>
          </a:p>
          <a:p>
            <a:pPr marL="114300" indent="0">
              <a:buNone/>
            </a:pPr>
            <a:endParaRPr lang="en-IN" b="1" u="sng" dirty="0" smtClean="0">
              <a:solidFill>
                <a:srgbClr val="FF0000"/>
              </a:solidFill>
              <a:latin typeface="Calibri" pitchFamily="34" charset="0"/>
              <a:cs typeface="Calibri" pitchFamily="34" charset="0"/>
            </a:endParaRPr>
          </a:p>
          <a:p>
            <a:pPr marL="114300" indent="0">
              <a:buNone/>
            </a:pPr>
            <a:endParaRPr lang="en-IN" sz="1400" dirty="0">
              <a:latin typeface="Calibri" pitchFamily="34" charset="0"/>
              <a:cs typeface="Calibri" pitchFamily="34" charset="0"/>
            </a:endParaRPr>
          </a:p>
          <a:p>
            <a:pPr marL="114300" indent="0">
              <a:buNone/>
            </a:pPr>
            <a:r>
              <a:rPr lang="en-IN" sz="1400" b="1" dirty="0">
                <a:latin typeface="Calibri" pitchFamily="34" charset="0"/>
                <a:cs typeface="Calibri" pitchFamily="34" charset="0"/>
              </a:rPr>
              <a:t>Q.1.</a:t>
            </a:r>
            <a:r>
              <a:rPr lang="en-IN" sz="1400" dirty="0">
                <a:latin typeface="Calibri" pitchFamily="34" charset="0"/>
                <a:cs typeface="Calibri" pitchFamily="34" charset="0"/>
              </a:rPr>
              <a:t> </a:t>
            </a:r>
            <a:r>
              <a:rPr lang="en-IN" sz="1400" dirty="0">
                <a:solidFill>
                  <a:schemeClr val="tx1"/>
                </a:solidFill>
                <a:latin typeface="Calibri" pitchFamily="34" charset="0"/>
                <a:cs typeface="Calibri" pitchFamily="34" charset="0"/>
              </a:rPr>
              <a:t> Why did the </a:t>
            </a:r>
            <a:r>
              <a:rPr lang="en-IN" sz="1400" dirty="0" smtClean="0">
                <a:solidFill>
                  <a:schemeClr val="tx1"/>
                </a:solidFill>
                <a:latin typeface="Calibri" pitchFamily="34" charset="0"/>
                <a:cs typeface="Calibri" pitchFamily="34" charset="0"/>
              </a:rPr>
              <a:t>narrator, Mrs </a:t>
            </a:r>
            <a:r>
              <a:rPr lang="en-IN" sz="1400" dirty="0">
                <a:solidFill>
                  <a:schemeClr val="tx1"/>
                </a:solidFill>
                <a:latin typeface="Calibri" pitchFamily="34" charset="0"/>
                <a:cs typeface="Calibri" pitchFamily="34" charset="0"/>
              </a:rPr>
              <a:t>S’s daughter ,specially made a trip to 46,Marconi street ? Did she </a:t>
            </a:r>
            <a:r>
              <a:rPr lang="en-IN" sz="1400" dirty="0" smtClean="0">
                <a:solidFill>
                  <a:schemeClr val="tx1"/>
                </a:solidFill>
                <a:latin typeface="Calibri" pitchFamily="34" charset="0"/>
                <a:cs typeface="Calibri" pitchFamily="34" charset="0"/>
              </a:rPr>
              <a:t>achieve her </a:t>
            </a:r>
            <a:r>
              <a:rPr lang="en-IN" sz="1400" dirty="0">
                <a:solidFill>
                  <a:schemeClr val="tx1"/>
                </a:solidFill>
                <a:latin typeface="Calibri" pitchFamily="34" charset="0"/>
                <a:cs typeface="Calibri" pitchFamily="34" charset="0"/>
              </a:rPr>
              <a:t>purpose?</a:t>
            </a:r>
          </a:p>
          <a:p>
            <a:pPr marL="114300" indent="0">
              <a:buNone/>
            </a:pPr>
            <a:r>
              <a:rPr lang="en-IN" sz="1400" b="1" dirty="0">
                <a:solidFill>
                  <a:schemeClr val="tx1"/>
                </a:solidFill>
                <a:latin typeface="Calibri" pitchFamily="34" charset="0"/>
                <a:cs typeface="Calibri" pitchFamily="34" charset="0"/>
              </a:rPr>
              <a:t>Q.2.</a:t>
            </a:r>
            <a:r>
              <a:rPr lang="en-IN" sz="1400" dirty="0">
                <a:solidFill>
                  <a:schemeClr val="tx1"/>
                </a:solidFill>
                <a:latin typeface="Calibri" pitchFamily="34" charset="0"/>
                <a:cs typeface="Calibri" pitchFamily="34" charset="0"/>
              </a:rPr>
              <a:t>  Describe the second visit  of </a:t>
            </a:r>
            <a:r>
              <a:rPr lang="en-IN" sz="1400" dirty="0" smtClean="0">
                <a:solidFill>
                  <a:schemeClr val="tx1"/>
                </a:solidFill>
                <a:latin typeface="Calibri" pitchFamily="34" charset="0"/>
                <a:cs typeface="Calibri" pitchFamily="34" charset="0"/>
              </a:rPr>
              <a:t>Mrs </a:t>
            </a:r>
            <a:r>
              <a:rPr lang="en-IN" sz="1400" dirty="0">
                <a:solidFill>
                  <a:schemeClr val="tx1"/>
                </a:solidFill>
                <a:latin typeface="Calibri" pitchFamily="34" charset="0"/>
                <a:cs typeface="Calibri" pitchFamily="34" charset="0"/>
              </a:rPr>
              <a:t>S’s daughter to the house of </a:t>
            </a:r>
            <a:r>
              <a:rPr lang="en-IN" sz="1400" dirty="0" smtClean="0">
                <a:solidFill>
                  <a:schemeClr val="tx1"/>
                </a:solidFill>
                <a:latin typeface="Calibri" pitchFamily="34" charset="0"/>
                <a:cs typeface="Calibri" pitchFamily="34" charset="0"/>
              </a:rPr>
              <a:t>Mrs </a:t>
            </a:r>
            <a:r>
              <a:rPr lang="en-IN" sz="1400" dirty="0" err="1" smtClean="0">
                <a:solidFill>
                  <a:schemeClr val="tx1"/>
                </a:solidFill>
                <a:latin typeface="Calibri" pitchFamily="34" charset="0"/>
                <a:cs typeface="Calibri" pitchFamily="34" charset="0"/>
              </a:rPr>
              <a:t>Dorling.Why</a:t>
            </a:r>
            <a:r>
              <a:rPr lang="en-IN" sz="1400" dirty="0" smtClean="0">
                <a:solidFill>
                  <a:schemeClr val="tx1"/>
                </a:solidFill>
                <a:latin typeface="Calibri" pitchFamily="34" charset="0"/>
                <a:cs typeface="Calibri" pitchFamily="34" charset="0"/>
              </a:rPr>
              <a:t> </a:t>
            </a:r>
            <a:r>
              <a:rPr lang="en-IN" sz="1400" dirty="0">
                <a:solidFill>
                  <a:schemeClr val="tx1"/>
                </a:solidFill>
                <a:latin typeface="Calibri" pitchFamily="34" charset="0"/>
                <a:cs typeface="Calibri" pitchFamily="34" charset="0"/>
              </a:rPr>
              <a:t>did  she not wait to meet </a:t>
            </a:r>
            <a:r>
              <a:rPr lang="en-IN" sz="1400" dirty="0" smtClean="0">
                <a:solidFill>
                  <a:schemeClr val="tx1"/>
                </a:solidFill>
                <a:latin typeface="Calibri" pitchFamily="34" charset="0"/>
                <a:cs typeface="Calibri" pitchFamily="34" charset="0"/>
              </a:rPr>
              <a:t>Mrs Dorling</a:t>
            </a:r>
            <a:r>
              <a:rPr lang="en-IN" sz="1400" dirty="0">
                <a:solidFill>
                  <a:schemeClr val="tx1"/>
                </a:solidFill>
                <a:latin typeface="Calibri" pitchFamily="34" charset="0"/>
                <a:cs typeface="Calibri" pitchFamily="34" charset="0"/>
              </a:rPr>
              <a:t>?</a:t>
            </a:r>
          </a:p>
          <a:p>
            <a:pPr marL="114300" indent="0">
              <a:buNone/>
            </a:pPr>
            <a:r>
              <a:rPr lang="en-IN" sz="1400" b="1" dirty="0">
                <a:solidFill>
                  <a:schemeClr val="tx1"/>
                </a:solidFill>
                <a:latin typeface="Calibri" pitchFamily="34" charset="0"/>
                <a:cs typeface="Calibri" pitchFamily="34" charset="0"/>
              </a:rPr>
              <a:t>Q.3.</a:t>
            </a:r>
            <a:r>
              <a:rPr lang="en-IN" sz="1400" dirty="0">
                <a:solidFill>
                  <a:schemeClr val="tx1"/>
                </a:solidFill>
                <a:latin typeface="Calibri" pitchFamily="34" charset="0"/>
                <a:cs typeface="Calibri" pitchFamily="34" charset="0"/>
              </a:rPr>
              <a:t>  Why did the narrator say that forgetting </a:t>
            </a:r>
            <a:r>
              <a:rPr lang="en-IN" sz="1400" dirty="0" smtClean="0">
                <a:solidFill>
                  <a:schemeClr val="tx1"/>
                </a:solidFill>
                <a:latin typeface="Calibri" pitchFamily="34" charset="0"/>
                <a:cs typeface="Calibri" pitchFamily="34" charset="0"/>
              </a:rPr>
              <a:t>Mrs Dorling’s </a:t>
            </a:r>
            <a:r>
              <a:rPr lang="en-IN" sz="1400" dirty="0">
                <a:solidFill>
                  <a:schemeClr val="tx1"/>
                </a:solidFill>
                <a:latin typeface="Calibri" pitchFamily="34" charset="0"/>
                <a:cs typeface="Calibri" pitchFamily="34" charset="0"/>
              </a:rPr>
              <a:t>address would be easy?</a:t>
            </a:r>
          </a:p>
          <a:p>
            <a:pPr marL="114300" indent="0">
              <a:buNone/>
            </a:pPr>
            <a:r>
              <a:rPr lang="en-IN" sz="1400" b="1" dirty="0">
                <a:solidFill>
                  <a:schemeClr val="tx1"/>
                </a:solidFill>
                <a:latin typeface="Calibri" pitchFamily="34" charset="0"/>
                <a:cs typeface="Calibri" pitchFamily="34" charset="0"/>
              </a:rPr>
              <a:t>Q.4</a:t>
            </a:r>
            <a:r>
              <a:rPr lang="en-IN" sz="1400" dirty="0">
                <a:solidFill>
                  <a:schemeClr val="tx1"/>
                </a:solidFill>
                <a:latin typeface="Calibri" pitchFamily="34" charset="0"/>
                <a:cs typeface="Calibri" pitchFamily="34" charset="0"/>
              </a:rPr>
              <a:t>.   Compare the lifestyle of </a:t>
            </a:r>
            <a:r>
              <a:rPr lang="en-IN" sz="1400" dirty="0" smtClean="0">
                <a:solidFill>
                  <a:schemeClr val="tx1"/>
                </a:solidFill>
                <a:latin typeface="Calibri" pitchFamily="34" charset="0"/>
                <a:cs typeface="Calibri" pitchFamily="34" charset="0"/>
              </a:rPr>
              <a:t>Mrs  </a:t>
            </a:r>
            <a:r>
              <a:rPr lang="en-IN" sz="1400" dirty="0">
                <a:solidFill>
                  <a:schemeClr val="tx1"/>
                </a:solidFill>
                <a:latin typeface="Calibri" pitchFamily="34" charset="0"/>
                <a:cs typeface="Calibri" pitchFamily="34" charset="0"/>
              </a:rPr>
              <a:t>S before the war with her daughter’s after the war?</a:t>
            </a:r>
          </a:p>
          <a:p>
            <a:pPr marL="114300" indent="0">
              <a:buNone/>
            </a:pPr>
            <a:r>
              <a:rPr lang="en-IN" sz="1400" b="1" dirty="0">
                <a:solidFill>
                  <a:schemeClr val="tx1"/>
                </a:solidFill>
                <a:latin typeface="Calibri" pitchFamily="34" charset="0"/>
                <a:cs typeface="Calibri" pitchFamily="34" charset="0"/>
              </a:rPr>
              <a:t>Q.5.</a:t>
            </a:r>
            <a:r>
              <a:rPr lang="en-IN" sz="1400" dirty="0">
                <a:solidFill>
                  <a:schemeClr val="tx1"/>
                </a:solidFill>
                <a:latin typeface="Calibri" pitchFamily="34" charset="0"/>
                <a:cs typeface="Calibri" pitchFamily="34" charset="0"/>
              </a:rPr>
              <a:t>   Justify the title of the story “The Address”</a:t>
            </a:r>
          </a:p>
          <a:p>
            <a:pPr marL="114300" indent="0">
              <a:buNone/>
            </a:pPr>
            <a:r>
              <a:rPr lang="en-IN" sz="1400" b="1" dirty="0">
                <a:solidFill>
                  <a:schemeClr val="tx1"/>
                </a:solidFill>
                <a:latin typeface="Calibri" pitchFamily="34" charset="0"/>
                <a:cs typeface="Calibri" pitchFamily="34" charset="0"/>
              </a:rPr>
              <a:t>Q.6.   </a:t>
            </a:r>
            <a:r>
              <a:rPr lang="en-IN" sz="1400" dirty="0">
                <a:solidFill>
                  <a:schemeClr val="tx1"/>
                </a:solidFill>
                <a:latin typeface="Calibri" pitchFamily="34" charset="0"/>
                <a:cs typeface="Calibri" pitchFamily="34" charset="0"/>
              </a:rPr>
              <a:t>Who was </a:t>
            </a:r>
            <a:r>
              <a:rPr lang="en-IN" sz="1400" dirty="0" smtClean="0">
                <a:solidFill>
                  <a:schemeClr val="tx1"/>
                </a:solidFill>
                <a:latin typeface="Calibri" pitchFamily="34" charset="0"/>
                <a:cs typeface="Calibri" pitchFamily="34" charset="0"/>
              </a:rPr>
              <a:t>Mrs Dorling</a:t>
            </a:r>
            <a:r>
              <a:rPr lang="en-IN" sz="1400" dirty="0">
                <a:solidFill>
                  <a:schemeClr val="tx1"/>
                </a:solidFill>
                <a:latin typeface="Calibri" pitchFamily="34" charset="0"/>
                <a:cs typeface="Calibri" pitchFamily="34" charset="0"/>
              </a:rPr>
              <a:t>? Why did  she visit </a:t>
            </a:r>
            <a:r>
              <a:rPr lang="en-IN" sz="1400" dirty="0" smtClean="0">
                <a:solidFill>
                  <a:schemeClr val="tx1"/>
                </a:solidFill>
                <a:latin typeface="Calibri" pitchFamily="34" charset="0"/>
                <a:cs typeface="Calibri" pitchFamily="34" charset="0"/>
              </a:rPr>
              <a:t>Mrs S’s </a:t>
            </a:r>
            <a:r>
              <a:rPr lang="en-IN" sz="1400" dirty="0">
                <a:solidFill>
                  <a:schemeClr val="tx1"/>
                </a:solidFill>
                <a:latin typeface="Calibri" pitchFamily="34" charset="0"/>
                <a:cs typeface="Calibri" pitchFamily="34" charset="0"/>
              </a:rPr>
              <a:t>house frequently?</a:t>
            </a:r>
          </a:p>
          <a:p>
            <a:pPr marL="114300" indent="0">
              <a:buNone/>
            </a:pPr>
            <a:r>
              <a:rPr lang="en-IN" sz="1400" b="1" dirty="0">
                <a:solidFill>
                  <a:schemeClr val="tx1"/>
                </a:solidFill>
                <a:latin typeface="Calibri" pitchFamily="34" charset="0"/>
                <a:cs typeface="Calibri" pitchFamily="34" charset="0"/>
              </a:rPr>
              <a:t>Q.7.</a:t>
            </a:r>
            <a:r>
              <a:rPr lang="en-IN" sz="1400" i="1" dirty="0">
                <a:solidFill>
                  <a:schemeClr val="tx1"/>
                </a:solidFill>
                <a:latin typeface="Calibri" pitchFamily="34" charset="0"/>
                <a:cs typeface="Calibri" pitchFamily="34" charset="0"/>
              </a:rPr>
              <a:t>   What were the narrator’s feelings initially about the things that had been left with </a:t>
            </a:r>
            <a:r>
              <a:rPr lang="en-IN" sz="1400" i="1" dirty="0" smtClean="0">
                <a:solidFill>
                  <a:schemeClr val="tx1"/>
                </a:solidFill>
                <a:latin typeface="Calibri" pitchFamily="34" charset="0"/>
                <a:cs typeface="Calibri" pitchFamily="34" charset="0"/>
              </a:rPr>
              <a:t>Mrs Dorling</a:t>
            </a:r>
            <a:r>
              <a:rPr lang="en-IN" sz="1400" i="1" dirty="0">
                <a:solidFill>
                  <a:schemeClr val="tx1"/>
                </a:solidFill>
                <a:latin typeface="Calibri" pitchFamily="34" charset="0"/>
                <a:cs typeface="Calibri" pitchFamily="34" charset="0"/>
              </a:rPr>
              <a:t>?</a:t>
            </a:r>
            <a:endParaRPr lang="en-IN" sz="1400" dirty="0">
              <a:solidFill>
                <a:schemeClr val="tx1"/>
              </a:solidFill>
              <a:latin typeface="Calibri" pitchFamily="34" charset="0"/>
              <a:cs typeface="Calibri" pitchFamily="34" charset="0"/>
            </a:endParaRPr>
          </a:p>
          <a:p>
            <a:pPr marL="114300" indent="0">
              <a:buNone/>
            </a:pPr>
            <a:r>
              <a:rPr lang="en-IN" sz="1400" b="1" i="1" dirty="0">
                <a:solidFill>
                  <a:schemeClr val="tx1"/>
                </a:solidFill>
                <a:latin typeface="Calibri" pitchFamily="34" charset="0"/>
                <a:cs typeface="Calibri" pitchFamily="34" charset="0"/>
              </a:rPr>
              <a:t>Q.8.   </a:t>
            </a:r>
            <a:r>
              <a:rPr lang="en-IN" sz="1400" i="1" dirty="0">
                <a:solidFill>
                  <a:schemeClr val="tx1"/>
                </a:solidFill>
                <a:latin typeface="Calibri" pitchFamily="34" charset="0"/>
                <a:cs typeface="Calibri" pitchFamily="34" charset="0"/>
              </a:rPr>
              <a:t> Why did the narrator say ‘I was in a room I knew and did not know’?</a:t>
            </a:r>
            <a:endParaRPr lang="en-IN" sz="1400" dirty="0">
              <a:solidFill>
                <a:schemeClr val="tx1"/>
              </a:solidFill>
              <a:latin typeface="Calibri" pitchFamily="34" charset="0"/>
              <a:cs typeface="Calibri" pitchFamily="34" charset="0"/>
            </a:endParaRPr>
          </a:p>
          <a:p>
            <a:pPr marL="114300" indent="0">
              <a:buNone/>
            </a:pPr>
            <a:r>
              <a:rPr lang="en-IN" sz="1400" b="1" dirty="0">
                <a:solidFill>
                  <a:schemeClr val="tx1"/>
                </a:solidFill>
                <a:latin typeface="Calibri" pitchFamily="34" charset="0"/>
                <a:cs typeface="Calibri" pitchFamily="34" charset="0"/>
              </a:rPr>
              <a:t>Q.9</a:t>
            </a:r>
            <a:r>
              <a:rPr lang="en-IN" sz="1400" dirty="0">
                <a:solidFill>
                  <a:schemeClr val="tx1"/>
                </a:solidFill>
                <a:latin typeface="Calibri" pitchFamily="34" charset="0"/>
                <a:cs typeface="Calibri" pitchFamily="34" charset="0"/>
              </a:rPr>
              <a:t>.    What is the impact of war on civilians?</a:t>
            </a:r>
          </a:p>
          <a:p>
            <a:pPr marL="114300" indent="0">
              <a:buNone/>
            </a:pPr>
            <a:r>
              <a:rPr lang="en-IN" sz="1400" b="1" dirty="0">
                <a:solidFill>
                  <a:schemeClr val="tx1"/>
                </a:solidFill>
                <a:latin typeface="Calibri" pitchFamily="34" charset="0"/>
                <a:cs typeface="Calibri" pitchFamily="34" charset="0"/>
              </a:rPr>
              <a:t>Q.10. </a:t>
            </a:r>
            <a:r>
              <a:rPr lang="en-IN" sz="1400" dirty="0">
                <a:solidFill>
                  <a:schemeClr val="tx1"/>
                </a:solidFill>
                <a:latin typeface="Calibri" pitchFamily="34" charset="0"/>
                <a:cs typeface="Calibri" pitchFamily="34" charset="0"/>
              </a:rPr>
              <a:t>  Could </a:t>
            </a:r>
            <a:r>
              <a:rPr lang="en-IN" sz="1400" dirty="0" smtClean="0">
                <a:solidFill>
                  <a:schemeClr val="tx1"/>
                </a:solidFill>
                <a:latin typeface="Calibri" pitchFamily="34" charset="0"/>
                <a:cs typeface="Calibri" pitchFamily="34" charset="0"/>
              </a:rPr>
              <a:t>Mrs.</a:t>
            </a:r>
            <a:r>
              <a:rPr lang="en-IN" sz="1400" dirty="0">
                <a:solidFill>
                  <a:schemeClr val="tx1"/>
                </a:solidFill>
                <a:latin typeface="Calibri" pitchFamily="34" charset="0"/>
                <a:cs typeface="Calibri" pitchFamily="34" charset="0"/>
              </a:rPr>
              <a:t> </a:t>
            </a:r>
            <a:r>
              <a:rPr lang="en-IN" sz="1400" dirty="0" smtClean="0">
                <a:solidFill>
                  <a:schemeClr val="tx1"/>
                </a:solidFill>
                <a:latin typeface="Calibri" pitchFamily="34" charset="0"/>
                <a:cs typeface="Calibri" pitchFamily="34" charset="0"/>
              </a:rPr>
              <a:t>S’s </a:t>
            </a:r>
            <a:r>
              <a:rPr lang="en-IN" sz="1400" dirty="0">
                <a:solidFill>
                  <a:schemeClr val="tx1"/>
                </a:solidFill>
                <a:latin typeface="Calibri" pitchFamily="34" charset="0"/>
                <a:cs typeface="Calibri" pitchFamily="34" charset="0"/>
              </a:rPr>
              <a:t>daughter get back to her old life after she come back to the city where she lived before the war</a:t>
            </a:r>
          </a:p>
          <a:p>
            <a:pPr marL="114300" indent="0">
              <a:buNone/>
            </a:pPr>
            <a:endParaRPr lang="en-IN" dirty="0">
              <a:solidFill>
                <a:schemeClr val="tx1"/>
              </a:solidFill>
            </a:endParaRPr>
          </a:p>
        </p:txBody>
      </p:sp>
      <p:pic>
        <p:nvPicPr>
          <p:cNvPr id="5" name="Google Shape;69;p15"/>
          <p:cNvPicPr preferRelativeResize="0"/>
          <p:nvPr/>
        </p:nvPicPr>
        <p:blipFill rotWithShape="1">
          <a:blip r:embed="rId2">
            <a:alphaModFix/>
          </a:blip>
          <a:srcRect/>
          <a:stretch/>
        </p:blipFill>
        <p:spPr>
          <a:xfrm>
            <a:off x="8016949" y="4199975"/>
            <a:ext cx="1119251" cy="925650"/>
          </a:xfrm>
          <a:prstGeom prst="rect">
            <a:avLst/>
          </a:prstGeom>
          <a:noFill/>
          <a:ln>
            <a:noFill/>
          </a:ln>
        </p:spPr>
      </p:pic>
    </p:spTree>
    <p:extLst>
      <p:ext uri="{BB962C8B-B14F-4D97-AF65-F5344CB8AC3E}">
        <p14:creationId xmlns:p14="http://schemas.microsoft.com/office/powerpoint/2010/main" xmlns="" val="1738905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7" name="Text Placeholder 6"/>
          <p:cNvSpPr>
            <a:spLocks noGrp="1"/>
          </p:cNvSpPr>
          <p:nvPr>
            <p:ph type="body" idx="1"/>
          </p:nvPr>
        </p:nvSpPr>
        <p:spPr/>
        <p:txBody>
          <a:bodyPr/>
          <a:lstStyle/>
          <a:p>
            <a:endParaRPr lang="en-IN"/>
          </a:p>
        </p:txBody>
      </p:sp>
      <p:sp>
        <p:nvSpPr>
          <p:cNvPr id="8" name="Text Placeholder 7"/>
          <p:cNvSpPr>
            <a:spLocks noGrp="1"/>
          </p:cNvSpPr>
          <p:nvPr>
            <p:ph type="body" idx="2"/>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44549" y="467832"/>
            <a:ext cx="4253023" cy="4327451"/>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497572" y="467832"/>
            <a:ext cx="4423144" cy="4327451"/>
          </a:xfrm>
          <a:prstGeom prst="rect">
            <a:avLst/>
          </a:prstGeom>
        </p:spPr>
      </p:pic>
    </p:spTree>
    <p:extLst>
      <p:ext uri="{BB962C8B-B14F-4D97-AF65-F5344CB8AC3E}">
        <p14:creationId xmlns:p14="http://schemas.microsoft.com/office/powerpoint/2010/main" xmlns="" val="3236614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 name="Rectangle 1"/>
          <p:cNvSpPr/>
          <p:nvPr/>
        </p:nvSpPr>
        <p:spPr>
          <a:xfrm>
            <a:off x="7800" y="244549"/>
            <a:ext cx="9136200" cy="3817088"/>
          </a:xfrm>
          <a:prstGeom prst="rect">
            <a:avLst/>
          </a:prstGeom>
        </p:spPr>
        <p:txBody>
          <a:bodyPr wrap="square">
            <a:spAutoFit/>
          </a:bodyPr>
          <a:lstStyle/>
          <a:p>
            <a:endParaRPr lang="en-IN" u="sng" dirty="0" smtClean="0"/>
          </a:p>
          <a:p>
            <a:endParaRPr lang="en-IN" u="sng" dirty="0"/>
          </a:p>
          <a:p>
            <a:r>
              <a:rPr lang="en-IN" sz="2400" b="1" u="sng" dirty="0" smtClean="0">
                <a:solidFill>
                  <a:srgbClr val="FF0000"/>
                </a:solidFill>
                <a:latin typeface="Calibri" pitchFamily="34" charset="0"/>
                <a:cs typeface="Calibri" pitchFamily="34" charset="0"/>
              </a:rPr>
              <a:t>The </a:t>
            </a:r>
            <a:r>
              <a:rPr lang="en-IN" sz="2400" b="1" u="sng" dirty="0" smtClean="0">
                <a:solidFill>
                  <a:srgbClr val="FF0000"/>
                </a:solidFill>
                <a:latin typeface="Calibri" pitchFamily="34" charset="0"/>
                <a:cs typeface="Calibri" pitchFamily="34" charset="0"/>
              </a:rPr>
              <a:t>Background</a:t>
            </a:r>
            <a:endParaRPr lang="en-IN" sz="2400" b="1" dirty="0" smtClean="0">
              <a:solidFill>
                <a:srgbClr val="FF0000"/>
              </a:solidFill>
              <a:latin typeface="Calibri" pitchFamily="34" charset="0"/>
              <a:cs typeface="Calibri" pitchFamily="34" charset="0"/>
            </a:endParaRPr>
          </a:p>
          <a:p>
            <a:endParaRPr lang="en-IN" dirty="0">
              <a:latin typeface="Calibri" pitchFamily="34" charset="0"/>
              <a:cs typeface="Calibri" pitchFamily="34" charset="0"/>
            </a:endParaRPr>
          </a:p>
          <a:p>
            <a:pPr marL="285750" indent="-285750">
              <a:buFont typeface="Wingdings" pitchFamily="2" charset="2"/>
              <a:buChar char="Ø"/>
            </a:pPr>
            <a:r>
              <a:rPr lang="en-IN" dirty="0" smtClean="0">
                <a:latin typeface="Calibri" pitchFamily="34" charset="0"/>
                <a:cs typeface="Calibri" pitchFamily="34" charset="0"/>
              </a:rPr>
              <a:t>World </a:t>
            </a:r>
            <a:r>
              <a:rPr lang="en-IN" dirty="0">
                <a:latin typeface="Calibri" pitchFamily="34" charset="0"/>
                <a:cs typeface="Calibri" pitchFamily="34" charset="0"/>
              </a:rPr>
              <a:t>War II ran its course from 1939 - 1945. Most of the nations of the world divided themselves into two groups: the Allies and the Axis. The Allies initially comprised of France, Poland and UK but soon became the group led by "the big three" - USA, the British Commonwealth, the Soviet Union. Other allies were China, Australia, Canada, New Zealand, South Africa and other third world nations. The axis were formed of Germany, Italy, Japan and the areas they presided over (Parts of Europe, Africa, East and South East Asia and islands of the Pacific). The Allies eventually won but in the interim, about 50-70 million lives were lost</a:t>
            </a:r>
            <a:r>
              <a:rPr lang="en-IN" dirty="0" smtClean="0">
                <a:latin typeface="Calibri" pitchFamily="34" charset="0"/>
                <a:cs typeface="Calibri" pitchFamily="34" charset="0"/>
              </a:rPr>
              <a:t>.</a:t>
            </a:r>
            <a:r>
              <a:rPr lang="en-IN" dirty="0">
                <a:latin typeface="Calibri" pitchFamily="34" charset="0"/>
                <a:cs typeface="Calibri" pitchFamily="34" charset="0"/>
              </a:rPr>
              <a:t/>
            </a:r>
            <a:br>
              <a:rPr lang="en-IN" dirty="0">
                <a:latin typeface="Calibri" pitchFamily="34" charset="0"/>
                <a:cs typeface="Calibri" pitchFamily="34" charset="0"/>
              </a:rPr>
            </a:br>
            <a:endParaRPr lang="en-IN" dirty="0">
              <a:latin typeface="Calibri" pitchFamily="34" charset="0"/>
              <a:cs typeface="Calibri" pitchFamily="34" charset="0"/>
            </a:endParaRPr>
          </a:p>
          <a:p>
            <a:pPr marL="285750" indent="-285750">
              <a:buFont typeface="Wingdings" pitchFamily="2" charset="2"/>
              <a:buChar char="Ø"/>
            </a:pPr>
            <a:r>
              <a:rPr lang="en-IN" dirty="0">
                <a:latin typeface="Calibri" pitchFamily="34" charset="0"/>
                <a:cs typeface="Calibri" pitchFamily="34" charset="0"/>
              </a:rPr>
              <a:t>The most devastating aspects of this war were the Holocaust and the Bombing of Hiroshima and Nagasaki. The Holocaust was the genocide of about six million European Jews under the Nazi reign of Adolf Hitler. The holocaust began with laws being established to remove Jews from civil society. They were sent to concentration camps and used as labour or for medical experiments unto death. Often mass shootouts took lives. Some were sent to extermination camps by freight train to be killed in the now infamous gas chamber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143500"/>
          </a:xfrm>
        </p:spPr>
        <p:txBody>
          <a:bodyPr/>
          <a:lstStyle/>
          <a:p>
            <a:endParaRPr lang="en-IN"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5143500"/>
          </a:xfrm>
          <a:prstGeom prst="rect">
            <a:avLst/>
          </a:prstGeom>
        </p:spPr>
      </p:pic>
      <p:pic>
        <p:nvPicPr>
          <p:cNvPr id="5"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Tree>
    <p:extLst>
      <p:ext uri="{BB962C8B-B14F-4D97-AF65-F5344CB8AC3E}">
        <p14:creationId xmlns:p14="http://schemas.microsoft.com/office/powerpoint/2010/main" xmlns="" val="1283169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u="sng" dirty="0" smtClean="0">
                <a:solidFill>
                  <a:srgbClr val="FF0000"/>
                </a:solidFill>
                <a:latin typeface="Calibri" pitchFamily="34" charset="0"/>
                <a:cs typeface="Calibri" pitchFamily="34" charset="0"/>
              </a:rPr>
              <a:t>Characters:</a:t>
            </a:r>
          </a:p>
          <a:p>
            <a:pPr marL="114300" indent="0">
              <a:buNone/>
            </a:pPr>
            <a:endParaRPr lang="en-IN" sz="2400" b="1" u="sng" dirty="0">
              <a:solidFill>
                <a:srgbClr val="FF0000"/>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The Narrator-</a:t>
            </a:r>
            <a:r>
              <a:rPr lang="en-IN" sz="1400" dirty="0"/>
              <a:t>She is a brave and courageous person who has to learn to live on her own. She was very much attached to her belongings and wanted them back so that she could feel closer to her mother.</a:t>
            </a:r>
            <a:endParaRPr lang="en-IN" sz="1400" dirty="0" smtClean="0">
              <a:solidFill>
                <a:schemeClr val="tx1"/>
              </a:solidFill>
              <a:latin typeface="Calibri" pitchFamily="34" charset="0"/>
              <a:cs typeface="Calibri" pitchFamily="34" charset="0"/>
            </a:endParaRPr>
          </a:p>
          <a:p>
            <a:pPr>
              <a:buFont typeface="Wingdings" pitchFamily="2" charset="2"/>
              <a:buChar char="Ø"/>
            </a:pP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Her Mother-A gullible lady who was easily deceived by Mrs Dorling</a:t>
            </a:r>
          </a:p>
          <a:p>
            <a:pPr>
              <a:buFont typeface="Wingdings" pitchFamily="2" charset="2"/>
              <a:buChar char="Ø"/>
            </a:pP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Mrs Dorling-Wicked ,greedy and selfish woman who tricked Mrs S by her cunning trick.</a:t>
            </a:r>
          </a:p>
          <a:p>
            <a:pPr>
              <a:buFont typeface="Wingdings" pitchFamily="2" charset="2"/>
              <a:buChar char="Ø"/>
            </a:pPr>
            <a:endParaRPr lang="en-IN" sz="1400" dirty="0" smtClean="0">
              <a:solidFill>
                <a:schemeClr val="tx1"/>
              </a:solidFill>
              <a:latin typeface="Calibri" pitchFamily="34" charset="0"/>
              <a:cs typeface="Calibri" pitchFamily="34" charset="0"/>
            </a:endParaRPr>
          </a:p>
          <a:p>
            <a:pPr>
              <a:buFont typeface="Wingdings" pitchFamily="2" charset="2"/>
              <a:buChar char="Ø"/>
            </a:pPr>
            <a:r>
              <a:rPr lang="en-IN" sz="1400" dirty="0" smtClean="0">
                <a:solidFill>
                  <a:schemeClr val="tx1"/>
                </a:solidFill>
                <a:latin typeface="Calibri" pitchFamily="34" charset="0"/>
                <a:cs typeface="Calibri" pitchFamily="34" charset="0"/>
              </a:rPr>
              <a:t>Mrs Dorling’s Daughter-An innocent girl who has no idea about </a:t>
            </a:r>
            <a:r>
              <a:rPr lang="en-IN" sz="1400" smtClean="0">
                <a:solidFill>
                  <a:schemeClr val="tx1"/>
                </a:solidFill>
                <a:latin typeface="Calibri" pitchFamily="34" charset="0"/>
                <a:cs typeface="Calibri" pitchFamily="34" charset="0"/>
              </a:rPr>
              <a:t>her mother’s deed.</a:t>
            </a:r>
            <a:endParaRPr lang="en-IN" sz="1400"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7985052" y="4199975"/>
            <a:ext cx="1063256" cy="925650"/>
          </a:xfrm>
          <a:prstGeom prst="rect">
            <a:avLst/>
          </a:prstGeom>
          <a:noFill/>
          <a:ln>
            <a:noFill/>
          </a:ln>
        </p:spPr>
      </p:pic>
    </p:spTree>
    <p:extLst>
      <p:ext uri="{BB962C8B-B14F-4D97-AF65-F5344CB8AC3E}">
        <p14:creationId xmlns:p14="http://schemas.microsoft.com/office/powerpoint/2010/main" xmlns="" val="2421496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3999" cy="5143500"/>
          </a:xfrm>
        </p:spPr>
        <p:txBody>
          <a:bodyPr/>
          <a:lstStyle/>
          <a:p>
            <a:pPr algn="l"/>
            <a:r>
              <a:rPr lang="en-IN" sz="2400" b="1" u="sng" dirty="0" smtClean="0">
                <a:solidFill>
                  <a:srgbClr val="FF0000"/>
                </a:solidFill>
                <a:latin typeface="Calibri" pitchFamily="34" charset="0"/>
                <a:cs typeface="Calibri" pitchFamily="34" charset="0"/>
              </a:rPr>
              <a:t>Theme</a:t>
            </a:r>
            <a:r>
              <a:rPr lang="en-IN" sz="1400" dirty="0" smtClean="0">
                <a:latin typeface="Calibri" pitchFamily="34" charset="0"/>
                <a:cs typeface="Calibri" pitchFamily="34" charset="0"/>
              </a:rPr>
              <a:t/>
            </a:r>
            <a:br>
              <a:rPr lang="en-IN" sz="1400" dirty="0" smtClean="0">
                <a:latin typeface="Calibri" pitchFamily="34" charset="0"/>
                <a:cs typeface="Calibri" pitchFamily="34" charset="0"/>
              </a:rPr>
            </a:br>
            <a:r>
              <a:rPr lang="en-IN" sz="1400" dirty="0">
                <a:latin typeface="Calibri" pitchFamily="34" charset="0"/>
                <a:cs typeface="Calibri" pitchFamily="34" charset="0"/>
              </a:rPr>
              <a:t/>
            </a:r>
            <a:br>
              <a:rPr lang="en-IN" sz="1400" dirty="0">
                <a:latin typeface="Calibri" pitchFamily="34" charset="0"/>
                <a:cs typeface="Calibri" pitchFamily="34" charset="0"/>
              </a:rPr>
            </a:br>
            <a:r>
              <a:rPr lang="en-IN" sz="1400" dirty="0" smtClean="0">
                <a:latin typeface="Calibri" pitchFamily="34" charset="0"/>
                <a:cs typeface="Calibri" pitchFamily="34" charset="0"/>
              </a:rPr>
              <a:t>Dehumanizing </a:t>
            </a:r>
            <a:r>
              <a:rPr lang="en-IN" sz="1400" dirty="0">
                <a:latin typeface="Calibri" pitchFamily="34" charset="0"/>
                <a:cs typeface="Calibri" pitchFamily="34" charset="0"/>
              </a:rPr>
              <a:t>effect of war in human lives.</a:t>
            </a:r>
            <a:br>
              <a:rPr lang="en-IN" sz="1400" dirty="0">
                <a:latin typeface="Calibri" pitchFamily="34" charset="0"/>
                <a:cs typeface="Calibri" pitchFamily="34" charset="0"/>
              </a:rPr>
            </a:br>
            <a:r>
              <a:rPr lang="en-IN" sz="1400" dirty="0">
                <a:latin typeface="Calibri" pitchFamily="34" charset="0"/>
                <a:cs typeface="Calibri" pitchFamily="34" charset="0"/>
              </a:rPr>
              <a:t/>
            </a:r>
            <a:br>
              <a:rPr lang="en-IN" sz="1400" dirty="0">
                <a:latin typeface="Calibri" pitchFamily="34" charset="0"/>
                <a:cs typeface="Calibri" pitchFamily="34" charset="0"/>
              </a:rPr>
            </a:br>
            <a:r>
              <a:rPr lang="en-IN" sz="1400" dirty="0">
                <a:latin typeface="Calibri" pitchFamily="34" charset="0"/>
                <a:cs typeface="Calibri" pitchFamily="34" charset="0"/>
              </a:rPr>
              <a:t>-Explanation: Marga Minco's short story 'The Address' discusses the pain and sufferings brought by war to the individuals and the challenges they had to face in order to bring resolutions to the situation of crisis.</a:t>
            </a:r>
            <a:br>
              <a:rPr lang="en-IN" sz="1400" dirty="0">
                <a:latin typeface="Calibri" pitchFamily="34" charset="0"/>
                <a:cs typeface="Calibri" pitchFamily="34" charset="0"/>
              </a:rPr>
            </a:br>
            <a:r>
              <a:rPr lang="en-IN" sz="1400" dirty="0">
                <a:latin typeface="Calibri" pitchFamily="34" charset="0"/>
                <a:cs typeface="Calibri" pitchFamily="34" charset="0"/>
              </a:rPr>
              <a:t/>
            </a:r>
            <a:br>
              <a:rPr lang="en-IN" sz="1400" dirty="0">
                <a:latin typeface="Calibri" pitchFamily="34" charset="0"/>
                <a:cs typeface="Calibri" pitchFamily="34" charset="0"/>
              </a:rPr>
            </a:br>
            <a:r>
              <a:rPr lang="en-IN" sz="1400" dirty="0">
                <a:latin typeface="Calibri" pitchFamily="34" charset="0"/>
                <a:cs typeface="Calibri" pitchFamily="34" charset="0"/>
              </a:rPr>
              <a:t>-The key idea that the author emphasizes is to portray the disruption and the catastrophic impact that war has brought to the life of narrator and her mother.</a:t>
            </a:r>
            <a:br>
              <a:rPr lang="en-IN" sz="1400" dirty="0">
                <a:latin typeface="Calibri" pitchFamily="34" charset="0"/>
                <a:cs typeface="Calibri" pitchFamily="34" charset="0"/>
              </a:rPr>
            </a:br>
            <a:r>
              <a:rPr lang="en-IN" sz="1400" dirty="0">
                <a:latin typeface="Calibri" pitchFamily="34" charset="0"/>
                <a:cs typeface="Calibri" pitchFamily="34" charset="0"/>
              </a:rPr>
              <a:t/>
            </a:r>
            <a:br>
              <a:rPr lang="en-IN" sz="1400" dirty="0">
                <a:latin typeface="Calibri" pitchFamily="34" charset="0"/>
                <a:cs typeface="Calibri" pitchFamily="34" charset="0"/>
              </a:rPr>
            </a:br>
            <a:r>
              <a:rPr lang="en-IN" sz="1400" dirty="0">
                <a:latin typeface="Calibri" pitchFamily="34" charset="0"/>
                <a:cs typeface="Calibri" pitchFamily="34" charset="0"/>
              </a:rPr>
              <a:t>-However, the author also comments upon the memories by saying that they 'lose their value when seen again or detached from the context' and suggest that such painful past must be 'retrieved' and they need to move on in life.</a:t>
            </a:r>
            <a:br>
              <a:rPr lang="en-IN" sz="1400" dirty="0">
                <a:latin typeface="Calibri" pitchFamily="34" charset="0"/>
                <a:cs typeface="Calibri" pitchFamily="34" charset="0"/>
              </a:rPr>
            </a:br>
            <a:r>
              <a:rPr lang="en-IN" sz="1400" dirty="0">
                <a:latin typeface="Calibri" pitchFamily="34" charset="0"/>
                <a:cs typeface="Calibri" pitchFamily="34" charset="0"/>
              </a:rPr>
              <a:t>Yet, the central idea that the story discusses is the emotional distortion caused by war</a:t>
            </a:r>
            <a:r>
              <a:rPr lang="en-IN" sz="1400" dirty="0" smtClean="0">
                <a:latin typeface="Calibri" pitchFamily="34" charset="0"/>
                <a:cs typeface="Calibri" pitchFamily="34" charset="0"/>
              </a:rPr>
              <a:t>.</a:t>
            </a:r>
            <a:br>
              <a:rPr lang="en-IN" sz="1400" dirty="0" smtClean="0">
                <a:latin typeface="Calibri" pitchFamily="34" charset="0"/>
                <a:cs typeface="Calibri" pitchFamily="34" charset="0"/>
              </a:rPr>
            </a:br>
            <a:r>
              <a:rPr lang="en-IN" sz="1400" dirty="0">
                <a:latin typeface="Calibri" pitchFamily="34" charset="0"/>
                <a:cs typeface="Calibri" pitchFamily="34" charset="0"/>
              </a:rPr>
              <a:t/>
            </a:r>
            <a:br>
              <a:rPr lang="en-IN" sz="1400" dirty="0">
                <a:latin typeface="Calibri" pitchFamily="34" charset="0"/>
                <a:cs typeface="Calibri" pitchFamily="34" charset="0"/>
              </a:rPr>
            </a:br>
            <a:r>
              <a:rPr lang="en-IN" sz="1400" dirty="0" smtClean="0">
                <a:solidFill>
                  <a:schemeClr val="tx1"/>
                </a:solidFill>
                <a:latin typeface="Calibri" pitchFamily="34" charset="0"/>
                <a:cs typeface="Calibri" pitchFamily="34" charset="0"/>
              </a:rPr>
              <a:t> -The </a:t>
            </a:r>
            <a:r>
              <a:rPr lang="en-IN" sz="1400" dirty="0">
                <a:solidFill>
                  <a:schemeClr val="tx1"/>
                </a:solidFill>
                <a:latin typeface="Calibri" pitchFamily="34" charset="0"/>
                <a:cs typeface="Calibri" pitchFamily="34" charset="0"/>
              </a:rPr>
              <a:t>theme of The Address deals revolves around the personal challenges that all of us have to encounter as individuals while resolving crisis in our own lives. </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
            </a:r>
            <a:br>
              <a:rPr lang="en-IN" sz="1400" dirty="0">
                <a:solidFill>
                  <a:schemeClr val="tx1"/>
                </a:solidFill>
                <a:latin typeface="Calibri" pitchFamily="34" charset="0"/>
                <a:cs typeface="Calibri" pitchFamily="34" charset="0"/>
              </a:rPr>
            </a:br>
            <a:r>
              <a:rPr lang="en-IN" sz="1400" dirty="0" smtClean="0">
                <a:solidFill>
                  <a:schemeClr val="tx1"/>
                </a:solidFill>
                <a:latin typeface="Calibri" pitchFamily="34" charset="0"/>
                <a:cs typeface="Calibri" pitchFamily="34" charset="0"/>
              </a:rPr>
              <a:t>-With </a:t>
            </a:r>
            <a:r>
              <a:rPr lang="en-IN" sz="1400" dirty="0">
                <a:solidFill>
                  <a:schemeClr val="tx1"/>
                </a:solidFill>
                <a:latin typeface="Calibri" pitchFamily="34" charset="0"/>
                <a:cs typeface="Calibri" pitchFamily="34" charset="0"/>
              </a:rPr>
              <a:t>war comes death, destruction and a dehumanising effect on human beings. This story unfolds to its readers the disruption caused in the narrator and her mother’s lives due to the war. On a deeper level, it is also a story about memories.</a:t>
            </a:r>
            <a:br>
              <a:rPr lang="en-IN" sz="1400" dirty="0">
                <a:solidFill>
                  <a:schemeClr val="tx1"/>
                </a:solidFill>
                <a:latin typeface="Calibri" pitchFamily="34" charset="0"/>
                <a:cs typeface="Calibri" pitchFamily="34" charset="0"/>
              </a:rPr>
            </a:br>
            <a:endParaRPr lang="en-IN" sz="1400" dirty="0">
              <a:latin typeface="Calibri" pitchFamily="34" charset="0"/>
              <a:cs typeface="Calibri" pitchFamily="34" charset="0"/>
            </a:endParaRPr>
          </a:p>
        </p:txBody>
      </p:sp>
      <p:pic>
        <p:nvPicPr>
          <p:cNvPr id="3" name="Google Shape;69;p15"/>
          <p:cNvPicPr preferRelativeResize="0"/>
          <p:nvPr/>
        </p:nvPicPr>
        <p:blipFill rotWithShape="1">
          <a:blip r:embed="rId2">
            <a:alphaModFix/>
          </a:blip>
          <a:srcRect/>
          <a:stretch/>
        </p:blipFill>
        <p:spPr>
          <a:xfrm>
            <a:off x="8070112" y="4199975"/>
            <a:ext cx="1066088" cy="925650"/>
          </a:xfrm>
          <a:prstGeom prst="rect">
            <a:avLst/>
          </a:prstGeom>
          <a:noFill/>
          <a:ln>
            <a:noFill/>
          </a:ln>
        </p:spPr>
      </p:pic>
    </p:spTree>
    <p:extLst>
      <p:ext uri="{BB962C8B-B14F-4D97-AF65-F5344CB8AC3E}">
        <p14:creationId xmlns:p14="http://schemas.microsoft.com/office/powerpoint/2010/main" xmlns="" val="671687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IN" sz="1400" b="1" dirty="0" smtClean="0">
              <a:solidFill>
                <a:schemeClr val="tx1"/>
              </a:solidFill>
              <a:latin typeface="Calibri" pitchFamily="34" charset="0"/>
              <a:cs typeface="Calibri" pitchFamily="34" charset="0"/>
            </a:endParaRPr>
          </a:p>
          <a:p>
            <a:pPr marL="114300" indent="0">
              <a:buNone/>
            </a:pPr>
            <a:endParaRPr lang="en-IN" sz="1400" dirty="0" smtClean="0">
              <a:solidFill>
                <a:schemeClr val="tx1"/>
              </a:solidFill>
            </a:endParaRPr>
          </a:p>
          <a:p>
            <a:pPr marL="114300" indent="0">
              <a:buNone/>
            </a:pPr>
            <a:endParaRPr lang="en-IN" sz="1400" dirty="0">
              <a:solidFill>
                <a:schemeClr val="tx1"/>
              </a:solidFill>
            </a:endParaRPr>
          </a:p>
          <a:p>
            <a:pPr marL="114300" indent="0">
              <a:buNone/>
            </a:pPr>
            <a:endParaRPr lang="en-IN" sz="1400" dirty="0" smtClean="0">
              <a:solidFill>
                <a:schemeClr val="tx1"/>
              </a:solidFill>
            </a:endParaRPr>
          </a:p>
          <a:p>
            <a:pPr marL="114300" indent="0">
              <a:buNone/>
            </a:pPr>
            <a:r>
              <a:rPr lang="en-IN" sz="1400" dirty="0" smtClean="0">
                <a:solidFill>
                  <a:schemeClr val="tx1"/>
                </a:solidFill>
              </a:rPr>
              <a:t>The </a:t>
            </a:r>
            <a:r>
              <a:rPr lang="en-IN" sz="1400" dirty="0">
                <a:solidFill>
                  <a:schemeClr val="tx1"/>
                </a:solidFill>
              </a:rPr>
              <a:t>story is about the human predicament that follows the pre-War and Post-War period. </a:t>
            </a:r>
            <a:r>
              <a:rPr lang="en-IN" sz="1400" dirty="0" err="1">
                <a:solidFill>
                  <a:schemeClr val="tx1"/>
                </a:solidFill>
              </a:rPr>
              <a:t>Mrs.</a:t>
            </a:r>
            <a:r>
              <a:rPr lang="en-IN" sz="1400" dirty="0">
                <a:solidFill>
                  <a:schemeClr val="tx1"/>
                </a:solidFill>
              </a:rPr>
              <a:t> S who was a Jews was a rich lady. Whereas, </a:t>
            </a:r>
            <a:r>
              <a:rPr lang="en-IN" sz="1400" dirty="0" smtClean="0">
                <a:solidFill>
                  <a:schemeClr val="tx1"/>
                </a:solidFill>
              </a:rPr>
              <a:t>Mrs </a:t>
            </a:r>
            <a:r>
              <a:rPr lang="en-IN" sz="1400" dirty="0">
                <a:solidFill>
                  <a:schemeClr val="tx1"/>
                </a:solidFill>
              </a:rPr>
              <a:t>Dorling was a non-Jews. The girl, daughter of </a:t>
            </a:r>
            <a:r>
              <a:rPr lang="en-IN" sz="1400" dirty="0" err="1">
                <a:solidFill>
                  <a:schemeClr val="tx1"/>
                </a:solidFill>
              </a:rPr>
              <a:t>Mrs.</a:t>
            </a:r>
            <a:r>
              <a:rPr lang="en-IN" sz="1400" dirty="0">
                <a:solidFill>
                  <a:schemeClr val="tx1"/>
                </a:solidFill>
              </a:rPr>
              <a:t> S, had lost her house and her mother during the war and now she had decided to come back to take her possessions from </a:t>
            </a:r>
            <a:r>
              <a:rPr lang="en-IN" sz="1400" dirty="0" err="1">
                <a:solidFill>
                  <a:schemeClr val="tx1"/>
                </a:solidFill>
              </a:rPr>
              <a:t>Mrs.</a:t>
            </a:r>
            <a:r>
              <a:rPr lang="en-IN" sz="1400" dirty="0">
                <a:solidFill>
                  <a:schemeClr val="tx1"/>
                </a:solidFill>
              </a:rPr>
              <a:t> Dorling, an acquaintance whose address was given by her mother years ago. When she reached the house, the woman treated her with a cold reception and didn’t let her into the house. She decided to go back anyway and then she met her daughter who let her in and told her to wait inside. When she saw all the possessions in front of her, she couldn’t connect with them and decided to leave the house.</a:t>
            </a:r>
            <a:endParaRPr lang="en-IN" sz="1400" b="1" dirty="0">
              <a:solidFill>
                <a:schemeClr val="tx1"/>
              </a:solidFill>
              <a:latin typeface="Calibri" pitchFamily="34" charset="0"/>
              <a:cs typeface="Calibri" pitchFamily="34" charset="0"/>
            </a:endParaRPr>
          </a:p>
          <a:p>
            <a:pPr marL="114300" indent="0">
              <a:buNone/>
            </a:pPr>
            <a:endParaRPr lang="en-IN" sz="1400" b="1" dirty="0" smtClean="0">
              <a:solidFill>
                <a:schemeClr val="tx1"/>
              </a:solidFill>
              <a:latin typeface="Calibri" pitchFamily="34" charset="0"/>
              <a:cs typeface="Calibri" pitchFamily="34" charset="0"/>
            </a:endParaRPr>
          </a:p>
          <a:p>
            <a:pPr marL="114300" indent="0">
              <a:buNone/>
            </a:pPr>
            <a:endParaRPr lang="en-IN" sz="1400" b="1" dirty="0">
              <a:solidFill>
                <a:schemeClr val="tx1"/>
              </a:solidFill>
              <a:latin typeface="Calibri" pitchFamily="34" charset="0"/>
              <a:cs typeface="Calibri" pitchFamily="34" charset="0"/>
            </a:endParaRPr>
          </a:p>
          <a:p>
            <a:pPr marL="114300" indent="0">
              <a:buNone/>
            </a:pPr>
            <a:r>
              <a:rPr lang="en-IN" sz="1400" b="1" dirty="0" smtClean="0">
                <a:solidFill>
                  <a:schemeClr val="tx1"/>
                </a:solidFill>
                <a:latin typeface="Calibri" pitchFamily="34" charset="0"/>
                <a:cs typeface="Calibri" pitchFamily="34" charset="0"/>
              </a:rPr>
              <a:t>The </a:t>
            </a:r>
            <a:r>
              <a:rPr lang="en-IN" sz="1400" b="1" dirty="0">
                <a:solidFill>
                  <a:schemeClr val="tx1"/>
                </a:solidFill>
                <a:latin typeface="Calibri" pitchFamily="34" charset="0"/>
                <a:cs typeface="Calibri" pitchFamily="34" charset="0"/>
              </a:rPr>
              <a:t>story begins after the Holocaust when our narrator, a Jewish survivor who had lost her entire family, had returned to find her mother's things at 46, Marconi </a:t>
            </a:r>
            <a:r>
              <a:rPr lang="en-IN" sz="1400" b="1" dirty="0" smtClean="0">
                <a:solidFill>
                  <a:schemeClr val="tx1"/>
                </a:solidFill>
                <a:latin typeface="Calibri" pitchFamily="34" charset="0"/>
                <a:cs typeface="Calibri" pitchFamily="34" charset="0"/>
              </a:rPr>
              <a:t>Street………….</a:t>
            </a:r>
            <a:r>
              <a:rPr lang="en-IN" sz="1400" dirty="0">
                <a:solidFill>
                  <a:schemeClr val="tx1"/>
                </a:solidFill>
                <a:latin typeface="Calibri" pitchFamily="34" charset="0"/>
                <a:cs typeface="Calibri" pitchFamily="34" charset="0"/>
              </a:rPr>
              <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
            </a:r>
            <a:br>
              <a:rPr lang="en-IN" sz="1400" dirty="0">
                <a:solidFill>
                  <a:schemeClr val="tx1"/>
                </a:solidFill>
                <a:latin typeface="Calibri" pitchFamily="34" charset="0"/>
                <a:cs typeface="Calibri" pitchFamily="34" charset="0"/>
              </a:rPr>
            </a:br>
            <a:r>
              <a:rPr lang="en-IN" sz="1400" dirty="0">
                <a:solidFill>
                  <a:schemeClr val="tx1"/>
                </a:solidFill>
                <a:latin typeface="Calibri" pitchFamily="34" charset="0"/>
                <a:cs typeface="Calibri" pitchFamily="34" charset="0"/>
              </a:rPr>
              <a:t/>
            </a:r>
            <a:br>
              <a:rPr lang="en-IN" sz="1400" dirty="0">
                <a:solidFill>
                  <a:schemeClr val="tx1"/>
                </a:solidFill>
                <a:latin typeface="Calibri" pitchFamily="34" charset="0"/>
                <a:cs typeface="Calibri" pitchFamily="34" charset="0"/>
              </a:rPr>
            </a:br>
            <a:endParaRPr lang="en-IN" sz="1400" dirty="0">
              <a:solidFill>
                <a:schemeClr val="tx1"/>
              </a:solidFill>
            </a:endParaRPr>
          </a:p>
        </p:txBody>
      </p:sp>
      <p:pic>
        <p:nvPicPr>
          <p:cNvPr id="4" name="Google Shape;69;p15"/>
          <p:cNvPicPr preferRelativeResize="0"/>
          <p:nvPr/>
        </p:nvPicPr>
        <p:blipFill rotWithShape="1">
          <a:blip r:embed="rId2">
            <a:alphaModFix/>
          </a:blip>
          <a:srcRect/>
          <a:stretch/>
        </p:blipFill>
        <p:spPr>
          <a:xfrm>
            <a:off x="8091377" y="4199975"/>
            <a:ext cx="1044823" cy="925650"/>
          </a:xfrm>
          <a:prstGeom prst="rect">
            <a:avLst/>
          </a:prstGeom>
          <a:noFill/>
          <a:ln>
            <a:noFill/>
          </a:ln>
        </p:spPr>
      </p:pic>
    </p:spTree>
    <p:extLst>
      <p:ext uri="{BB962C8B-B14F-4D97-AF65-F5344CB8AC3E}">
        <p14:creationId xmlns:p14="http://schemas.microsoft.com/office/powerpoint/2010/main" xmlns="" val="1489079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
            <a:ext cx="9136200" cy="5125624"/>
          </a:xfrm>
        </p:spPr>
        <p:txBody>
          <a:bodyPr/>
          <a:lstStyle/>
          <a:p>
            <a:pPr marL="114300" indent="0">
              <a:buNone/>
            </a:pPr>
            <a:endParaRPr lang="en-IN" b="1" i="1" dirty="0" smtClean="0">
              <a:latin typeface="Calibri" pitchFamily="34" charset="0"/>
              <a:cs typeface="Calibri" pitchFamily="34" charset="0"/>
            </a:endParaRPr>
          </a:p>
          <a:p>
            <a:pPr marL="114300" indent="0">
              <a:buNone/>
            </a:pPr>
            <a:r>
              <a:rPr lang="en-IN" b="1" i="1" dirty="0" smtClean="0">
                <a:solidFill>
                  <a:schemeClr val="tx1"/>
                </a:solidFill>
                <a:latin typeface="Calibri" pitchFamily="34" charset="0"/>
                <a:cs typeface="Calibri" pitchFamily="34" charset="0"/>
              </a:rPr>
              <a:t>Do </a:t>
            </a:r>
            <a:r>
              <a:rPr lang="en-IN" b="1" i="1" dirty="0">
                <a:solidFill>
                  <a:schemeClr val="tx1"/>
                </a:solidFill>
                <a:latin typeface="Calibri" pitchFamily="34" charset="0"/>
                <a:cs typeface="Calibri" pitchFamily="34" charset="0"/>
              </a:rPr>
              <a:t>you still know me?’ I asked.</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The woman looked at me searchingly. She had opened the door a chink. I came closer and stood on the step.</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‘No, I don’t know you.’</a:t>
            </a:r>
            <a:br>
              <a:rPr lang="en-IN" b="1" i="1" dirty="0">
                <a:solidFill>
                  <a:schemeClr val="tx1"/>
                </a:solidFill>
                <a:latin typeface="Calibri" pitchFamily="34" charset="0"/>
                <a:cs typeface="Calibri" pitchFamily="34" charset="0"/>
              </a:rPr>
            </a:br>
            <a:r>
              <a:rPr lang="en-IN" b="1" i="1" dirty="0">
                <a:solidFill>
                  <a:schemeClr val="tx1"/>
                </a:solidFill>
                <a:latin typeface="Calibri" pitchFamily="34" charset="0"/>
                <a:cs typeface="Calibri" pitchFamily="34" charset="0"/>
              </a:rPr>
              <a:t>‘I’m Mrs S’s daughter</a:t>
            </a:r>
            <a:r>
              <a:rPr lang="en-IN" b="1" i="1" dirty="0" smtClean="0">
                <a:solidFill>
                  <a:schemeClr val="tx1"/>
                </a:solidFill>
                <a:latin typeface="Calibri" pitchFamily="34" charset="0"/>
                <a:cs typeface="Calibri" pitchFamily="34" charset="0"/>
              </a:rPr>
              <a:t>.’……</a:t>
            </a:r>
          </a:p>
          <a:p>
            <a:pPr>
              <a:buFont typeface="Wingdings" pitchFamily="2" charset="2"/>
              <a:buChar char="Ø"/>
            </a:pPr>
            <a:r>
              <a:rPr lang="en-IN" sz="1400" dirty="0">
                <a:solidFill>
                  <a:schemeClr val="tx1"/>
                </a:solidFill>
                <a:latin typeface="Calibri" pitchFamily="34" charset="0"/>
                <a:cs typeface="Calibri" pitchFamily="34" charset="0"/>
              </a:rPr>
              <a:t>The protagonist asked the woman standing at the door if she still knew her. The lady had opened the door a little, the protagonist came closer to the door and stood there. The women responded negatively and the protagonist still gave her introduction. She said she was </a:t>
            </a:r>
            <a:r>
              <a:rPr lang="en-IN" sz="1400" dirty="0" err="1">
                <a:solidFill>
                  <a:schemeClr val="tx1"/>
                </a:solidFill>
                <a:latin typeface="Calibri" pitchFamily="34" charset="0"/>
                <a:cs typeface="Calibri" pitchFamily="34" charset="0"/>
              </a:rPr>
              <a:t>Mrs.</a:t>
            </a:r>
            <a:r>
              <a:rPr lang="en-IN" sz="1400" dirty="0">
                <a:solidFill>
                  <a:schemeClr val="tx1"/>
                </a:solidFill>
                <a:latin typeface="Calibri" pitchFamily="34" charset="0"/>
                <a:cs typeface="Calibri" pitchFamily="34" charset="0"/>
              </a:rPr>
              <a:t> S’s daughter. The woman had held the door tightly as she didn’t want her to enter the house. She kept staring at the protagonist though she couldn’t recognize her.</a:t>
            </a:r>
            <a:br>
              <a:rPr lang="en-IN" sz="1400" dirty="0">
                <a:solidFill>
                  <a:schemeClr val="tx1"/>
                </a:solidFill>
                <a:latin typeface="Calibri" pitchFamily="34" charset="0"/>
                <a:cs typeface="Calibri" pitchFamily="34" charset="0"/>
              </a:rPr>
            </a:br>
            <a:endParaRPr lang="en-IN" sz="1400" dirty="0">
              <a:solidFill>
                <a:schemeClr val="tx1"/>
              </a:solidFill>
              <a:latin typeface="Calibri" pitchFamily="34" charset="0"/>
              <a:cs typeface="Calibri" pitchFamily="34" charset="0"/>
            </a:endParaRPr>
          </a:p>
          <a:p>
            <a:pPr>
              <a:buFont typeface="Wingdings" pitchFamily="2" charset="2"/>
              <a:buChar char="Ø"/>
            </a:pPr>
            <a:r>
              <a:rPr lang="en-IN" sz="1400" dirty="0">
                <a:solidFill>
                  <a:schemeClr val="tx1"/>
                </a:solidFill>
                <a:latin typeface="Calibri" pitchFamily="34" charset="0"/>
                <a:cs typeface="Calibri" pitchFamily="34" charset="0"/>
              </a:rPr>
              <a:t>The protagonist thought maybe she had come to the wrong house. She had seen the woman only for a short time years ago. The woman who answered the door stepped aside and let go of the door. The protagonist recognized her mother’s green knitted cardigan that the women was wearing. The wooden buttons had become pale because of the washing. The woman noticed the protagonist looking at the cardigan. She hid behind the door. Now, the protagonist knew she had come to the right house</a:t>
            </a:r>
            <a:r>
              <a:rPr lang="en-IN" sz="1400" dirty="0" smtClean="0">
                <a:solidFill>
                  <a:schemeClr val="tx1"/>
                </a:solidFill>
                <a:latin typeface="Calibri" pitchFamily="34" charset="0"/>
                <a:cs typeface="Calibri" pitchFamily="34" charset="0"/>
              </a:rPr>
              <a:t>.                                        </a:t>
            </a:r>
            <a:endParaRPr lang="en-IN" sz="1400" dirty="0">
              <a:solidFill>
                <a:schemeClr val="tx1"/>
              </a:solidFill>
              <a:latin typeface="Calibri" pitchFamily="34" charset="0"/>
              <a:cs typeface="Calibri" pitchFamily="34" charset="0"/>
            </a:endParaRPr>
          </a:p>
          <a:p>
            <a:pPr marL="114300" indent="0">
              <a:buNone/>
            </a:pPr>
            <a:endParaRPr lang="en-IN" sz="1400"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102009" y="4199975"/>
            <a:ext cx="1034191" cy="925650"/>
          </a:xfrm>
          <a:prstGeom prst="rect">
            <a:avLst/>
          </a:prstGeom>
          <a:noFill/>
          <a:ln>
            <a:noFill/>
          </a:ln>
        </p:spPr>
      </p:pic>
    </p:spTree>
    <p:extLst>
      <p:ext uri="{BB962C8B-B14F-4D97-AF65-F5344CB8AC3E}">
        <p14:creationId xmlns:p14="http://schemas.microsoft.com/office/powerpoint/2010/main" xmlns="" val="93171013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1244</Words>
  <Application>Microsoft Office PowerPoint</Application>
  <PresentationFormat>On-screen Show (16:9)</PresentationFormat>
  <Paragraphs>127</Paragraphs>
  <Slides>21</Slides>
  <Notes>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Simple Light</vt:lpstr>
      <vt:lpstr>Slide 1</vt:lpstr>
      <vt:lpstr>Slide 2</vt:lpstr>
      <vt:lpstr>Slide 3</vt:lpstr>
      <vt:lpstr>Slide 4</vt:lpstr>
      <vt:lpstr>Slide 5</vt:lpstr>
      <vt:lpstr>Slide 6</vt:lpstr>
      <vt:lpstr>Theme  Dehumanizing effect of war in human lives.  -Explanation: Marga Minco's short story 'The Address' discusses the pain and sufferings brought by war to the individuals and the challenges they had to face in order to bring resolutions to the situation of crisis.  -The key idea that the author emphasizes is to portray the disruption and the catastrophic impact that war has brought to the life of narrator and her mother.  -However, the author also comments upon the memories by saying that they 'lose their value when seen again or detached from the context' and suggest that such painful past must be 'retrieved' and they need to move on in life. Yet, the central idea that the story discusses is the emotional distortion caused by war.   -The theme of The Address deals revolves around the personal challenges that all of us have to encounter as individuals while resolving crisis in our own lives.   -With war comes death, destruction and a dehumanising effect on human beings. This story unfolds to its readers the disruption caused in the narrator and her mother’s lives due to the war. On a deeper level, it is also a story about memories. </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19</cp:revision>
  <dcterms:modified xsi:type="dcterms:W3CDTF">2020-08-29T15:57:03Z</dcterms:modified>
</cp:coreProperties>
</file>